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007175" cy="44969113"/>
  <p:notesSz cx="6669088" cy="9872663"/>
  <p:defaultTextStyle>
    <a:defPPr>
      <a:defRPr lang="nl-NL"/>
    </a:defPPr>
    <a:lvl1pPr algn="l" rtl="0" fontAlgn="base">
      <a:spcBef>
        <a:spcPct val="0"/>
      </a:spcBef>
      <a:spcAft>
        <a:spcPct val="0"/>
      </a:spcAft>
      <a:defRPr sz="8700" kern="1200">
        <a:solidFill>
          <a:schemeClr val="tx1"/>
        </a:solidFill>
        <a:latin typeface="Arial" charset="0"/>
        <a:ea typeface="+mn-ea"/>
        <a:cs typeface="+mn-cs"/>
      </a:defRPr>
    </a:lvl1pPr>
    <a:lvl2pPr marL="457200" algn="l" rtl="0" fontAlgn="base">
      <a:spcBef>
        <a:spcPct val="0"/>
      </a:spcBef>
      <a:spcAft>
        <a:spcPct val="0"/>
      </a:spcAft>
      <a:defRPr sz="8700" kern="1200">
        <a:solidFill>
          <a:schemeClr val="tx1"/>
        </a:solidFill>
        <a:latin typeface="Arial" charset="0"/>
        <a:ea typeface="+mn-ea"/>
        <a:cs typeface="+mn-cs"/>
      </a:defRPr>
    </a:lvl2pPr>
    <a:lvl3pPr marL="914400" algn="l" rtl="0" fontAlgn="base">
      <a:spcBef>
        <a:spcPct val="0"/>
      </a:spcBef>
      <a:spcAft>
        <a:spcPct val="0"/>
      </a:spcAft>
      <a:defRPr sz="8700" kern="1200">
        <a:solidFill>
          <a:schemeClr val="tx1"/>
        </a:solidFill>
        <a:latin typeface="Arial" charset="0"/>
        <a:ea typeface="+mn-ea"/>
        <a:cs typeface="+mn-cs"/>
      </a:defRPr>
    </a:lvl3pPr>
    <a:lvl4pPr marL="1371600" algn="l" rtl="0" fontAlgn="base">
      <a:spcBef>
        <a:spcPct val="0"/>
      </a:spcBef>
      <a:spcAft>
        <a:spcPct val="0"/>
      </a:spcAft>
      <a:defRPr sz="8700" kern="1200">
        <a:solidFill>
          <a:schemeClr val="tx1"/>
        </a:solidFill>
        <a:latin typeface="Arial" charset="0"/>
        <a:ea typeface="+mn-ea"/>
        <a:cs typeface="+mn-cs"/>
      </a:defRPr>
    </a:lvl4pPr>
    <a:lvl5pPr marL="1828800" algn="l" rtl="0" fontAlgn="base">
      <a:spcBef>
        <a:spcPct val="0"/>
      </a:spcBef>
      <a:spcAft>
        <a:spcPct val="0"/>
      </a:spcAft>
      <a:defRPr sz="8700" kern="1200">
        <a:solidFill>
          <a:schemeClr val="tx1"/>
        </a:solidFill>
        <a:latin typeface="Arial" charset="0"/>
        <a:ea typeface="+mn-ea"/>
        <a:cs typeface="+mn-cs"/>
      </a:defRPr>
    </a:lvl5pPr>
    <a:lvl6pPr marL="2286000" algn="l" defTabSz="914400" rtl="0" eaLnBrk="1" latinLnBrk="0" hangingPunct="1">
      <a:defRPr sz="8700" kern="1200">
        <a:solidFill>
          <a:schemeClr val="tx1"/>
        </a:solidFill>
        <a:latin typeface="Arial" charset="0"/>
        <a:ea typeface="+mn-ea"/>
        <a:cs typeface="+mn-cs"/>
      </a:defRPr>
    </a:lvl6pPr>
    <a:lvl7pPr marL="2743200" algn="l" defTabSz="914400" rtl="0" eaLnBrk="1" latinLnBrk="0" hangingPunct="1">
      <a:defRPr sz="8700" kern="1200">
        <a:solidFill>
          <a:schemeClr val="tx1"/>
        </a:solidFill>
        <a:latin typeface="Arial" charset="0"/>
        <a:ea typeface="+mn-ea"/>
        <a:cs typeface="+mn-cs"/>
      </a:defRPr>
    </a:lvl7pPr>
    <a:lvl8pPr marL="3200400" algn="l" defTabSz="914400" rtl="0" eaLnBrk="1" latinLnBrk="0" hangingPunct="1">
      <a:defRPr sz="8700" kern="1200">
        <a:solidFill>
          <a:schemeClr val="tx1"/>
        </a:solidFill>
        <a:latin typeface="Arial" charset="0"/>
        <a:ea typeface="+mn-ea"/>
        <a:cs typeface="+mn-cs"/>
      </a:defRPr>
    </a:lvl8pPr>
    <a:lvl9pPr marL="3657600" algn="l" defTabSz="914400" rtl="0" eaLnBrk="1" latinLnBrk="0" hangingPunct="1">
      <a:defRPr sz="87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336600"/>
    <a:srgbClr val="33CC33"/>
    <a:srgbClr val="BEDD8B"/>
    <a:srgbClr val="BAE18F"/>
    <a:srgbClr val="0000FF"/>
    <a:srgbClr val="CC0066"/>
  </p:clrMru>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748" autoAdjust="0"/>
  </p:normalViewPr>
  <p:slideViewPr>
    <p:cSldViewPr>
      <p:cViewPr>
        <p:scale>
          <a:sx n="30" d="100"/>
          <a:sy n="30" d="100"/>
        </p:scale>
        <p:origin x="-648" y="-78"/>
      </p:cViewPr>
      <p:guideLst>
        <p:guide orient="horz" pos="14164"/>
        <p:guide pos="10081"/>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00300" y="13970000"/>
            <a:ext cx="27206575" cy="9639300"/>
          </a:xfrm>
        </p:spPr>
        <p:txBody>
          <a:bodyPr/>
          <a:lstStyle/>
          <a:p>
            <a:r>
              <a:rPr lang="en-US" smtClean="0"/>
              <a:t>Click to edit Master title style</a:t>
            </a:r>
            <a:endParaRPr lang="en-US"/>
          </a:p>
        </p:txBody>
      </p:sp>
      <p:sp>
        <p:nvSpPr>
          <p:cNvPr id="3" name="Subtitle 2"/>
          <p:cNvSpPr>
            <a:spLocks noGrp="1"/>
          </p:cNvSpPr>
          <p:nvPr>
            <p:ph type="subTitle" idx="1"/>
          </p:nvPr>
        </p:nvSpPr>
        <p:spPr>
          <a:xfrm>
            <a:off x="4800600" y="25482550"/>
            <a:ext cx="22405975" cy="1149191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66AF68B-7720-473A-9E02-5B8754980C43}" type="slidenum">
              <a:rPr lang="nl-NL"/>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E9E920F-21BF-4905-89C2-EE2BECD3DDF7}" type="slidenum">
              <a:rPr lang="nl-NL"/>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206075" y="1800225"/>
            <a:ext cx="7200900" cy="38369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1800225"/>
            <a:ext cx="21453475" cy="38369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49C30BC-2865-42F7-8996-5A03315F179B}" type="slidenum">
              <a:rPr lang="nl-NL"/>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A42A569-3792-4374-BB8D-B4BC84452ED7}" type="slidenum">
              <a:rPr lang="nl-NL"/>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28888" y="28897263"/>
            <a:ext cx="27204987" cy="89312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528888" y="19059525"/>
            <a:ext cx="27204987" cy="98377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1857E3F-A2FA-4A6F-9C3D-B9298669CA22}" type="slidenum">
              <a:rPr lang="nl-NL"/>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0493375"/>
            <a:ext cx="14327188" cy="296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079788" y="10493375"/>
            <a:ext cx="14327187" cy="296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DB504AF-C62D-49B2-A299-0B6D22388137}" type="slidenum">
              <a:rPr lang="nl-NL"/>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00200" y="10066338"/>
            <a:ext cx="14141450" cy="4194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14260513"/>
            <a:ext cx="14141450" cy="259095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259175" y="10066338"/>
            <a:ext cx="14147800" cy="4194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259175" y="14260513"/>
            <a:ext cx="14147800" cy="259095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08D8A77F-23FB-49A7-A90D-E7C4A948D996}" type="slidenum">
              <a:rPr lang="nl-NL"/>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42E6A07B-F6DD-4634-A90C-58C6F1B7C206}" type="slidenum">
              <a:rPr lang="nl-NL"/>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95B65826-A6B5-43D6-8C8A-48FCBDC87DE6}" type="slidenum">
              <a:rPr lang="nl-NL"/>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1790700"/>
            <a:ext cx="10529888" cy="7620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514263" y="1790700"/>
            <a:ext cx="17892712" cy="38379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00200" y="9410700"/>
            <a:ext cx="10529888" cy="30759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F650E07-E5E0-4412-9CEF-020A5E9831A9}" type="slidenum">
              <a:rPr lang="nl-NL"/>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3800" y="31478538"/>
            <a:ext cx="19203988" cy="37163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273800" y="4017963"/>
            <a:ext cx="19203988" cy="269811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273800" y="35194875"/>
            <a:ext cx="19203988" cy="5276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A7B4428-3C1A-439A-BD0A-CAFBBDBEC0FD}" type="slidenum">
              <a:rPr lang="nl-NL"/>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0200" y="1800225"/>
            <a:ext cx="28806775" cy="7496175"/>
          </a:xfrm>
          <a:prstGeom prst="rect">
            <a:avLst/>
          </a:prstGeom>
          <a:noFill/>
          <a:ln w="9525">
            <a:noFill/>
            <a:miter lim="800000"/>
            <a:headEnd/>
            <a:tailEnd/>
          </a:ln>
        </p:spPr>
        <p:txBody>
          <a:bodyPr vert="horz" wrap="square" lIns="439863" tIns="219931" rIns="439863" bIns="219931" numCol="1" anchor="ctr" anchorCtr="0" compatLnSpc="1">
            <a:prstTxWarp prst="textNoShape">
              <a:avLst/>
            </a:prstTxWarp>
          </a:bodyPr>
          <a:lstStyle/>
          <a:p>
            <a:pPr lvl="0"/>
            <a:r>
              <a:rPr lang="nl-NL" smtClean="0"/>
              <a:t>Click to edit Master title style</a:t>
            </a:r>
          </a:p>
        </p:txBody>
      </p:sp>
      <p:sp>
        <p:nvSpPr>
          <p:cNvPr id="1027" name="Rectangle 3"/>
          <p:cNvSpPr>
            <a:spLocks noGrp="1" noChangeArrowheads="1"/>
          </p:cNvSpPr>
          <p:nvPr>
            <p:ph type="body" idx="1"/>
          </p:nvPr>
        </p:nvSpPr>
        <p:spPr bwMode="auto">
          <a:xfrm>
            <a:off x="1600200" y="10493375"/>
            <a:ext cx="28806775" cy="29676725"/>
          </a:xfrm>
          <a:prstGeom prst="rect">
            <a:avLst/>
          </a:prstGeom>
          <a:noFill/>
          <a:ln w="9525">
            <a:noFill/>
            <a:miter lim="800000"/>
            <a:headEnd/>
            <a:tailEnd/>
          </a:ln>
        </p:spPr>
        <p:txBody>
          <a:bodyPr vert="horz" wrap="square" lIns="439863" tIns="219931" rIns="439863" bIns="219931" numCol="1" anchor="t" anchorCtr="0" compatLnSpc="1">
            <a:prstTxWarp prst="textNoShape">
              <a:avLst/>
            </a:prstTxWarp>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p>
        </p:txBody>
      </p:sp>
      <p:sp>
        <p:nvSpPr>
          <p:cNvPr id="1028" name="Rectangle 4"/>
          <p:cNvSpPr>
            <a:spLocks noGrp="1" noChangeArrowheads="1"/>
          </p:cNvSpPr>
          <p:nvPr>
            <p:ph type="dt" sz="half" idx="2"/>
          </p:nvPr>
        </p:nvSpPr>
        <p:spPr bwMode="auto">
          <a:xfrm>
            <a:off x="1600200" y="40951150"/>
            <a:ext cx="7469188" cy="3122613"/>
          </a:xfrm>
          <a:prstGeom prst="rect">
            <a:avLst/>
          </a:prstGeom>
          <a:noFill/>
          <a:ln w="9525">
            <a:noFill/>
            <a:miter lim="800000"/>
            <a:headEnd/>
            <a:tailEnd/>
          </a:ln>
          <a:effectLst/>
        </p:spPr>
        <p:txBody>
          <a:bodyPr vert="horz" wrap="square" lIns="439863" tIns="219931" rIns="439863" bIns="219931" numCol="1" anchor="t" anchorCtr="0" compatLnSpc="1">
            <a:prstTxWarp prst="textNoShape">
              <a:avLst/>
            </a:prstTxWarp>
          </a:bodyPr>
          <a:lstStyle>
            <a:lvl1pPr>
              <a:defRPr sz="6700"/>
            </a:lvl1pPr>
          </a:lstStyle>
          <a:p>
            <a:endParaRPr lang="en-US"/>
          </a:p>
        </p:txBody>
      </p:sp>
      <p:sp>
        <p:nvSpPr>
          <p:cNvPr id="1029" name="Rectangle 5"/>
          <p:cNvSpPr>
            <a:spLocks noGrp="1" noChangeArrowheads="1"/>
          </p:cNvSpPr>
          <p:nvPr>
            <p:ph type="ftr" sz="quarter" idx="3"/>
          </p:nvPr>
        </p:nvSpPr>
        <p:spPr bwMode="auto">
          <a:xfrm>
            <a:off x="10936288" y="40951150"/>
            <a:ext cx="10134600" cy="3122613"/>
          </a:xfrm>
          <a:prstGeom prst="rect">
            <a:avLst/>
          </a:prstGeom>
          <a:noFill/>
          <a:ln w="9525">
            <a:noFill/>
            <a:miter lim="800000"/>
            <a:headEnd/>
            <a:tailEnd/>
          </a:ln>
          <a:effectLst/>
        </p:spPr>
        <p:txBody>
          <a:bodyPr vert="horz" wrap="square" lIns="439863" tIns="219931" rIns="439863" bIns="219931" numCol="1" anchor="t" anchorCtr="0" compatLnSpc="1">
            <a:prstTxWarp prst="textNoShape">
              <a:avLst/>
            </a:prstTxWarp>
          </a:bodyPr>
          <a:lstStyle>
            <a:lvl1pPr algn="ctr">
              <a:defRPr sz="6700"/>
            </a:lvl1pPr>
          </a:lstStyle>
          <a:p>
            <a:endParaRPr lang="en-US"/>
          </a:p>
        </p:txBody>
      </p:sp>
      <p:sp>
        <p:nvSpPr>
          <p:cNvPr id="1030" name="Rectangle 6"/>
          <p:cNvSpPr>
            <a:spLocks noGrp="1" noChangeArrowheads="1"/>
          </p:cNvSpPr>
          <p:nvPr>
            <p:ph type="sldNum" sz="quarter" idx="4"/>
          </p:nvPr>
        </p:nvSpPr>
        <p:spPr bwMode="auto">
          <a:xfrm>
            <a:off x="22937788" y="40951150"/>
            <a:ext cx="7469187" cy="3122613"/>
          </a:xfrm>
          <a:prstGeom prst="rect">
            <a:avLst/>
          </a:prstGeom>
          <a:noFill/>
          <a:ln w="9525">
            <a:noFill/>
            <a:miter lim="800000"/>
            <a:headEnd/>
            <a:tailEnd/>
          </a:ln>
          <a:effectLst/>
        </p:spPr>
        <p:txBody>
          <a:bodyPr vert="horz" wrap="square" lIns="439863" tIns="219931" rIns="439863" bIns="219931" numCol="1" anchor="t" anchorCtr="0" compatLnSpc="1">
            <a:prstTxWarp prst="textNoShape">
              <a:avLst/>
            </a:prstTxWarp>
          </a:bodyPr>
          <a:lstStyle>
            <a:lvl1pPr algn="r">
              <a:defRPr sz="6700"/>
            </a:lvl1pPr>
          </a:lstStyle>
          <a:p>
            <a:fld id="{42B953C2-D281-459A-B4C9-E9EF46C575B3}" type="slidenum">
              <a:rPr lang="nl-NL"/>
              <a:pPr/>
              <a:t>‹#›</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98963" rtl="0" eaLnBrk="0" fontAlgn="base" hangingPunct="0">
        <a:spcBef>
          <a:spcPct val="0"/>
        </a:spcBef>
        <a:spcAft>
          <a:spcPct val="0"/>
        </a:spcAft>
        <a:defRPr sz="21200">
          <a:solidFill>
            <a:schemeClr val="tx2"/>
          </a:solidFill>
          <a:latin typeface="+mj-lt"/>
          <a:ea typeface="+mj-ea"/>
          <a:cs typeface="+mj-cs"/>
        </a:defRPr>
      </a:lvl1pPr>
      <a:lvl2pPr algn="ctr" defTabSz="4398963" rtl="0" eaLnBrk="0" fontAlgn="base" hangingPunct="0">
        <a:spcBef>
          <a:spcPct val="0"/>
        </a:spcBef>
        <a:spcAft>
          <a:spcPct val="0"/>
        </a:spcAft>
        <a:defRPr sz="21200">
          <a:solidFill>
            <a:schemeClr val="tx2"/>
          </a:solidFill>
          <a:latin typeface="Arial" charset="0"/>
        </a:defRPr>
      </a:lvl2pPr>
      <a:lvl3pPr algn="ctr" defTabSz="4398963" rtl="0" eaLnBrk="0" fontAlgn="base" hangingPunct="0">
        <a:spcBef>
          <a:spcPct val="0"/>
        </a:spcBef>
        <a:spcAft>
          <a:spcPct val="0"/>
        </a:spcAft>
        <a:defRPr sz="21200">
          <a:solidFill>
            <a:schemeClr val="tx2"/>
          </a:solidFill>
          <a:latin typeface="Arial" charset="0"/>
        </a:defRPr>
      </a:lvl3pPr>
      <a:lvl4pPr algn="ctr" defTabSz="4398963" rtl="0" eaLnBrk="0" fontAlgn="base" hangingPunct="0">
        <a:spcBef>
          <a:spcPct val="0"/>
        </a:spcBef>
        <a:spcAft>
          <a:spcPct val="0"/>
        </a:spcAft>
        <a:defRPr sz="21200">
          <a:solidFill>
            <a:schemeClr val="tx2"/>
          </a:solidFill>
          <a:latin typeface="Arial" charset="0"/>
        </a:defRPr>
      </a:lvl4pPr>
      <a:lvl5pPr algn="ctr" defTabSz="4398963" rtl="0" eaLnBrk="0" fontAlgn="base" hangingPunct="0">
        <a:spcBef>
          <a:spcPct val="0"/>
        </a:spcBef>
        <a:spcAft>
          <a:spcPct val="0"/>
        </a:spcAft>
        <a:defRPr sz="21200">
          <a:solidFill>
            <a:schemeClr val="tx2"/>
          </a:solidFill>
          <a:latin typeface="Arial" charset="0"/>
        </a:defRPr>
      </a:lvl5pPr>
      <a:lvl6pPr marL="457200" algn="ctr" defTabSz="4398963" rtl="0" fontAlgn="base">
        <a:spcBef>
          <a:spcPct val="0"/>
        </a:spcBef>
        <a:spcAft>
          <a:spcPct val="0"/>
        </a:spcAft>
        <a:defRPr sz="21200">
          <a:solidFill>
            <a:schemeClr val="tx2"/>
          </a:solidFill>
          <a:latin typeface="Arial" charset="0"/>
        </a:defRPr>
      </a:lvl6pPr>
      <a:lvl7pPr marL="914400" algn="ctr" defTabSz="4398963" rtl="0" fontAlgn="base">
        <a:spcBef>
          <a:spcPct val="0"/>
        </a:spcBef>
        <a:spcAft>
          <a:spcPct val="0"/>
        </a:spcAft>
        <a:defRPr sz="21200">
          <a:solidFill>
            <a:schemeClr val="tx2"/>
          </a:solidFill>
          <a:latin typeface="Arial" charset="0"/>
        </a:defRPr>
      </a:lvl7pPr>
      <a:lvl8pPr marL="1371600" algn="ctr" defTabSz="4398963" rtl="0" fontAlgn="base">
        <a:spcBef>
          <a:spcPct val="0"/>
        </a:spcBef>
        <a:spcAft>
          <a:spcPct val="0"/>
        </a:spcAft>
        <a:defRPr sz="21200">
          <a:solidFill>
            <a:schemeClr val="tx2"/>
          </a:solidFill>
          <a:latin typeface="Arial" charset="0"/>
        </a:defRPr>
      </a:lvl8pPr>
      <a:lvl9pPr marL="1828800" algn="ctr" defTabSz="4398963" rtl="0" fontAlgn="base">
        <a:spcBef>
          <a:spcPct val="0"/>
        </a:spcBef>
        <a:spcAft>
          <a:spcPct val="0"/>
        </a:spcAft>
        <a:defRPr sz="21200">
          <a:solidFill>
            <a:schemeClr val="tx2"/>
          </a:solidFill>
          <a:latin typeface="Arial" charset="0"/>
        </a:defRPr>
      </a:lvl9pPr>
    </p:titleStyle>
    <p:bodyStyle>
      <a:lvl1pPr marL="1649413" indent="-1649413" algn="l" defTabSz="4398963" rtl="0" eaLnBrk="0" fontAlgn="base" hangingPunct="0">
        <a:spcBef>
          <a:spcPct val="20000"/>
        </a:spcBef>
        <a:spcAft>
          <a:spcPct val="0"/>
        </a:spcAft>
        <a:buChar char="•"/>
        <a:defRPr sz="15400">
          <a:solidFill>
            <a:schemeClr val="tx1"/>
          </a:solidFill>
          <a:latin typeface="+mn-lt"/>
          <a:ea typeface="+mn-ea"/>
          <a:cs typeface="+mn-cs"/>
        </a:defRPr>
      </a:lvl1pPr>
      <a:lvl2pPr marL="3573463" indent="-1374775" algn="l" defTabSz="4398963" rtl="0" eaLnBrk="0" fontAlgn="base" hangingPunct="0">
        <a:spcBef>
          <a:spcPct val="20000"/>
        </a:spcBef>
        <a:spcAft>
          <a:spcPct val="0"/>
        </a:spcAft>
        <a:buChar char="–"/>
        <a:defRPr sz="13500">
          <a:solidFill>
            <a:schemeClr val="tx1"/>
          </a:solidFill>
          <a:latin typeface="+mn-lt"/>
        </a:defRPr>
      </a:lvl2pPr>
      <a:lvl3pPr marL="5497513" indent="-1098550" algn="l" defTabSz="4398963" rtl="0" eaLnBrk="0" fontAlgn="base" hangingPunct="0">
        <a:spcBef>
          <a:spcPct val="20000"/>
        </a:spcBef>
        <a:spcAft>
          <a:spcPct val="0"/>
        </a:spcAft>
        <a:buChar char="•"/>
        <a:defRPr sz="11500">
          <a:solidFill>
            <a:schemeClr val="tx1"/>
          </a:solidFill>
          <a:latin typeface="+mn-lt"/>
        </a:defRPr>
      </a:lvl3pPr>
      <a:lvl4pPr marL="7697788" indent="-1100138" algn="l" defTabSz="4398963" rtl="0" eaLnBrk="0" fontAlgn="base" hangingPunct="0">
        <a:spcBef>
          <a:spcPct val="20000"/>
        </a:spcBef>
        <a:spcAft>
          <a:spcPct val="0"/>
        </a:spcAft>
        <a:buChar char="–"/>
        <a:defRPr sz="9600">
          <a:solidFill>
            <a:schemeClr val="tx1"/>
          </a:solidFill>
          <a:latin typeface="+mn-lt"/>
        </a:defRPr>
      </a:lvl4pPr>
      <a:lvl5pPr marL="9896475" indent="-1098550" algn="l" defTabSz="4398963" rtl="0" eaLnBrk="0" fontAlgn="base" hangingPunct="0">
        <a:spcBef>
          <a:spcPct val="20000"/>
        </a:spcBef>
        <a:spcAft>
          <a:spcPct val="0"/>
        </a:spcAft>
        <a:buChar char="»"/>
        <a:defRPr sz="9600">
          <a:solidFill>
            <a:schemeClr val="tx1"/>
          </a:solidFill>
          <a:latin typeface="+mn-lt"/>
        </a:defRPr>
      </a:lvl5pPr>
      <a:lvl6pPr marL="10353675" indent="-1098550" algn="l" defTabSz="4398963" rtl="0" fontAlgn="base">
        <a:spcBef>
          <a:spcPct val="20000"/>
        </a:spcBef>
        <a:spcAft>
          <a:spcPct val="0"/>
        </a:spcAft>
        <a:buChar char="»"/>
        <a:defRPr sz="9600">
          <a:solidFill>
            <a:schemeClr val="tx1"/>
          </a:solidFill>
          <a:latin typeface="+mn-lt"/>
        </a:defRPr>
      </a:lvl6pPr>
      <a:lvl7pPr marL="10810875" indent="-1098550" algn="l" defTabSz="4398963" rtl="0" fontAlgn="base">
        <a:spcBef>
          <a:spcPct val="20000"/>
        </a:spcBef>
        <a:spcAft>
          <a:spcPct val="0"/>
        </a:spcAft>
        <a:buChar char="»"/>
        <a:defRPr sz="9600">
          <a:solidFill>
            <a:schemeClr val="tx1"/>
          </a:solidFill>
          <a:latin typeface="+mn-lt"/>
        </a:defRPr>
      </a:lvl7pPr>
      <a:lvl8pPr marL="11268075" indent="-1098550" algn="l" defTabSz="4398963" rtl="0" fontAlgn="base">
        <a:spcBef>
          <a:spcPct val="20000"/>
        </a:spcBef>
        <a:spcAft>
          <a:spcPct val="0"/>
        </a:spcAft>
        <a:buChar char="»"/>
        <a:defRPr sz="9600">
          <a:solidFill>
            <a:schemeClr val="tx1"/>
          </a:solidFill>
          <a:latin typeface="+mn-lt"/>
        </a:defRPr>
      </a:lvl8pPr>
      <a:lvl9pPr marL="11725275" indent="-1098550" algn="l" defTabSz="4398963"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jpeg"/><Relationship Id="rId21" Type="http://schemas.openxmlformats.org/officeDocument/2006/relationships/image" Target="../media/image20.pn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 Id="rId22"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18" descr="PlantSystemsBiology"/>
          <p:cNvPicPr>
            <a:picLocks noChangeAspect="1" noChangeArrowheads="1"/>
          </p:cNvPicPr>
          <p:nvPr/>
        </p:nvPicPr>
        <p:blipFill>
          <a:blip r:embed="rId2" cstate="print"/>
          <a:srcRect/>
          <a:stretch>
            <a:fillRect/>
          </a:stretch>
        </p:blipFill>
        <p:spPr bwMode="auto">
          <a:xfrm>
            <a:off x="1215920" y="410214"/>
            <a:ext cx="7550249" cy="3071834"/>
          </a:xfrm>
          <a:prstGeom prst="rect">
            <a:avLst/>
          </a:prstGeom>
          <a:noFill/>
          <a:ln w="9525">
            <a:noFill/>
            <a:miter lim="800000"/>
            <a:headEnd/>
            <a:tailEnd/>
          </a:ln>
        </p:spPr>
      </p:pic>
      <p:pic>
        <p:nvPicPr>
          <p:cNvPr id="117" name="Picture 116" descr="_MG_0619_bw_cropped.jpg"/>
          <p:cNvPicPr>
            <a:picLocks noChangeAspect="1"/>
          </p:cNvPicPr>
          <p:nvPr/>
        </p:nvPicPr>
        <p:blipFill>
          <a:blip r:embed="rId3" cstate="print"/>
          <a:stretch>
            <a:fillRect/>
          </a:stretch>
        </p:blipFill>
        <p:spPr>
          <a:xfrm>
            <a:off x="28433799" y="607661"/>
            <a:ext cx="2500330" cy="2445759"/>
          </a:xfrm>
          <a:prstGeom prst="rect">
            <a:avLst/>
          </a:prstGeom>
        </p:spPr>
      </p:pic>
      <p:pic>
        <p:nvPicPr>
          <p:cNvPr id="24" name="Picture 23" descr="logo_UGent.png"/>
          <p:cNvPicPr>
            <a:picLocks noChangeAspect="1"/>
          </p:cNvPicPr>
          <p:nvPr/>
        </p:nvPicPr>
        <p:blipFill>
          <a:blip r:embed="rId4" cstate="print"/>
          <a:stretch>
            <a:fillRect/>
          </a:stretch>
        </p:blipFill>
        <p:spPr>
          <a:xfrm>
            <a:off x="29100357" y="43035580"/>
            <a:ext cx="2347532" cy="1721744"/>
          </a:xfrm>
          <a:prstGeom prst="rect">
            <a:avLst/>
          </a:prstGeom>
        </p:spPr>
      </p:pic>
      <p:sp>
        <p:nvSpPr>
          <p:cNvPr id="2050" name="Text Box 22"/>
          <p:cNvSpPr txBox="1">
            <a:spLocks noChangeArrowheads="1"/>
          </p:cNvSpPr>
          <p:nvPr/>
        </p:nvSpPr>
        <p:spPr bwMode="auto">
          <a:xfrm>
            <a:off x="5183187" y="4196556"/>
            <a:ext cx="21431297" cy="1015663"/>
          </a:xfrm>
          <a:prstGeom prst="rect">
            <a:avLst/>
          </a:prstGeom>
          <a:noFill/>
          <a:ln w="9525">
            <a:noFill/>
            <a:miter lim="800000"/>
            <a:headEnd/>
            <a:tailEnd/>
          </a:ln>
        </p:spPr>
        <p:txBody>
          <a:bodyPr wrap="square">
            <a:spAutoFit/>
          </a:bodyPr>
          <a:lstStyle/>
          <a:p>
            <a:pPr algn="ctr"/>
            <a:r>
              <a:rPr lang="en-US" sz="6000" dirty="0" smtClean="0"/>
              <a:t>Dissecting plant genomes using </a:t>
            </a:r>
            <a:r>
              <a:rPr lang="en-US" sz="6000" b="1" dirty="0" smtClean="0"/>
              <a:t>PLAZA 2.5</a:t>
            </a:r>
            <a:endParaRPr lang="nl-BE" sz="6000" b="1" dirty="0" smtClean="0"/>
          </a:p>
        </p:txBody>
      </p:sp>
      <p:sp>
        <p:nvSpPr>
          <p:cNvPr id="2052" name="Text Box 25"/>
          <p:cNvSpPr txBox="1">
            <a:spLocks noChangeArrowheads="1"/>
          </p:cNvSpPr>
          <p:nvPr/>
        </p:nvSpPr>
        <p:spPr bwMode="auto">
          <a:xfrm>
            <a:off x="5335587" y="5339436"/>
            <a:ext cx="21183600" cy="830997"/>
          </a:xfrm>
          <a:prstGeom prst="rect">
            <a:avLst/>
          </a:prstGeom>
          <a:noFill/>
          <a:ln w="9525">
            <a:noFill/>
            <a:miter lim="800000"/>
            <a:headEnd/>
            <a:tailEnd/>
          </a:ln>
        </p:spPr>
        <p:txBody>
          <a:bodyPr wrap="square">
            <a:spAutoFit/>
          </a:bodyPr>
          <a:lstStyle/>
          <a:p>
            <a:pPr algn="ctr" defTabSz="4398963" eaLnBrk="0" hangingPunct="0"/>
            <a:r>
              <a:rPr lang="nl-NL" sz="2400" dirty="0" smtClean="0"/>
              <a:t>Michiel Van Bel</a:t>
            </a:r>
            <a:r>
              <a:rPr lang="nl-NL" sz="2400" baseline="30000" dirty="0" smtClean="0"/>
              <a:t>1,2+</a:t>
            </a:r>
            <a:r>
              <a:rPr lang="nl-NL" sz="2400" dirty="0" smtClean="0"/>
              <a:t>, Sebastian Proost</a:t>
            </a:r>
            <a:r>
              <a:rPr lang="nl-NL" sz="2400" baseline="30000" dirty="0" smtClean="0"/>
              <a:t>1,2+</a:t>
            </a:r>
            <a:r>
              <a:rPr lang="nl-NL" sz="2400" dirty="0" smtClean="0"/>
              <a:t>, Elisabeth Wischnitzki</a:t>
            </a:r>
            <a:r>
              <a:rPr lang="nl-NL" sz="2400" baseline="30000" dirty="0" smtClean="0"/>
              <a:t>1,2</a:t>
            </a:r>
            <a:r>
              <a:rPr lang="nl-NL" sz="2400" dirty="0" smtClean="0"/>
              <a:t>, Sara Mohavedi</a:t>
            </a:r>
            <a:r>
              <a:rPr lang="nl-NL" sz="2400" baseline="30000" dirty="0" smtClean="0"/>
              <a:t>1,2</a:t>
            </a:r>
            <a:r>
              <a:rPr lang="nl-NL" sz="2400" dirty="0" smtClean="0"/>
              <a:t>, Christopher Scheerlinck</a:t>
            </a:r>
            <a:r>
              <a:rPr lang="nl-NL" sz="2400" baseline="30000" dirty="0" smtClean="0"/>
              <a:t>3</a:t>
            </a:r>
            <a:r>
              <a:rPr lang="nl-NL" sz="2400" dirty="0" smtClean="0"/>
              <a:t>, Yves Van de Peer</a:t>
            </a:r>
            <a:r>
              <a:rPr lang="nl-NL" sz="2400" baseline="30000" dirty="0" smtClean="0"/>
              <a:t>1,2</a:t>
            </a:r>
            <a:r>
              <a:rPr lang="nl-NL" sz="2400" dirty="0" smtClean="0"/>
              <a:t> and Klaas Vandepoele</a:t>
            </a:r>
            <a:r>
              <a:rPr lang="nl-NL" sz="2400" baseline="30000" dirty="0" smtClean="0"/>
              <a:t>1,2</a:t>
            </a:r>
            <a:r>
              <a:rPr lang="nl-BE" sz="2400" dirty="0" smtClean="0"/>
              <a:t> </a:t>
            </a:r>
            <a:r>
              <a:rPr lang="nl-NL" sz="2400" dirty="0" smtClean="0">
                <a:solidFill>
                  <a:schemeClr val="bg1">
                    <a:lumMod val="65000"/>
                  </a:schemeClr>
                </a:solidFill>
                <a:latin typeface="Tahoma" pitchFamily="34" charset="0"/>
              </a:rPr>
              <a:t>(</a:t>
            </a:r>
            <a:r>
              <a:rPr lang="nl-NL" sz="2400" dirty="0" smtClean="0">
                <a:solidFill>
                  <a:schemeClr val="bg1">
                    <a:lumMod val="65000"/>
                  </a:schemeClr>
                </a:solidFill>
              </a:rPr>
              <a:t>+contributed equally)</a:t>
            </a:r>
            <a:endParaRPr lang="nl-NL" sz="3200" dirty="0">
              <a:solidFill>
                <a:schemeClr val="bg1">
                  <a:lumMod val="65000"/>
                </a:schemeClr>
              </a:solidFill>
            </a:endParaRPr>
          </a:p>
        </p:txBody>
      </p:sp>
      <p:cxnSp>
        <p:nvCxnSpPr>
          <p:cNvPr id="26" name="Straight Connector 25"/>
          <p:cNvCxnSpPr/>
          <p:nvPr/>
        </p:nvCxnSpPr>
        <p:spPr>
          <a:xfrm>
            <a:off x="144463" y="3713163"/>
            <a:ext cx="31632525"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44463" y="7695303"/>
            <a:ext cx="31632525"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77800" y="42773600"/>
            <a:ext cx="31632525"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0456678" y="1605756"/>
            <a:ext cx="7405617" cy="646331"/>
          </a:xfrm>
          <a:prstGeom prst="rect">
            <a:avLst/>
          </a:prstGeom>
          <a:noFill/>
        </p:spPr>
        <p:txBody>
          <a:bodyPr wrap="none" rtlCol="0">
            <a:spAutoFit/>
          </a:bodyPr>
          <a:lstStyle/>
          <a:p>
            <a:pPr algn="r"/>
            <a:r>
              <a:rPr lang="en-US" sz="3600" dirty="0" err="1" smtClean="0">
                <a:latin typeface="Tahoma" pitchFamily="34" charset="0"/>
                <a:cs typeface="Tahoma" pitchFamily="34" charset="0"/>
              </a:rPr>
              <a:t>sebastian.proost@psb.vib-ugent.be</a:t>
            </a:r>
            <a:endParaRPr lang="en-US" sz="3600" dirty="0">
              <a:latin typeface="Tahoma" pitchFamily="34" charset="0"/>
              <a:cs typeface="Tahoma" pitchFamily="34" charset="0"/>
            </a:endParaRPr>
          </a:p>
        </p:txBody>
      </p:sp>
      <p:pic>
        <p:nvPicPr>
          <p:cNvPr id="14" name="Picture 29" descr="VIB_rgb_pos.jpg"/>
          <p:cNvPicPr>
            <a:picLocks noChangeAspect="1"/>
          </p:cNvPicPr>
          <p:nvPr/>
        </p:nvPicPr>
        <p:blipFill>
          <a:blip r:embed="rId5" cstate="print"/>
          <a:srcRect/>
          <a:stretch>
            <a:fillRect/>
          </a:stretch>
        </p:blipFill>
        <p:spPr bwMode="auto">
          <a:xfrm>
            <a:off x="27097567" y="42987913"/>
            <a:ext cx="1571625" cy="1814512"/>
          </a:xfrm>
          <a:prstGeom prst="rect">
            <a:avLst/>
          </a:prstGeom>
          <a:noFill/>
          <a:ln w="9525">
            <a:noFill/>
            <a:miter lim="800000"/>
            <a:headEnd/>
            <a:tailEnd/>
          </a:ln>
        </p:spPr>
      </p:pic>
      <p:pic>
        <p:nvPicPr>
          <p:cNvPr id="15" name="Picture 45" descr="iwt"/>
          <p:cNvPicPr>
            <a:picLocks noChangeAspect="1" noChangeArrowheads="1"/>
          </p:cNvPicPr>
          <p:nvPr/>
        </p:nvPicPr>
        <p:blipFill>
          <a:blip r:embed="rId6" cstate="print"/>
          <a:srcRect/>
          <a:stretch>
            <a:fillRect/>
          </a:stretch>
        </p:blipFill>
        <p:spPr bwMode="auto">
          <a:xfrm>
            <a:off x="21342350" y="43266519"/>
            <a:ext cx="1933575" cy="1257300"/>
          </a:xfrm>
          <a:prstGeom prst="rect">
            <a:avLst/>
          </a:prstGeom>
          <a:noFill/>
          <a:ln w="9525">
            <a:noFill/>
            <a:miter lim="800000"/>
            <a:headEnd/>
            <a:tailEnd/>
          </a:ln>
        </p:spPr>
      </p:pic>
      <p:pic>
        <p:nvPicPr>
          <p:cNvPr id="16" name="Picture 46" descr="FWOlogo"/>
          <p:cNvPicPr>
            <a:picLocks noChangeAspect="1" noChangeArrowheads="1"/>
          </p:cNvPicPr>
          <p:nvPr/>
        </p:nvPicPr>
        <p:blipFill>
          <a:blip r:embed="rId7" cstate="print"/>
          <a:srcRect/>
          <a:stretch>
            <a:fillRect/>
          </a:stretch>
        </p:blipFill>
        <p:spPr bwMode="auto">
          <a:xfrm>
            <a:off x="23777046" y="43033951"/>
            <a:ext cx="2819400" cy="1722437"/>
          </a:xfrm>
          <a:prstGeom prst="rect">
            <a:avLst/>
          </a:prstGeom>
          <a:noFill/>
          <a:ln w="9525">
            <a:noFill/>
            <a:miter lim="800000"/>
            <a:headEnd/>
            <a:tailEnd/>
          </a:ln>
        </p:spPr>
      </p:pic>
      <p:pic>
        <p:nvPicPr>
          <p:cNvPr id="17" name="Picture 47" descr="logoBEG_groen"/>
          <p:cNvPicPr>
            <a:picLocks noChangeAspect="1" noChangeArrowheads="1"/>
          </p:cNvPicPr>
          <p:nvPr/>
        </p:nvPicPr>
        <p:blipFill>
          <a:blip r:embed="rId8" cstate="print"/>
          <a:srcRect/>
          <a:stretch>
            <a:fillRect/>
          </a:stretch>
        </p:blipFill>
        <p:spPr bwMode="auto">
          <a:xfrm>
            <a:off x="430103" y="42997063"/>
            <a:ext cx="3861237" cy="1857247"/>
          </a:xfrm>
          <a:prstGeom prst="rect">
            <a:avLst/>
          </a:prstGeom>
          <a:noFill/>
          <a:ln w="9525">
            <a:noFill/>
            <a:miter lim="800000"/>
            <a:headEnd/>
            <a:tailEnd/>
          </a:ln>
        </p:spPr>
      </p:pic>
      <p:sp>
        <p:nvSpPr>
          <p:cNvPr id="31" name="Text Box 25"/>
          <p:cNvSpPr txBox="1">
            <a:spLocks noChangeArrowheads="1"/>
          </p:cNvSpPr>
          <p:nvPr/>
        </p:nvSpPr>
        <p:spPr bwMode="auto">
          <a:xfrm>
            <a:off x="5384744" y="6632378"/>
            <a:ext cx="21151850" cy="369332"/>
          </a:xfrm>
          <a:prstGeom prst="rect">
            <a:avLst/>
          </a:prstGeom>
          <a:noFill/>
          <a:ln w="9525">
            <a:noFill/>
            <a:miter lim="800000"/>
            <a:headEnd/>
            <a:tailEnd/>
          </a:ln>
        </p:spPr>
        <p:txBody>
          <a:bodyPr>
            <a:spAutoFit/>
          </a:bodyPr>
          <a:lstStyle/>
          <a:p>
            <a:pPr algn="ctr" defTabSz="4398963"/>
            <a:r>
              <a:rPr lang="en-US" sz="1800" dirty="0"/>
              <a:t>2 Department of Plant Biotechnology and Genetics, Ghent University, </a:t>
            </a:r>
            <a:r>
              <a:rPr lang="en-US" sz="1800" dirty="0" err="1"/>
              <a:t>Technologiepark</a:t>
            </a:r>
            <a:r>
              <a:rPr lang="en-US" sz="1800" dirty="0"/>
              <a:t> 927, 9052 Ghent, Belgium </a:t>
            </a:r>
            <a:endParaRPr lang="nl-NL" sz="1800" dirty="0"/>
          </a:p>
        </p:txBody>
      </p:sp>
      <p:sp>
        <p:nvSpPr>
          <p:cNvPr id="33" name="Text Box 25"/>
          <p:cNvSpPr txBox="1">
            <a:spLocks noChangeArrowheads="1"/>
          </p:cNvSpPr>
          <p:nvPr/>
        </p:nvSpPr>
        <p:spPr bwMode="auto">
          <a:xfrm>
            <a:off x="3362269" y="6222951"/>
            <a:ext cx="25196800" cy="369332"/>
          </a:xfrm>
          <a:prstGeom prst="rect">
            <a:avLst/>
          </a:prstGeom>
          <a:noFill/>
          <a:ln w="9525">
            <a:noFill/>
            <a:miter lim="800000"/>
            <a:headEnd/>
            <a:tailEnd/>
          </a:ln>
        </p:spPr>
        <p:txBody>
          <a:bodyPr>
            <a:spAutoFit/>
          </a:bodyPr>
          <a:lstStyle/>
          <a:p>
            <a:pPr algn="ctr" defTabSz="4398963"/>
            <a:r>
              <a:rPr lang="en-US" sz="1800" dirty="0"/>
              <a:t>1 Department of Plant Systems Biology, Bioinformatics and Systems Biology Division, VIB,  </a:t>
            </a:r>
            <a:r>
              <a:rPr lang="en-US" sz="1800" dirty="0" err="1"/>
              <a:t>Technologiepark</a:t>
            </a:r>
            <a:r>
              <a:rPr lang="en-US" sz="1800" dirty="0"/>
              <a:t> 927, 9052 Ghent, Belgium </a:t>
            </a:r>
            <a:endParaRPr lang="nl-NL" sz="1800" dirty="0"/>
          </a:p>
        </p:txBody>
      </p:sp>
      <p:sp>
        <p:nvSpPr>
          <p:cNvPr id="34" name="Text Box 25"/>
          <p:cNvSpPr txBox="1">
            <a:spLocks noChangeArrowheads="1"/>
          </p:cNvSpPr>
          <p:nvPr/>
        </p:nvSpPr>
        <p:spPr bwMode="auto">
          <a:xfrm>
            <a:off x="4030523" y="7041806"/>
            <a:ext cx="23860292" cy="369332"/>
          </a:xfrm>
          <a:prstGeom prst="rect">
            <a:avLst/>
          </a:prstGeom>
          <a:noFill/>
          <a:ln w="9525">
            <a:noFill/>
            <a:miter lim="800000"/>
            <a:headEnd/>
            <a:tailEnd/>
          </a:ln>
        </p:spPr>
        <p:txBody>
          <a:bodyPr wrap="square">
            <a:spAutoFit/>
          </a:bodyPr>
          <a:lstStyle/>
          <a:p>
            <a:pPr algn="ctr"/>
            <a:r>
              <a:rPr lang="en-US" sz="1800" dirty="0" smtClean="0"/>
              <a:t>3 Department Industrial Sciences BME-CTL, </a:t>
            </a:r>
            <a:r>
              <a:rPr lang="en-US" sz="1800" dirty="0" err="1" smtClean="0"/>
              <a:t>Hogeschool</a:t>
            </a:r>
            <a:r>
              <a:rPr lang="en-US" sz="1800" dirty="0" smtClean="0"/>
              <a:t> Gent, B-9000 Ghent, Belgium</a:t>
            </a:r>
            <a:endParaRPr lang="nl-BE" sz="1800" dirty="0"/>
          </a:p>
        </p:txBody>
      </p:sp>
      <p:cxnSp>
        <p:nvCxnSpPr>
          <p:cNvPr id="36" name="Straight Connector 35"/>
          <p:cNvCxnSpPr/>
          <p:nvPr/>
        </p:nvCxnSpPr>
        <p:spPr bwMode="auto">
          <a:xfrm rot="5400000">
            <a:off x="1474" y="26342208"/>
            <a:ext cx="32004224" cy="0"/>
          </a:xfrm>
          <a:prstGeom prst="line">
            <a:avLst/>
          </a:prstGeom>
          <a:solidFill>
            <a:schemeClr val="accent1"/>
          </a:solidFill>
          <a:ln w="9525" cap="flat" cmpd="sng" algn="ctr">
            <a:solidFill>
              <a:schemeClr val="tx1">
                <a:alpha val="38000"/>
              </a:schemeClr>
            </a:solidFill>
            <a:prstDash val="solid"/>
            <a:round/>
            <a:headEnd type="none" w="med" len="med"/>
            <a:tailEnd type="none" w="med" len="med"/>
          </a:ln>
          <a:effectLst/>
        </p:spPr>
      </p:cxnSp>
      <p:sp>
        <p:nvSpPr>
          <p:cNvPr id="39" name="TextBox 38"/>
          <p:cNvSpPr txBox="1"/>
          <p:nvPr/>
        </p:nvSpPr>
        <p:spPr>
          <a:xfrm>
            <a:off x="572979" y="10950001"/>
            <a:ext cx="14716228" cy="9818072"/>
          </a:xfrm>
          <a:prstGeom prst="rect">
            <a:avLst/>
          </a:prstGeom>
          <a:noFill/>
        </p:spPr>
        <p:txBody>
          <a:bodyPr wrap="square" rtlCol="0">
            <a:spAutoFit/>
          </a:bodyPr>
          <a:lstStyle/>
          <a:p>
            <a:pPr algn="just"/>
            <a:r>
              <a:rPr lang="en-US" sz="2400" dirty="0" smtClean="0">
                <a:latin typeface="Calibri" pitchFamily="34" charset="0"/>
              </a:rPr>
              <a:t>The on-line comparative genomics platform PLAZA (</a:t>
            </a:r>
            <a:r>
              <a:rPr lang="en-US" sz="2400" dirty="0" err="1" smtClean="0">
                <a:latin typeface="Calibri" pitchFamily="34" charset="0"/>
              </a:rPr>
              <a:t>Proost</a:t>
            </a:r>
            <a:r>
              <a:rPr lang="en-US" sz="2400" dirty="0" smtClean="0">
                <a:latin typeface="Calibri" pitchFamily="34" charset="0"/>
              </a:rPr>
              <a:t> S. et al., 2009) was designed to offer comprehensive data to non-</a:t>
            </a:r>
            <a:r>
              <a:rPr lang="en-US" sz="2400" dirty="0" err="1" smtClean="0">
                <a:latin typeface="Calibri" pitchFamily="34" charset="0"/>
              </a:rPr>
              <a:t>bioinformaticians</a:t>
            </a:r>
            <a:r>
              <a:rPr lang="en-US" sz="2400" dirty="0" smtClean="0">
                <a:latin typeface="Calibri" pitchFamily="34" charset="0"/>
              </a:rPr>
              <a:t> in a user-friendly way.</a:t>
            </a:r>
          </a:p>
          <a:p>
            <a:pPr algn="just"/>
            <a:r>
              <a:rPr lang="en-US" sz="2400" dirty="0" smtClean="0">
                <a:latin typeface="Calibri" pitchFamily="34" charset="0"/>
              </a:rPr>
              <a:t>However, since the release of the first version of PLAZA the number of available plant genomes has more than doubled. Hence an update of the species became necessary, along with under-the-hood improvements to allow this increase in data and the inclusion of several new tools. Here we present the novel version of PLAZA that now contains 25 plant species and, along with the tools present in previous versions, comes with a new sets of tools to dissect the evolution of these plant genomes.</a:t>
            </a:r>
          </a:p>
          <a:p>
            <a:pPr algn="just"/>
            <a:endParaRPr lang="en-US" sz="2400" dirty="0" smtClean="0">
              <a:latin typeface="Calibri" pitchFamily="34" charset="0"/>
            </a:endParaRPr>
          </a:p>
          <a:p>
            <a:pPr algn="just"/>
            <a:r>
              <a:rPr lang="en-US" sz="2800" dirty="0" smtClean="0">
                <a:latin typeface="Calibri" pitchFamily="34" charset="0"/>
              </a:rPr>
              <a:t>Data included since the first version</a:t>
            </a:r>
          </a:p>
          <a:p>
            <a:pPr algn="just"/>
            <a:endParaRPr lang="en-US" sz="2400" dirty="0" smtClean="0">
              <a:latin typeface="Calibri" pitchFamily="34" charset="0"/>
            </a:endParaRPr>
          </a:p>
          <a:p>
            <a:pPr marL="722313" lvl="1" indent="-265113" algn="just">
              <a:buFont typeface="Arial" pitchFamily="34" charset="0"/>
              <a:buChar char="•"/>
            </a:pPr>
            <a:r>
              <a:rPr lang="en-US" sz="2400" dirty="0" smtClean="0">
                <a:latin typeface="Calibri" pitchFamily="34" charset="0"/>
              </a:rPr>
              <a:t>Structural and  functional annotation</a:t>
            </a:r>
          </a:p>
          <a:p>
            <a:pPr marL="722313" lvl="1" indent="-265113" algn="just">
              <a:buFont typeface="Arial" pitchFamily="34" charset="0"/>
              <a:buChar char="•"/>
            </a:pPr>
            <a:r>
              <a:rPr lang="en-US" sz="2400" dirty="0" smtClean="0">
                <a:latin typeface="Calibri" pitchFamily="34" charset="0"/>
              </a:rPr>
              <a:t>Gene families and sub-families</a:t>
            </a:r>
          </a:p>
          <a:p>
            <a:pPr marL="722313" lvl="1" indent="-265113" algn="just">
              <a:buFont typeface="Arial" pitchFamily="34" charset="0"/>
              <a:buChar char="•"/>
            </a:pPr>
            <a:r>
              <a:rPr lang="en-US" sz="2400" dirty="0" smtClean="0">
                <a:latin typeface="Calibri" pitchFamily="34" charset="0"/>
              </a:rPr>
              <a:t>Multiple sequence alignment</a:t>
            </a:r>
          </a:p>
          <a:p>
            <a:pPr marL="722313" lvl="1" indent="-265113" algn="just">
              <a:buFont typeface="Arial" pitchFamily="34" charset="0"/>
              <a:buChar char="•"/>
            </a:pPr>
            <a:r>
              <a:rPr lang="en-US" sz="2400" dirty="0" smtClean="0">
                <a:latin typeface="Calibri" pitchFamily="34" charset="0"/>
              </a:rPr>
              <a:t>Reconciled </a:t>
            </a:r>
            <a:r>
              <a:rPr lang="en-US" sz="2400" dirty="0" err="1" smtClean="0">
                <a:latin typeface="Calibri" pitchFamily="34" charset="0"/>
              </a:rPr>
              <a:t>phylogenetic</a:t>
            </a:r>
            <a:r>
              <a:rPr lang="en-US" sz="2400" dirty="0" smtClean="0">
                <a:latin typeface="Calibri" pitchFamily="34" charset="0"/>
              </a:rPr>
              <a:t> trees</a:t>
            </a:r>
          </a:p>
          <a:p>
            <a:pPr marL="722313" lvl="1" indent="-265113" algn="just">
              <a:buFont typeface="Arial" pitchFamily="34" charset="0"/>
              <a:buChar char="•"/>
            </a:pPr>
            <a:r>
              <a:rPr lang="en-US" sz="2400" dirty="0" smtClean="0">
                <a:latin typeface="Calibri" pitchFamily="34" charset="0"/>
              </a:rPr>
              <a:t>Genomic homology with Ks/4dtv dating</a:t>
            </a:r>
          </a:p>
          <a:p>
            <a:pPr marL="722313" lvl="1" indent="-265113">
              <a:buFont typeface="Arial" pitchFamily="34" charset="0"/>
              <a:buChar char="•"/>
            </a:pPr>
            <a:r>
              <a:rPr lang="en-US" sz="2400" dirty="0" smtClean="0">
                <a:latin typeface="Calibri" pitchFamily="34" charset="0"/>
              </a:rPr>
              <a:t>Tools and viewers associated with all types </a:t>
            </a:r>
            <a:br>
              <a:rPr lang="en-US" sz="2400" dirty="0" smtClean="0">
                <a:latin typeface="Calibri" pitchFamily="34" charset="0"/>
              </a:rPr>
            </a:br>
            <a:r>
              <a:rPr lang="en-US" sz="2400" dirty="0" smtClean="0">
                <a:latin typeface="Calibri" pitchFamily="34" charset="0"/>
              </a:rPr>
              <a:t>of data</a:t>
            </a:r>
          </a:p>
          <a:p>
            <a:pPr marL="722313" lvl="1" indent="-265113" algn="just">
              <a:buFont typeface="Arial" pitchFamily="34" charset="0"/>
              <a:buChar char="•"/>
            </a:pPr>
            <a:r>
              <a:rPr lang="en-US" sz="2400" dirty="0" smtClean="0">
                <a:latin typeface="Calibri" pitchFamily="34" charset="0"/>
              </a:rPr>
              <a:t>Workbench for analysis of custom gene sets</a:t>
            </a:r>
          </a:p>
          <a:p>
            <a:pPr marL="722313" lvl="1" indent="-265113" algn="just">
              <a:buFont typeface="Arial" pitchFamily="34" charset="0"/>
              <a:buChar char="•"/>
            </a:pPr>
            <a:endParaRPr lang="en-US" sz="2400" dirty="0" smtClean="0">
              <a:latin typeface="Calibri" pitchFamily="34" charset="0"/>
            </a:endParaRPr>
          </a:p>
          <a:p>
            <a:pPr marL="0" lvl="1" algn="just"/>
            <a:r>
              <a:rPr lang="en-US" sz="2800" dirty="0" smtClean="0">
                <a:latin typeface="Calibri" pitchFamily="34" charset="0"/>
              </a:rPr>
              <a:t>New features</a:t>
            </a:r>
          </a:p>
          <a:p>
            <a:pPr marL="0" lvl="1" algn="just"/>
            <a:endParaRPr lang="en-US" sz="2400" dirty="0" smtClean="0">
              <a:latin typeface="Calibri" pitchFamily="34" charset="0"/>
            </a:endParaRPr>
          </a:p>
          <a:p>
            <a:pPr marL="722313" lvl="1" indent="-193675" algn="just">
              <a:buFont typeface="Arial" pitchFamily="34" charset="0"/>
              <a:buChar char="•"/>
            </a:pPr>
            <a:r>
              <a:rPr lang="en-US" sz="2400" dirty="0" smtClean="0">
                <a:latin typeface="Calibri" pitchFamily="34" charset="0"/>
              </a:rPr>
              <a:t>Interactive visualizations</a:t>
            </a:r>
          </a:p>
          <a:p>
            <a:pPr marL="722313" lvl="1" indent="-193675" algn="just">
              <a:buFont typeface="Arial" pitchFamily="34" charset="0"/>
              <a:buChar char="•"/>
            </a:pPr>
            <a:r>
              <a:rPr lang="en-US" sz="2400" dirty="0" err="1" smtClean="0">
                <a:latin typeface="Calibri" pitchFamily="34" charset="0"/>
              </a:rPr>
              <a:t>Orthology</a:t>
            </a:r>
            <a:r>
              <a:rPr lang="en-US" sz="2400" dirty="0" smtClean="0">
                <a:latin typeface="Calibri" pitchFamily="34" charset="0"/>
              </a:rPr>
              <a:t> Viewer</a:t>
            </a:r>
          </a:p>
          <a:p>
            <a:pPr marL="722313" lvl="1" indent="-193675" algn="just">
              <a:buFont typeface="Arial" pitchFamily="34" charset="0"/>
              <a:buChar char="•"/>
            </a:pPr>
            <a:r>
              <a:rPr lang="en-US" sz="2400" dirty="0" smtClean="0">
                <a:latin typeface="Calibri" pitchFamily="34" charset="0"/>
              </a:rPr>
              <a:t>Functional clustering</a:t>
            </a:r>
          </a:p>
          <a:p>
            <a:pPr marL="722313" lvl="1" indent="-193675" algn="just">
              <a:buFont typeface="Arial" pitchFamily="34" charset="0"/>
              <a:buChar char="•"/>
            </a:pPr>
            <a:r>
              <a:rPr lang="en-US" sz="2400" dirty="0" smtClean="0">
                <a:latin typeface="Calibri" pitchFamily="34" charset="0"/>
              </a:rPr>
              <a:t>Improved detection of genomic homology</a:t>
            </a:r>
          </a:p>
          <a:p>
            <a:pPr marL="722313" lvl="1" indent="-193675" algn="just">
              <a:buFont typeface="Arial" pitchFamily="34" charset="0"/>
              <a:buChar char="•"/>
            </a:pPr>
            <a:r>
              <a:rPr lang="en-US" sz="2400" dirty="0" smtClean="0">
                <a:latin typeface="Calibri" pitchFamily="34" charset="0"/>
              </a:rPr>
              <a:t>Extra features in workbench</a:t>
            </a:r>
          </a:p>
        </p:txBody>
      </p:sp>
      <p:sp>
        <p:nvSpPr>
          <p:cNvPr id="40" name="TextBox 39"/>
          <p:cNvSpPr txBox="1"/>
          <p:nvPr/>
        </p:nvSpPr>
        <p:spPr>
          <a:xfrm>
            <a:off x="572979" y="10197220"/>
            <a:ext cx="2866490" cy="707886"/>
          </a:xfrm>
          <a:prstGeom prst="rect">
            <a:avLst/>
          </a:prstGeom>
          <a:noFill/>
        </p:spPr>
        <p:txBody>
          <a:bodyPr wrap="none" rtlCol="0">
            <a:spAutoFit/>
          </a:bodyPr>
          <a:lstStyle/>
          <a:p>
            <a:r>
              <a:rPr lang="en-US" sz="4000" dirty="0" smtClean="0">
                <a:solidFill>
                  <a:srgbClr val="003300"/>
                </a:solidFill>
                <a:latin typeface="Calibri" pitchFamily="34" charset="0"/>
              </a:rPr>
              <a:t>Introduction</a:t>
            </a:r>
            <a:endParaRPr lang="en-US" sz="4000" dirty="0">
              <a:solidFill>
                <a:srgbClr val="003300"/>
              </a:solidFill>
              <a:latin typeface="Calibri" pitchFamily="34" charset="0"/>
            </a:endParaRPr>
          </a:p>
        </p:txBody>
      </p:sp>
      <p:sp>
        <p:nvSpPr>
          <p:cNvPr id="93" name="Rectangle 92"/>
          <p:cNvSpPr/>
          <p:nvPr/>
        </p:nvSpPr>
        <p:spPr bwMode="auto">
          <a:xfrm>
            <a:off x="16717967" y="35200520"/>
            <a:ext cx="14430476" cy="7000924"/>
          </a:xfrm>
          <a:prstGeom prst="rect">
            <a:avLst/>
          </a:prstGeom>
          <a:solidFill>
            <a:srgbClr val="BEDD8B"/>
          </a:solidFill>
          <a:ln w="9525" cap="flat" cmpd="sng" algn="ctr">
            <a:solidFill>
              <a:srgbClr val="336600"/>
            </a:solidFill>
            <a:prstDash val="solid"/>
            <a:round/>
            <a:headEnd type="none" w="med" len="med"/>
            <a:tailEnd type="none" w="med" len="med"/>
          </a:ln>
          <a:effectLst>
            <a:outerShdw blurRad="495300" dist="330200" dir="2700000" algn="tl" rotWithShape="0">
              <a:srgbClr val="336600">
                <a:alpha val="79000"/>
              </a:srgbClr>
            </a:outerShdw>
          </a:effectLst>
        </p:spPr>
        <p:txBody>
          <a:bodyPr vert="horz" wrap="square" lIns="91440" tIns="45720" rIns="360000" bIns="45720" numCol="1" rtlCol="0" anchor="t" anchorCtr="0" compatLnSpc="1">
            <a:prstTxWarp prst="textNoShape">
              <a:avLst/>
            </a:prstTxWarp>
          </a:bodyPr>
          <a:lstStyle/>
          <a:p>
            <a:pPr marL="360363" marR="0" algn="l" defTabSz="4398963" rtl="0" eaLnBrk="1" fontAlgn="base" latinLnBrk="0" hangingPunct="1">
              <a:lnSpc>
                <a:spcPct val="100000"/>
              </a:lnSpc>
              <a:spcBef>
                <a:spcPct val="0"/>
              </a:spcBef>
              <a:spcAft>
                <a:spcPct val="0"/>
              </a:spcAft>
              <a:buClrTx/>
              <a:buSzTx/>
              <a:buFontTx/>
              <a:buNone/>
            </a:pPr>
            <a:r>
              <a:rPr kumimoji="0" lang="en-US" sz="4800" b="1" i="0" u="none" strike="noStrike" cap="none" normalizeH="0" baseline="0" dirty="0" smtClean="0">
                <a:ln>
                  <a:noFill/>
                </a:ln>
                <a:solidFill>
                  <a:schemeClr val="tx1"/>
                </a:solidFill>
                <a:effectLst/>
                <a:latin typeface="Calibri" pitchFamily="34" charset="0"/>
              </a:rPr>
              <a:t>Conclusion</a:t>
            </a:r>
          </a:p>
          <a:p>
            <a:pPr marL="360363" marR="0" algn="just" defTabSz="4398963" rtl="0" eaLnBrk="1" fontAlgn="base" latinLnBrk="0" hangingPunct="1">
              <a:lnSpc>
                <a:spcPct val="100000"/>
              </a:lnSpc>
              <a:spcBef>
                <a:spcPct val="0"/>
              </a:spcBef>
              <a:spcAft>
                <a:spcPct val="0"/>
              </a:spcAft>
              <a:buClrTx/>
              <a:buSzTx/>
              <a:buFontTx/>
              <a:buNone/>
            </a:pPr>
            <a:r>
              <a:rPr lang="en-US" sz="3600" dirty="0" smtClean="0">
                <a:latin typeface="Calibri" pitchFamily="34" charset="0"/>
              </a:rPr>
              <a:t>Here we present an significant update of both the raw data as the features of the PLAZA comparative genomics platform. By including novel species researchers working on any of the new species can directly benefit from this update. While others still have the option to quickly map genes to a related included species using the workbench’s BLAST interface.  The new tools enable additional analyses, that were not possible using previous versions.</a:t>
            </a:r>
          </a:p>
          <a:p>
            <a:pPr marL="360363" marR="0" algn="just" defTabSz="4398963" rtl="0" eaLnBrk="1" fontAlgn="base" latinLnBrk="0" hangingPunct="1">
              <a:lnSpc>
                <a:spcPct val="100000"/>
              </a:lnSpc>
              <a:spcBef>
                <a:spcPct val="0"/>
              </a:spcBef>
              <a:spcAft>
                <a:spcPct val="0"/>
              </a:spcAft>
              <a:buClrTx/>
              <a:buSzTx/>
              <a:buFontTx/>
              <a:buNone/>
            </a:pPr>
            <a:endParaRPr kumimoji="0" lang="en-US" sz="3600" i="0" u="none" strike="noStrike" cap="none" normalizeH="0" baseline="0" dirty="0" smtClean="0">
              <a:ln>
                <a:noFill/>
              </a:ln>
              <a:solidFill>
                <a:schemeClr val="tx1"/>
              </a:solidFill>
              <a:effectLst/>
              <a:latin typeface="Calibri" pitchFamily="34" charset="0"/>
            </a:endParaRPr>
          </a:p>
          <a:p>
            <a:pPr marL="360363" marR="0" algn="just" defTabSz="4398963" rtl="0" eaLnBrk="1" fontAlgn="base" latinLnBrk="0" hangingPunct="1">
              <a:lnSpc>
                <a:spcPct val="100000"/>
              </a:lnSpc>
              <a:spcBef>
                <a:spcPct val="0"/>
              </a:spcBef>
              <a:spcAft>
                <a:spcPct val="0"/>
              </a:spcAft>
              <a:buClrTx/>
              <a:buSzTx/>
              <a:buFontTx/>
              <a:buNone/>
            </a:pPr>
            <a:r>
              <a:rPr lang="en-US" sz="3600" dirty="0" smtClean="0">
                <a:latin typeface="Calibri" pitchFamily="34" charset="0"/>
              </a:rPr>
              <a:t>This new update ensures PLAZA, that currently is visited by dozens of scientist each day,  will stay a powerful tool for plant researchers worldwide.</a:t>
            </a:r>
            <a:endParaRPr kumimoji="0" lang="en-US" sz="4800" i="0" u="none" strike="noStrike" cap="none" normalizeH="0" baseline="0" dirty="0" smtClean="0">
              <a:ln>
                <a:noFill/>
              </a:ln>
              <a:solidFill>
                <a:schemeClr val="tx1"/>
              </a:solidFill>
              <a:effectLst/>
              <a:latin typeface="Calibri" pitchFamily="34" charset="0"/>
            </a:endParaRPr>
          </a:p>
          <a:p>
            <a:pPr marL="360363" marR="0" algn="just" defTabSz="4398963" rtl="0" eaLnBrk="1" fontAlgn="base" latinLnBrk="0" hangingPunct="1">
              <a:lnSpc>
                <a:spcPct val="100000"/>
              </a:lnSpc>
              <a:spcBef>
                <a:spcPct val="0"/>
              </a:spcBef>
              <a:spcAft>
                <a:spcPct val="0"/>
              </a:spcAft>
              <a:buClrTx/>
              <a:buSzTx/>
              <a:buFontTx/>
              <a:buNone/>
            </a:pPr>
            <a:endParaRPr lang="en-US" sz="2800" dirty="0" smtClean="0">
              <a:latin typeface="Calibri" pitchFamily="34" charset="0"/>
            </a:endParaRPr>
          </a:p>
        </p:txBody>
      </p:sp>
      <p:grpSp>
        <p:nvGrpSpPr>
          <p:cNvPr id="90" name="Group 46"/>
          <p:cNvGrpSpPr>
            <a:grpSpLocks/>
          </p:cNvGrpSpPr>
          <p:nvPr/>
        </p:nvGrpSpPr>
        <p:grpSpPr bwMode="auto">
          <a:xfrm>
            <a:off x="0" y="7625452"/>
            <a:ext cx="32004000" cy="2195513"/>
            <a:chOff x="3175" y="45987658"/>
            <a:chExt cx="32004000" cy="2195513"/>
          </a:xfrm>
        </p:grpSpPr>
        <p:pic>
          <p:nvPicPr>
            <p:cNvPr id="100" name="Picture 44" descr="Grass_closeup"/>
            <p:cNvPicPr>
              <a:picLocks noChangeAspect="1" noChangeArrowheads="1"/>
            </p:cNvPicPr>
            <p:nvPr/>
          </p:nvPicPr>
          <p:blipFill>
            <a:blip r:embed="rId9" cstate="print"/>
            <a:srcRect t="63542" b="27309"/>
            <a:stretch>
              <a:fillRect/>
            </a:stretch>
          </p:blipFill>
          <p:spPr bwMode="auto">
            <a:xfrm>
              <a:off x="3175" y="45987658"/>
              <a:ext cx="32004000" cy="2195513"/>
            </a:xfrm>
            <a:prstGeom prst="rect">
              <a:avLst/>
            </a:prstGeom>
            <a:noFill/>
            <a:ln w="12700">
              <a:solidFill>
                <a:schemeClr val="tx1"/>
              </a:solidFill>
              <a:miter lim="800000"/>
              <a:headEnd/>
              <a:tailEnd/>
            </a:ln>
          </p:spPr>
        </p:pic>
        <p:sp>
          <p:nvSpPr>
            <p:cNvPr id="101" name="WordArt 45"/>
            <p:cNvSpPr>
              <a:spLocks noChangeArrowheads="1" noChangeShapeType="1" noTextEdit="1"/>
            </p:cNvSpPr>
            <p:nvPr/>
          </p:nvSpPr>
          <p:spPr bwMode="auto">
            <a:xfrm>
              <a:off x="5492750" y="46457558"/>
              <a:ext cx="22394863" cy="1295400"/>
            </a:xfrm>
            <a:prstGeom prst="rect">
              <a:avLst/>
            </a:prstGeom>
          </p:spPr>
          <p:txBody>
            <a:bodyPr wrap="none" fromWordArt="1">
              <a:prstTxWarp prst="textPlain">
                <a:avLst>
                  <a:gd name="adj" fmla="val 50000"/>
                </a:avLst>
              </a:prstTxWarp>
            </a:bodyPr>
            <a:lstStyle/>
            <a:p>
              <a:pPr algn="ctr"/>
              <a:r>
                <a:rPr lang="en-US" sz="3600" b="1" kern="10" dirty="0">
                  <a:ln w="12700">
                    <a:solidFill>
                      <a:srgbClr val="003300"/>
                    </a:solidFill>
                    <a:round/>
                    <a:headEnd/>
                    <a:tailEnd/>
                  </a:ln>
                  <a:solidFill>
                    <a:srgbClr val="FFFF99"/>
                  </a:solidFill>
                  <a:latin typeface="Tahoma"/>
                  <a:cs typeface="Tahoma"/>
                </a:rPr>
                <a:t>http://bioinformatics.psb.ugent.be/plaza</a:t>
              </a:r>
            </a:p>
          </p:txBody>
        </p:sp>
      </p:grpSp>
      <p:sp>
        <p:nvSpPr>
          <p:cNvPr id="109" name="Rectangle 108"/>
          <p:cNvSpPr/>
          <p:nvPr/>
        </p:nvSpPr>
        <p:spPr bwMode="auto">
          <a:xfrm>
            <a:off x="16789405" y="10197220"/>
            <a:ext cx="14430476" cy="10787138"/>
          </a:xfrm>
          <a:prstGeom prst="rect">
            <a:avLst/>
          </a:prstGeom>
          <a:solidFill>
            <a:schemeClr val="bg1"/>
          </a:solidFill>
          <a:ln w="9525" cap="flat" cmpd="sng" algn="ctr">
            <a:solidFill>
              <a:schemeClr val="tx1">
                <a:lumMod val="65000"/>
                <a:lumOff val="35000"/>
              </a:schemeClr>
            </a:solidFill>
            <a:prstDash val="solid"/>
            <a:round/>
            <a:headEnd type="none" w="med" len="med"/>
            <a:tailEnd type="none" w="med" len="med"/>
          </a:ln>
          <a:effectLst>
            <a:outerShdw blurRad="368300" dist="241300" dir="2220000" algn="ctr" rotWithShape="0">
              <a:srgbClr val="000000">
                <a:alpha val="24000"/>
              </a:srgbClr>
            </a:outerShdw>
          </a:effectLst>
        </p:spPr>
        <p:txBody>
          <a:bodyPr vert="horz" wrap="square" lIns="91440" tIns="45720" rIns="360000" bIns="45720" numCol="1" rtlCol="0" anchor="t" anchorCtr="0" compatLnSpc="1">
            <a:prstTxWarp prst="textNoShape">
              <a:avLst/>
            </a:prstTxWarp>
          </a:bodyPr>
          <a:lstStyle/>
          <a:p>
            <a:pPr marL="360363" marR="0" algn="l" defTabSz="4398963" rtl="0" eaLnBrk="1" fontAlgn="base" latinLnBrk="0" hangingPunct="1">
              <a:lnSpc>
                <a:spcPct val="100000"/>
              </a:lnSpc>
              <a:spcBef>
                <a:spcPct val="0"/>
              </a:spcBef>
              <a:spcAft>
                <a:spcPct val="0"/>
              </a:spcAft>
              <a:buClrTx/>
              <a:buSzTx/>
              <a:buFontTx/>
              <a:buNone/>
            </a:pPr>
            <a:r>
              <a:rPr kumimoji="0" lang="en-US" sz="4000" b="0" i="0" u="none" strike="noStrike" cap="none" normalizeH="0" baseline="0" dirty="0" smtClean="0">
                <a:ln>
                  <a:noFill/>
                </a:ln>
                <a:solidFill>
                  <a:srgbClr val="003300"/>
                </a:solidFill>
                <a:effectLst/>
                <a:latin typeface="Calibri" pitchFamily="34" charset="0"/>
              </a:rPr>
              <a:t>Detection of Genomic</a:t>
            </a:r>
            <a:r>
              <a:rPr kumimoji="0" lang="en-US" sz="4000" b="0" i="0" u="none" strike="noStrike" cap="none" normalizeH="0" dirty="0" smtClean="0">
                <a:ln>
                  <a:noFill/>
                </a:ln>
                <a:solidFill>
                  <a:srgbClr val="003300"/>
                </a:solidFill>
                <a:effectLst/>
                <a:latin typeface="Calibri" pitchFamily="34" charset="0"/>
              </a:rPr>
              <a:t> </a:t>
            </a:r>
            <a:r>
              <a:rPr lang="en-US" sz="4000" dirty="0" smtClean="0">
                <a:solidFill>
                  <a:srgbClr val="003300"/>
                </a:solidFill>
                <a:latin typeface="Calibri" pitchFamily="34" charset="0"/>
              </a:rPr>
              <a:t>H</a:t>
            </a:r>
            <a:r>
              <a:rPr kumimoji="0" lang="en-US" sz="4000" b="0" i="0" u="none" strike="noStrike" cap="none" normalizeH="0" dirty="0" smtClean="0">
                <a:ln>
                  <a:noFill/>
                </a:ln>
                <a:solidFill>
                  <a:srgbClr val="003300"/>
                </a:solidFill>
                <a:effectLst/>
                <a:latin typeface="Calibri" pitchFamily="34" charset="0"/>
              </a:rPr>
              <a:t>omology Using </a:t>
            </a:r>
            <a:r>
              <a:rPr kumimoji="0" lang="en-US" sz="4000" b="0" i="0" u="none" strike="noStrike" cap="none" normalizeH="0" dirty="0" err="1" smtClean="0">
                <a:ln>
                  <a:noFill/>
                </a:ln>
                <a:solidFill>
                  <a:srgbClr val="003300"/>
                </a:solidFill>
                <a:effectLst/>
                <a:latin typeface="Calibri" pitchFamily="34" charset="0"/>
              </a:rPr>
              <a:t>i-ADHoRe</a:t>
            </a:r>
            <a:r>
              <a:rPr kumimoji="0" lang="en-US" sz="4000" b="0" i="0" u="none" strike="noStrike" cap="none" normalizeH="0" dirty="0" smtClean="0">
                <a:ln>
                  <a:noFill/>
                </a:ln>
                <a:solidFill>
                  <a:srgbClr val="003300"/>
                </a:solidFill>
                <a:effectLst/>
                <a:latin typeface="Calibri" pitchFamily="34" charset="0"/>
              </a:rPr>
              <a:t> 3.0</a:t>
            </a:r>
          </a:p>
          <a:p>
            <a:pPr marL="360363" marR="0" algn="l" defTabSz="4398963" rtl="0" eaLnBrk="1" fontAlgn="base" latinLnBrk="0" hangingPunct="1">
              <a:lnSpc>
                <a:spcPct val="100000"/>
              </a:lnSpc>
              <a:spcBef>
                <a:spcPct val="0"/>
              </a:spcBef>
              <a:spcAft>
                <a:spcPct val="0"/>
              </a:spcAft>
              <a:buClrTx/>
              <a:buSzTx/>
              <a:buFontTx/>
              <a:buNone/>
            </a:pPr>
            <a:endParaRPr lang="en-US" sz="2400" dirty="0" smtClean="0">
              <a:latin typeface="Calibri" pitchFamily="34" charset="0"/>
            </a:endParaRPr>
          </a:p>
          <a:p>
            <a:pPr marL="360363" marR="0" algn="just" defTabSz="4398963" rtl="0" eaLnBrk="1" fontAlgn="base" latinLnBrk="0" hangingPunct="1">
              <a:lnSpc>
                <a:spcPct val="100000"/>
              </a:lnSpc>
              <a:spcBef>
                <a:spcPct val="0"/>
              </a:spcBef>
              <a:spcAft>
                <a:spcPct val="0"/>
              </a:spcAft>
              <a:buClrTx/>
              <a:buSzTx/>
              <a:buFontTx/>
              <a:buNone/>
              <a:tabLst>
                <a:tab pos="8878888" algn="l"/>
              </a:tabLst>
            </a:pPr>
            <a:r>
              <a:rPr lang="en-US" sz="2400" dirty="0" smtClean="0">
                <a:latin typeface="Calibri" pitchFamily="34" charset="0"/>
              </a:rPr>
              <a:t>To study genome evolution it is imperative to know which regions  are derived from a common ancestor. This way remnants of whole genome duplications in a single species and rearrangements between species can be mapped. To deal with the vast amount of data in this new release of PLAZA, </a:t>
            </a:r>
            <a:r>
              <a:rPr lang="en-US" sz="2400" dirty="0" err="1" smtClean="0">
                <a:latin typeface="Calibri" pitchFamily="34" charset="0"/>
              </a:rPr>
              <a:t>i-ADHoRe</a:t>
            </a:r>
            <a:r>
              <a:rPr lang="en-US" sz="2400" dirty="0" smtClean="0">
                <a:latin typeface="Calibri" pitchFamily="34" charset="0"/>
              </a:rPr>
              <a:t>, the tool to detect genomic homology has been significantly improved.  The </a:t>
            </a:r>
            <a:r>
              <a:rPr lang="en-US" sz="2400" dirty="0" err="1" smtClean="0">
                <a:latin typeface="Calibri" pitchFamily="34" charset="0"/>
              </a:rPr>
              <a:t>implemenation</a:t>
            </a:r>
            <a:r>
              <a:rPr lang="en-US" sz="2400" dirty="0" smtClean="0">
                <a:latin typeface="Calibri" pitchFamily="34" charset="0"/>
              </a:rPr>
              <a:t> of a new gene order alignment algorithm (</a:t>
            </a:r>
            <a:r>
              <a:rPr lang="en-US" sz="2400" dirty="0" err="1" smtClean="0">
                <a:latin typeface="Calibri" pitchFamily="34" charset="0"/>
              </a:rPr>
              <a:t>Fostier</a:t>
            </a:r>
            <a:r>
              <a:rPr lang="en-US" sz="2400" dirty="0" smtClean="0">
                <a:latin typeface="Calibri" pitchFamily="34" charset="0"/>
              </a:rPr>
              <a:t> J. et al., 2011) enables an accurate and sensitive detection in large datasets, while the implementation of  support for modern hardware (like multi–core </a:t>
            </a:r>
            <a:r>
              <a:rPr lang="en-US" sz="2400" dirty="0" err="1" smtClean="0">
                <a:latin typeface="Calibri" pitchFamily="34" charset="0"/>
              </a:rPr>
              <a:t>cpu’s</a:t>
            </a:r>
            <a:r>
              <a:rPr lang="en-US" sz="2400" dirty="0" smtClean="0">
                <a:latin typeface="Calibri" pitchFamily="34" charset="0"/>
              </a:rPr>
              <a:t> and  computer </a:t>
            </a:r>
            <a:r>
              <a:rPr lang="en-US" sz="2400" dirty="0" err="1" smtClean="0">
                <a:latin typeface="Calibri" pitchFamily="34" charset="0"/>
              </a:rPr>
              <a:t>cluters</a:t>
            </a:r>
            <a:r>
              <a:rPr lang="en-US" sz="2400" dirty="0" smtClean="0">
                <a:latin typeface="Calibri" pitchFamily="34" charset="0"/>
              </a:rPr>
              <a:t>) and under-the-hood optimizations keep runtimes acceptable even on extremely large datasets.</a:t>
            </a:r>
          </a:p>
          <a:p>
            <a:pPr marL="360363" marR="0" algn="l" defTabSz="4398963" rtl="0" eaLnBrk="1" fontAlgn="base" latinLnBrk="0" hangingPunct="1">
              <a:lnSpc>
                <a:spcPct val="100000"/>
              </a:lnSpc>
              <a:spcBef>
                <a:spcPct val="0"/>
              </a:spcBef>
              <a:spcAft>
                <a:spcPct val="0"/>
              </a:spcAft>
              <a:buClrTx/>
              <a:buSzTx/>
              <a:buFontTx/>
              <a:buNone/>
            </a:pPr>
            <a:endParaRPr kumimoji="0" lang="en-US" sz="2400" b="0" i="0" u="none" strike="noStrike" cap="none" normalizeH="0" dirty="0" smtClean="0">
              <a:ln>
                <a:noFill/>
              </a:ln>
              <a:effectLst/>
              <a:latin typeface="Calibri" pitchFamily="34" charset="0"/>
            </a:endParaRPr>
          </a:p>
          <a:p>
            <a:pPr marL="360363" marR="0" algn="l" defTabSz="4398963" rtl="0" eaLnBrk="1" fontAlgn="base" latinLnBrk="0" hangingPunct="1">
              <a:lnSpc>
                <a:spcPct val="100000"/>
              </a:lnSpc>
              <a:spcBef>
                <a:spcPct val="0"/>
              </a:spcBef>
              <a:spcAft>
                <a:spcPct val="0"/>
              </a:spcAft>
              <a:buClrTx/>
              <a:buSzTx/>
              <a:buFontTx/>
              <a:buNone/>
            </a:pPr>
            <a:endParaRPr kumimoji="0" lang="en-US" sz="2400" b="0" i="0" u="none" strike="noStrike" cap="none" normalizeH="0" dirty="0" smtClean="0">
              <a:ln>
                <a:noFill/>
              </a:ln>
              <a:effectLst/>
              <a:latin typeface="Calibri" pitchFamily="34" charset="0"/>
            </a:endParaRPr>
          </a:p>
          <a:p>
            <a:pPr marL="360363" marR="0" algn="l" defTabSz="4398963" rtl="0" eaLnBrk="1" fontAlgn="base" latinLnBrk="0" hangingPunct="1">
              <a:lnSpc>
                <a:spcPct val="100000"/>
              </a:lnSpc>
              <a:spcBef>
                <a:spcPct val="0"/>
              </a:spcBef>
              <a:spcAft>
                <a:spcPct val="0"/>
              </a:spcAft>
              <a:buClrTx/>
              <a:buSzTx/>
              <a:buFontTx/>
              <a:buNone/>
            </a:pPr>
            <a:endParaRPr kumimoji="0" lang="en-US" sz="4800" b="0" i="0" u="none" strike="noStrike" cap="none" normalizeH="0" baseline="0" dirty="0" smtClean="0">
              <a:ln>
                <a:noFill/>
              </a:ln>
              <a:solidFill>
                <a:schemeClr val="tx1"/>
              </a:solidFill>
              <a:effectLst/>
              <a:latin typeface="Calibri" pitchFamily="34" charset="0"/>
            </a:endParaRPr>
          </a:p>
          <a:p>
            <a:pPr marL="360363" marR="0" algn="just" defTabSz="4398963" rtl="0" eaLnBrk="1" fontAlgn="base" latinLnBrk="0" hangingPunct="1">
              <a:lnSpc>
                <a:spcPct val="100000"/>
              </a:lnSpc>
              <a:spcBef>
                <a:spcPct val="0"/>
              </a:spcBef>
              <a:spcAft>
                <a:spcPct val="0"/>
              </a:spcAft>
              <a:buClrTx/>
              <a:buSzTx/>
              <a:buFontTx/>
              <a:buNone/>
            </a:pPr>
            <a:endParaRPr lang="en-US" sz="2800" dirty="0" smtClean="0">
              <a:latin typeface="Calibri" pitchFamily="34" charset="0"/>
            </a:endParaRPr>
          </a:p>
        </p:txBody>
      </p:sp>
      <p:pic>
        <p:nvPicPr>
          <p:cNvPr id="110" name="Picture 109" descr="circle_plot.png"/>
          <p:cNvPicPr>
            <a:picLocks noChangeAspect="1"/>
          </p:cNvPicPr>
          <p:nvPr/>
        </p:nvPicPr>
        <p:blipFill>
          <a:blip r:embed="rId10" cstate="print"/>
          <a:srcRect b="18333"/>
          <a:stretch>
            <a:fillRect/>
          </a:stretch>
        </p:blipFill>
        <p:spPr>
          <a:xfrm>
            <a:off x="25504841" y="13983434"/>
            <a:ext cx="5000660" cy="4594368"/>
          </a:xfrm>
          <a:prstGeom prst="rect">
            <a:avLst/>
          </a:prstGeom>
        </p:spPr>
      </p:pic>
      <p:sp>
        <p:nvSpPr>
          <p:cNvPr id="111" name="TextBox 110"/>
          <p:cNvSpPr txBox="1"/>
          <p:nvPr/>
        </p:nvSpPr>
        <p:spPr>
          <a:xfrm>
            <a:off x="572979" y="21523649"/>
            <a:ext cx="14716228" cy="2677656"/>
          </a:xfrm>
          <a:prstGeom prst="rect">
            <a:avLst/>
          </a:prstGeom>
          <a:noFill/>
        </p:spPr>
        <p:txBody>
          <a:bodyPr wrap="square" rtlCol="0">
            <a:spAutoFit/>
          </a:bodyPr>
          <a:lstStyle/>
          <a:p>
            <a:pPr algn="just"/>
            <a:r>
              <a:rPr lang="en-US" sz="2400" dirty="0" smtClean="0">
                <a:latin typeface="Calibri" pitchFamily="34" charset="0"/>
              </a:rPr>
              <a:t>A major advantage of comparative genomics is that it allows the transfer of knowledge from one species, most likely a model-organism, to other less studied species. </a:t>
            </a:r>
            <a:r>
              <a:rPr lang="en-US" sz="2400" dirty="0" err="1" smtClean="0">
                <a:latin typeface="Calibri" pitchFamily="34" charset="0"/>
              </a:rPr>
              <a:t>Orthologous</a:t>
            </a:r>
            <a:r>
              <a:rPr lang="en-US" sz="2400" dirty="0" smtClean="0">
                <a:latin typeface="Calibri" pitchFamily="34" charset="0"/>
              </a:rPr>
              <a:t> genes are of crucial importance for this, since they are derived from a common ancestor, separated by speciation events, they are likely to have a similar function. However, in case of species specific duplications, one gene might have multiple co-</a:t>
            </a:r>
            <a:r>
              <a:rPr lang="en-US" sz="2400" dirty="0" err="1" smtClean="0">
                <a:latin typeface="Calibri" pitchFamily="34" charset="0"/>
              </a:rPr>
              <a:t>orthologs</a:t>
            </a:r>
            <a:r>
              <a:rPr lang="en-US" sz="2400" dirty="0" smtClean="0">
                <a:latin typeface="Calibri" pitchFamily="34" charset="0"/>
              </a:rPr>
              <a:t> in the other species. Additionally each method to detect </a:t>
            </a:r>
            <a:r>
              <a:rPr lang="en-US" sz="2400" dirty="0" err="1" smtClean="0">
                <a:latin typeface="Calibri" pitchFamily="34" charset="0"/>
              </a:rPr>
              <a:t>orthologs</a:t>
            </a:r>
            <a:r>
              <a:rPr lang="en-US" sz="2400" dirty="0" smtClean="0">
                <a:latin typeface="Calibri" pitchFamily="34" charset="0"/>
              </a:rPr>
              <a:t> comes with a unique set of advantages and disadvantages. Therefore information from several sources was integrated in the </a:t>
            </a:r>
            <a:r>
              <a:rPr lang="en-US" sz="2400" dirty="0" err="1" smtClean="0">
                <a:latin typeface="Calibri" pitchFamily="34" charset="0"/>
              </a:rPr>
              <a:t>Orthology</a:t>
            </a:r>
            <a:r>
              <a:rPr lang="en-US" sz="2400" dirty="0" smtClean="0">
                <a:latin typeface="Calibri" pitchFamily="34" charset="0"/>
              </a:rPr>
              <a:t> Viewer, to allow users to make more informed decisions to find functional </a:t>
            </a:r>
            <a:r>
              <a:rPr lang="en-US" sz="2400" dirty="0" err="1" smtClean="0">
                <a:latin typeface="Calibri" pitchFamily="34" charset="0"/>
              </a:rPr>
              <a:t>orthologs</a:t>
            </a:r>
            <a:r>
              <a:rPr lang="en-US" sz="2400" dirty="0" smtClean="0">
                <a:latin typeface="Calibri" pitchFamily="34" charset="0"/>
              </a:rPr>
              <a:t>.</a:t>
            </a:r>
          </a:p>
        </p:txBody>
      </p:sp>
      <p:sp>
        <p:nvSpPr>
          <p:cNvPr id="112" name="TextBox 111"/>
          <p:cNvSpPr txBox="1"/>
          <p:nvPr/>
        </p:nvSpPr>
        <p:spPr>
          <a:xfrm>
            <a:off x="572979" y="20770868"/>
            <a:ext cx="12550680" cy="707886"/>
          </a:xfrm>
          <a:prstGeom prst="rect">
            <a:avLst/>
          </a:prstGeom>
          <a:noFill/>
        </p:spPr>
        <p:txBody>
          <a:bodyPr wrap="none" rtlCol="0">
            <a:spAutoFit/>
          </a:bodyPr>
          <a:lstStyle/>
          <a:p>
            <a:r>
              <a:rPr lang="en-US" sz="4000" dirty="0" err="1" smtClean="0">
                <a:solidFill>
                  <a:srgbClr val="003300"/>
                </a:solidFill>
                <a:latin typeface="Calibri" pitchFamily="34" charset="0"/>
              </a:rPr>
              <a:t>Orthology</a:t>
            </a:r>
            <a:r>
              <a:rPr lang="en-US" sz="4000" dirty="0" smtClean="0">
                <a:solidFill>
                  <a:srgbClr val="003300"/>
                </a:solidFill>
                <a:latin typeface="Calibri" pitchFamily="34" charset="0"/>
              </a:rPr>
              <a:t> Viewer: </a:t>
            </a:r>
            <a:r>
              <a:rPr lang="en-US" sz="3600" dirty="0" smtClean="0">
                <a:solidFill>
                  <a:srgbClr val="003300"/>
                </a:solidFill>
                <a:latin typeface="Calibri" pitchFamily="34" charset="0"/>
              </a:rPr>
              <a:t>a quick way to find functionally related genes</a:t>
            </a:r>
            <a:endParaRPr lang="en-US" sz="3600" dirty="0">
              <a:solidFill>
                <a:srgbClr val="003300"/>
              </a:solidFill>
              <a:latin typeface="Calibri" pitchFamily="34" charset="0"/>
            </a:endParaRPr>
          </a:p>
        </p:txBody>
      </p:sp>
      <p:sp>
        <p:nvSpPr>
          <p:cNvPr id="113" name="TextBox 112"/>
          <p:cNvSpPr txBox="1"/>
          <p:nvPr/>
        </p:nvSpPr>
        <p:spPr>
          <a:xfrm>
            <a:off x="572979" y="30023947"/>
            <a:ext cx="14716228" cy="2308324"/>
          </a:xfrm>
          <a:prstGeom prst="rect">
            <a:avLst/>
          </a:prstGeom>
          <a:noFill/>
        </p:spPr>
        <p:txBody>
          <a:bodyPr wrap="square" rtlCol="0">
            <a:spAutoFit/>
          </a:bodyPr>
          <a:lstStyle/>
          <a:p>
            <a:pPr algn="just"/>
            <a:r>
              <a:rPr lang="en-US" sz="2400" dirty="0" smtClean="0">
                <a:latin typeface="Calibri" pitchFamily="34" charset="0"/>
              </a:rPr>
              <a:t>From literature it is known that functionally related genes can be present in close proximity to each other, this has several distinct advantages, they have a low linkage distance and can be co-regulated in additional ways (</a:t>
            </a:r>
            <a:r>
              <a:rPr lang="en-US" sz="2400" dirty="0" err="1" smtClean="0">
                <a:latin typeface="Calibri" pitchFamily="34" charset="0"/>
              </a:rPr>
              <a:t>eg</a:t>
            </a:r>
            <a:r>
              <a:rPr lang="en-US" sz="2400" dirty="0" smtClean="0">
                <a:latin typeface="Calibri" pitchFamily="34" charset="0"/>
              </a:rPr>
              <a:t>. chromatin modification). In this new version of PLAZA such functional cluster have been detected and an new viewer for this novel </a:t>
            </a:r>
            <a:r>
              <a:rPr lang="en-US" sz="2400" dirty="0" err="1" smtClean="0">
                <a:latin typeface="Calibri" pitchFamily="34" charset="0"/>
              </a:rPr>
              <a:t>datatype</a:t>
            </a:r>
            <a:r>
              <a:rPr lang="en-US" sz="2400" dirty="0" smtClean="0">
                <a:latin typeface="Calibri" pitchFamily="34" charset="0"/>
              </a:rPr>
              <a:t> is implemented. </a:t>
            </a:r>
          </a:p>
          <a:p>
            <a:pPr algn="just"/>
            <a:endParaRPr lang="en-US" sz="2400" dirty="0" smtClean="0">
              <a:latin typeface="Calibri" pitchFamily="34" charset="0"/>
            </a:endParaRPr>
          </a:p>
          <a:p>
            <a:pPr algn="just"/>
            <a:endParaRPr lang="en-US" sz="2400" dirty="0" smtClean="0">
              <a:latin typeface="Calibri" pitchFamily="34" charset="0"/>
            </a:endParaRPr>
          </a:p>
        </p:txBody>
      </p:sp>
      <p:sp>
        <p:nvSpPr>
          <p:cNvPr id="114" name="TextBox 113"/>
          <p:cNvSpPr txBox="1"/>
          <p:nvPr/>
        </p:nvSpPr>
        <p:spPr>
          <a:xfrm>
            <a:off x="572979" y="29271166"/>
            <a:ext cx="4703467" cy="707886"/>
          </a:xfrm>
          <a:prstGeom prst="rect">
            <a:avLst/>
          </a:prstGeom>
          <a:noFill/>
        </p:spPr>
        <p:txBody>
          <a:bodyPr wrap="none" rtlCol="0">
            <a:spAutoFit/>
          </a:bodyPr>
          <a:lstStyle/>
          <a:p>
            <a:r>
              <a:rPr lang="en-US" sz="4000" dirty="0" smtClean="0">
                <a:solidFill>
                  <a:srgbClr val="003300"/>
                </a:solidFill>
                <a:latin typeface="Calibri" pitchFamily="34" charset="0"/>
              </a:rPr>
              <a:t>Functional Clustering</a:t>
            </a:r>
            <a:endParaRPr lang="en-US" sz="3600" dirty="0">
              <a:solidFill>
                <a:srgbClr val="003300"/>
              </a:solidFill>
              <a:latin typeface="Calibri" pitchFamily="34" charset="0"/>
            </a:endParaRPr>
          </a:p>
        </p:txBody>
      </p:sp>
      <p:sp>
        <p:nvSpPr>
          <p:cNvPr id="115" name="TextBox 114"/>
          <p:cNvSpPr txBox="1"/>
          <p:nvPr/>
        </p:nvSpPr>
        <p:spPr>
          <a:xfrm>
            <a:off x="16717967" y="22451519"/>
            <a:ext cx="14716228" cy="3785652"/>
          </a:xfrm>
          <a:prstGeom prst="rect">
            <a:avLst/>
          </a:prstGeom>
          <a:noFill/>
        </p:spPr>
        <p:txBody>
          <a:bodyPr wrap="square" rtlCol="0">
            <a:spAutoFit/>
          </a:bodyPr>
          <a:lstStyle/>
          <a:p>
            <a:pPr algn="just"/>
            <a:r>
              <a:rPr lang="en-US" sz="2400" dirty="0" smtClean="0">
                <a:latin typeface="Calibri" pitchFamily="34" charset="0"/>
              </a:rPr>
              <a:t>Through the normal web platform studying a mid- to large-scale set of genes  becomes a tedious, repetitive, time-consuming task. To allow users to retrieve data for a set of genes faster , without hassle the workbench was created.  After creating an account user can quickly create private experiments containing sets of genes. Using the import through BLAST , protein or </a:t>
            </a:r>
            <a:r>
              <a:rPr lang="en-US" sz="2400" dirty="0" err="1" smtClean="0">
                <a:latin typeface="Calibri" pitchFamily="34" charset="0"/>
              </a:rPr>
              <a:t>cDNA</a:t>
            </a:r>
            <a:r>
              <a:rPr lang="en-US" sz="2400" dirty="0" smtClean="0">
                <a:latin typeface="Calibri" pitchFamily="34" charset="0"/>
              </a:rPr>
              <a:t>/EST sequences from species not included in PLAZA can be mapped onto a close relative. </a:t>
            </a:r>
          </a:p>
          <a:p>
            <a:pPr algn="just"/>
            <a:r>
              <a:rPr lang="en-US" sz="2400" dirty="0" smtClean="0">
                <a:latin typeface="Calibri" pitchFamily="34" charset="0"/>
              </a:rPr>
              <a:t>Within such an experiment users can quickly compare </a:t>
            </a:r>
            <a:r>
              <a:rPr lang="en-US" sz="2400" dirty="0" err="1" smtClean="0">
                <a:latin typeface="Calibri" pitchFamily="34" charset="0"/>
              </a:rPr>
              <a:t>intron-exon</a:t>
            </a:r>
            <a:r>
              <a:rPr lang="en-US" sz="2400" dirty="0" smtClean="0">
                <a:latin typeface="Calibri" pitchFamily="34" charset="0"/>
              </a:rPr>
              <a:t> structure, </a:t>
            </a:r>
            <a:r>
              <a:rPr lang="en-US" sz="2400" dirty="0" err="1" smtClean="0">
                <a:latin typeface="Calibri" pitchFamily="34" charset="0"/>
              </a:rPr>
              <a:t>interpro</a:t>
            </a:r>
            <a:r>
              <a:rPr lang="en-US" sz="2400" dirty="0" smtClean="0">
                <a:latin typeface="Calibri" pitchFamily="34" charset="0"/>
              </a:rPr>
              <a:t> domains,  the mode of duplication, functional enrichment, … Like in the main platform, each </a:t>
            </a:r>
            <a:r>
              <a:rPr lang="en-US" sz="2400" dirty="0" err="1" smtClean="0">
                <a:latin typeface="Calibri" pitchFamily="34" charset="0"/>
              </a:rPr>
              <a:t>datatype</a:t>
            </a:r>
            <a:r>
              <a:rPr lang="en-US" sz="2400" dirty="0" smtClean="0">
                <a:latin typeface="Calibri" pitchFamily="34" charset="0"/>
              </a:rPr>
              <a:t> is associated with viewers that make interpretation of the results easy and efficient.</a:t>
            </a:r>
          </a:p>
          <a:p>
            <a:pPr algn="just"/>
            <a:endParaRPr lang="en-US" sz="2400" dirty="0" smtClean="0">
              <a:latin typeface="Calibri" pitchFamily="34" charset="0"/>
            </a:endParaRPr>
          </a:p>
          <a:p>
            <a:pPr algn="just"/>
            <a:endParaRPr lang="en-US" sz="2400" dirty="0" smtClean="0">
              <a:latin typeface="Calibri" pitchFamily="34" charset="0"/>
            </a:endParaRPr>
          </a:p>
        </p:txBody>
      </p:sp>
      <p:sp>
        <p:nvSpPr>
          <p:cNvPr id="116" name="TextBox 115"/>
          <p:cNvSpPr txBox="1"/>
          <p:nvPr/>
        </p:nvSpPr>
        <p:spPr>
          <a:xfrm>
            <a:off x="16717967" y="21698738"/>
            <a:ext cx="10857268" cy="707886"/>
          </a:xfrm>
          <a:prstGeom prst="rect">
            <a:avLst/>
          </a:prstGeom>
          <a:noFill/>
        </p:spPr>
        <p:txBody>
          <a:bodyPr wrap="none" rtlCol="0">
            <a:spAutoFit/>
          </a:bodyPr>
          <a:lstStyle/>
          <a:p>
            <a:r>
              <a:rPr lang="en-US" sz="4000" dirty="0" smtClean="0">
                <a:solidFill>
                  <a:srgbClr val="003300"/>
                </a:solidFill>
                <a:latin typeface="Calibri" pitchFamily="34" charset="0"/>
              </a:rPr>
              <a:t>Workbench: </a:t>
            </a:r>
            <a:r>
              <a:rPr lang="en-US" sz="3600" dirty="0" smtClean="0">
                <a:solidFill>
                  <a:srgbClr val="003300"/>
                </a:solidFill>
                <a:latin typeface="Calibri" pitchFamily="34" charset="0"/>
              </a:rPr>
              <a:t>allowing users to study their favorite genes</a:t>
            </a:r>
            <a:endParaRPr lang="en-US" sz="3600" dirty="0">
              <a:solidFill>
                <a:srgbClr val="003300"/>
              </a:solidFill>
              <a:latin typeface="Calibri" pitchFamily="34" charset="0"/>
            </a:endParaRPr>
          </a:p>
        </p:txBody>
      </p:sp>
      <p:pic>
        <p:nvPicPr>
          <p:cNvPr id="118" name="Picture 4" descr="\\nas1.psb.ugent.be\sepro\Setups\Desktop\iADHoRe paper\alignment_enrichment2_8066_5.png"/>
          <p:cNvPicPr>
            <a:picLocks noChangeAspect="1" noChangeArrowheads="1"/>
          </p:cNvPicPr>
          <p:nvPr/>
        </p:nvPicPr>
        <p:blipFill>
          <a:blip r:embed="rId11" cstate="print"/>
          <a:srcRect/>
          <a:stretch>
            <a:fillRect/>
          </a:stretch>
        </p:blipFill>
        <p:spPr bwMode="auto">
          <a:xfrm>
            <a:off x="17289471" y="14197748"/>
            <a:ext cx="7429552" cy="4287354"/>
          </a:xfrm>
          <a:prstGeom prst="rect">
            <a:avLst/>
          </a:prstGeom>
          <a:noFill/>
        </p:spPr>
      </p:pic>
      <p:sp>
        <p:nvSpPr>
          <p:cNvPr id="119" name="TextBox 118"/>
          <p:cNvSpPr txBox="1"/>
          <p:nvPr/>
        </p:nvSpPr>
        <p:spPr>
          <a:xfrm>
            <a:off x="17403310" y="14541667"/>
            <a:ext cx="671979" cy="584775"/>
          </a:xfrm>
          <a:prstGeom prst="rect">
            <a:avLst/>
          </a:prstGeom>
          <a:noFill/>
        </p:spPr>
        <p:txBody>
          <a:bodyPr wrap="none" rtlCol="0">
            <a:spAutoFit/>
          </a:bodyPr>
          <a:lstStyle/>
          <a:p>
            <a:r>
              <a:rPr lang="en-US" sz="3200" dirty="0" smtClean="0">
                <a:latin typeface="Calibri" pitchFamily="34" charset="0"/>
              </a:rPr>
              <a:t>(A)</a:t>
            </a:r>
            <a:endParaRPr lang="en-US" dirty="0">
              <a:latin typeface="Calibri" pitchFamily="34" charset="0"/>
            </a:endParaRPr>
          </a:p>
        </p:txBody>
      </p:sp>
      <p:sp>
        <p:nvSpPr>
          <p:cNvPr id="120" name="TextBox 119"/>
          <p:cNvSpPr txBox="1"/>
          <p:nvPr/>
        </p:nvSpPr>
        <p:spPr>
          <a:xfrm>
            <a:off x="25576279" y="14541667"/>
            <a:ext cx="657552" cy="584775"/>
          </a:xfrm>
          <a:prstGeom prst="rect">
            <a:avLst/>
          </a:prstGeom>
          <a:noFill/>
        </p:spPr>
        <p:txBody>
          <a:bodyPr wrap="none" rtlCol="0">
            <a:spAutoFit/>
          </a:bodyPr>
          <a:lstStyle/>
          <a:p>
            <a:r>
              <a:rPr lang="en-US" sz="3200" dirty="0" smtClean="0">
                <a:latin typeface="Calibri" pitchFamily="34" charset="0"/>
              </a:rPr>
              <a:t>(B)</a:t>
            </a:r>
            <a:endParaRPr lang="en-US" dirty="0">
              <a:latin typeface="Calibri" pitchFamily="34" charset="0"/>
            </a:endParaRPr>
          </a:p>
        </p:txBody>
      </p:sp>
      <p:sp>
        <p:nvSpPr>
          <p:cNvPr id="121" name="TextBox 120"/>
          <p:cNvSpPr txBox="1"/>
          <p:nvPr/>
        </p:nvSpPr>
        <p:spPr>
          <a:xfrm>
            <a:off x="17075157" y="18555466"/>
            <a:ext cx="13644658" cy="2308324"/>
          </a:xfrm>
          <a:prstGeom prst="rect">
            <a:avLst/>
          </a:prstGeom>
          <a:noFill/>
        </p:spPr>
        <p:txBody>
          <a:bodyPr wrap="square" rtlCol="0">
            <a:spAutoFit/>
          </a:bodyPr>
          <a:lstStyle/>
          <a:p>
            <a:pPr algn="just">
              <a:tabLst>
                <a:tab pos="13282613" algn="l"/>
                <a:tab pos="13355638" algn="l"/>
              </a:tabLst>
            </a:pPr>
            <a:r>
              <a:rPr lang="en-US" sz="2400" b="1" dirty="0" smtClean="0">
                <a:latin typeface="Calibri" pitchFamily="34" charset="0"/>
              </a:rPr>
              <a:t>Figure 4</a:t>
            </a:r>
            <a:r>
              <a:rPr lang="en-US" sz="2400" dirty="0" smtClean="0">
                <a:latin typeface="Calibri" pitchFamily="34" charset="0"/>
              </a:rPr>
              <a:t>. (A) gene order alignment of an conserved region in vertebrates,  arced lines connect co-expressed genes (black) and genes that code for interacting proteins (blue).  (B) Integration of </a:t>
            </a:r>
            <a:r>
              <a:rPr lang="en-US" sz="2400" dirty="0" err="1" smtClean="0">
                <a:latin typeface="Calibri" pitchFamily="34" charset="0"/>
              </a:rPr>
              <a:t>i-ADHoRe</a:t>
            </a:r>
            <a:r>
              <a:rPr lang="en-US" sz="2400" dirty="0" smtClean="0">
                <a:latin typeface="Calibri" pitchFamily="34" charset="0"/>
              </a:rPr>
              <a:t> data in PLAZA 2.5, the </a:t>
            </a:r>
            <a:r>
              <a:rPr lang="en-US" sz="2400" dirty="0" err="1" smtClean="0">
                <a:latin typeface="Calibri" pitchFamily="34" charset="0"/>
              </a:rPr>
              <a:t>circleplot</a:t>
            </a:r>
            <a:r>
              <a:rPr lang="en-US" sz="2400" dirty="0" smtClean="0">
                <a:latin typeface="Calibri" pitchFamily="34" charset="0"/>
              </a:rPr>
              <a:t> shows the 5 chromosomes of </a:t>
            </a:r>
            <a:r>
              <a:rPr lang="en-US" sz="2400" i="1" dirty="0" smtClean="0">
                <a:latin typeface="Calibri" pitchFamily="34" charset="0"/>
              </a:rPr>
              <a:t>Arabidopsis thaliana</a:t>
            </a:r>
            <a:r>
              <a:rPr lang="en-US" sz="2400" dirty="0" smtClean="0">
                <a:latin typeface="Calibri" pitchFamily="34" charset="0"/>
              </a:rPr>
              <a:t> with regions duplicated during the last whole genome duplication connected using green lines, homologous regions in </a:t>
            </a:r>
            <a:r>
              <a:rPr lang="en-US" sz="2400" i="1" dirty="0" smtClean="0">
                <a:latin typeface="Calibri" pitchFamily="34" charset="0"/>
              </a:rPr>
              <a:t>A. </a:t>
            </a:r>
            <a:r>
              <a:rPr lang="en-US" sz="2400" i="1" dirty="0" err="1" smtClean="0">
                <a:latin typeface="Calibri" pitchFamily="34" charset="0"/>
              </a:rPr>
              <a:t>lyrata</a:t>
            </a:r>
            <a:r>
              <a:rPr lang="en-US" sz="2400" i="1" dirty="0" smtClean="0">
                <a:latin typeface="Calibri" pitchFamily="34" charset="0"/>
              </a:rPr>
              <a:t> </a:t>
            </a:r>
            <a:r>
              <a:rPr lang="en-US" sz="2400" dirty="0" smtClean="0">
                <a:latin typeface="Calibri" pitchFamily="34" charset="0"/>
              </a:rPr>
              <a:t>are indicated by different colors, for different chromosomes. The most outward ring shows coding gene </a:t>
            </a:r>
            <a:r>
              <a:rPr lang="en-US" sz="2400" dirty="0" err="1" smtClean="0">
                <a:latin typeface="Calibri" pitchFamily="34" charset="0"/>
              </a:rPr>
              <a:t>densitiy</a:t>
            </a:r>
            <a:r>
              <a:rPr lang="en-US" sz="2400" dirty="0" smtClean="0">
                <a:latin typeface="Calibri" pitchFamily="34" charset="0"/>
              </a:rPr>
              <a:t>, low </a:t>
            </a:r>
            <a:r>
              <a:rPr lang="en-US" sz="2400" dirty="0" err="1" smtClean="0">
                <a:latin typeface="Calibri" pitchFamily="34" charset="0"/>
              </a:rPr>
              <a:t>densitiy</a:t>
            </a:r>
            <a:r>
              <a:rPr lang="en-US" sz="2400" dirty="0" smtClean="0">
                <a:latin typeface="Calibri" pitchFamily="34" charset="0"/>
              </a:rPr>
              <a:t> can be observed in </a:t>
            </a:r>
            <a:r>
              <a:rPr lang="en-US" sz="2400" dirty="0" err="1" smtClean="0">
                <a:latin typeface="Calibri" pitchFamily="34" charset="0"/>
              </a:rPr>
              <a:t>centromeric</a:t>
            </a:r>
            <a:r>
              <a:rPr lang="en-US" sz="2400" dirty="0" smtClean="0">
                <a:latin typeface="Calibri" pitchFamily="34" charset="0"/>
              </a:rPr>
              <a:t> regions.</a:t>
            </a:r>
          </a:p>
        </p:txBody>
      </p:sp>
      <p:grpSp>
        <p:nvGrpSpPr>
          <p:cNvPr id="122" name="Group 121"/>
          <p:cNvGrpSpPr/>
          <p:nvPr/>
        </p:nvGrpSpPr>
        <p:grpSpPr>
          <a:xfrm>
            <a:off x="430103" y="37493030"/>
            <a:ext cx="14859104" cy="4779824"/>
            <a:chOff x="430103" y="37850220"/>
            <a:chExt cx="14859104" cy="4779824"/>
          </a:xfrm>
        </p:grpSpPr>
        <p:sp>
          <p:nvSpPr>
            <p:cNvPr id="107" name="TextBox 106"/>
            <p:cNvSpPr txBox="1"/>
            <p:nvPr/>
          </p:nvSpPr>
          <p:spPr>
            <a:xfrm>
              <a:off x="4787821" y="39142314"/>
              <a:ext cx="10501386" cy="3416320"/>
            </a:xfrm>
            <a:prstGeom prst="rect">
              <a:avLst/>
            </a:prstGeom>
            <a:noFill/>
          </p:spPr>
          <p:txBody>
            <a:bodyPr wrap="square" rtlCol="0">
              <a:spAutoFit/>
            </a:bodyPr>
            <a:lstStyle/>
            <a:p>
              <a:pPr algn="just"/>
              <a:r>
                <a:rPr lang="nl-BE" sz="2400" b="1" dirty="0" smtClean="0">
                  <a:latin typeface="Calibri" pitchFamily="34" charset="0"/>
                </a:rPr>
                <a:t>S. Proost*, M. Van Bel*, L. Sterck, K. Billiau, T. Van Parys, Y. Van de </a:t>
              </a:r>
              <a:r>
                <a:rPr lang="en-US" sz="2400" b="1" dirty="0" smtClean="0">
                  <a:latin typeface="Calibri" pitchFamily="34" charset="0"/>
                </a:rPr>
                <a:t>Peer, and K. </a:t>
              </a:r>
              <a:r>
                <a:rPr lang="en-US" sz="2400" b="1" dirty="0" err="1" smtClean="0">
                  <a:latin typeface="Calibri" pitchFamily="34" charset="0"/>
                </a:rPr>
                <a:t>Vandepoele</a:t>
              </a:r>
              <a:r>
                <a:rPr lang="en-US" sz="2400" b="1" dirty="0" smtClean="0">
                  <a:latin typeface="Calibri" pitchFamily="34" charset="0"/>
                </a:rPr>
                <a:t>. </a:t>
              </a:r>
              <a:r>
                <a:rPr lang="en-US" sz="2400" dirty="0" smtClean="0">
                  <a:latin typeface="Calibri" pitchFamily="34" charset="0"/>
                </a:rPr>
                <a:t>Plaza: a comparative genomics resource to study gene and genome evolution in plants. </a:t>
              </a:r>
              <a:r>
                <a:rPr lang="en-US" sz="2400" i="1" dirty="0" smtClean="0">
                  <a:latin typeface="Calibri" pitchFamily="34" charset="0"/>
                </a:rPr>
                <a:t>Plant Cell</a:t>
              </a:r>
              <a:r>
                <a:rPr lang="en-US" sz="2400" dirty="0" smtClean="0">
                  <a:latin typeface="Calibri" pitchFamily="34" charset="0"/>
                </a:rPr>
                <a:t>, 21(12):3718-31, 2009 </a:t>
              </a:r>
              <a:r>
                <a:rPr lang="en-US" sz="2400" dirty="0" smtClean="0">
                  <a:solidFill>
                    <a:schemeClr val="bg2">
                      <a:lumMod val="60000"/>
                      <a:lumOff val="40000"/>
                    </a:schemeClr>
                  </a:solidFill>
                  <a:latin typeface="Calibri" pitchFamily="34" charset="0"/>
                </a:rPr>
                <a:t>(* contributed equally)</a:t>
              </a:r>
            </a:p>
            <a:p>
              <a:pPr algn="just"/>
              <a:endParaRPr lang="en-US" sz="2400" dirty="0" smtClean="0">
                <a:latin typeface="Calibri" pitchFamily="34" charset="0"/>
              </a:endParaRPr>
            </a:p>
            <a:p>
              <a:r>
                <a:rPr lang="nl-BE" sz="2400" b="1" dirty="0" smtClean="0">
                  <a:latin typeface="Calibri" pitchFamily="34" charset="0"/>
                </a:rPr>
                <a:t>J. Fostier*, S. Proost*, B. Dhoedt, Y. Saeys, P. Demeester, Y. Van de </a:t>
              </a:r>
              <a:r>
                <a:rPr lang="en-US" sz="2400" b="1" dirty="0" smtClean="0">
                  <a:latin typeface="Calibri" pitchFamily="34" charset="0"/>
                </a:rPr>
                <a:t>Peer, and K. </a:t>
              </a:r>
              <a:r>
                <a:rPr lang="en-US" sz="2400" b="1" dirty="0" err="1" smtClean="0">
                  <a:latin typeface="Calibri" pitchFamily="34" charset="0"/>
                </a:rPr>
                <a:t>Vandepoele</a:t>
              </a:r>
              <a:r>
                <a:rPr lang="en-US" sz="2400" b="1" dirty="0" smtClean="0">
                  <a:latin typeface="Calibri" pitchFamily="34" charset="0"/>
                </a:rPr>
                <a:t>. </a:t>
              </a:r>
              <a:r>
                <a:rPr lang="en-US" sz="2400" dirty="0" smtClean="0">
                  <a:latin typeface="Calibri" pitchFamily="34" charset="0"/>
                </a:rPr>
                <a:t>A greedy, graph-based algorithm for the alignment of multiple homologous gene lists. </a:t>
              </a:r>
              <a:r>
                <a:rPr lang="en-US" sz="2400" i="1" dirty="0" smtClean="0">
                  <a:latin typeface="Calibri" pitchFamily="34" charset="0"/>
                </a:rPr>
                <a:t>Bioinformatics</a:t>
              </a:r>
              <a:r>
                <a:rPr lang="en-US" sz="2400" dirty="0" smtClean="0">
                  <a:latin typeface="Calibri" pitchFamily="34" charset="0"/>
                </a:rPr>
                <a:t>, 27(6):749-756, 2011 </a:t>
              </a:r>
              <a:r>
                <a:rPr lang="en-US" sz="2400" dirty="0" smtClean="0">
                  <a:solidFill>
                    <a:schemeClr val="bg2">
                      <a:lumMod val="60000"/>
                      <a:lumOff val="40000"/>
                    </a:schemeClr>
                  </a:solidFill>
                  <a:latin typeface="Calibri" pitchFamily="34" charset="0"/>
                </a:rPr>
                <a:t>(* contributed equally)</a:t>
              </a:r>
            </a:p>
            <a:p>
              <a:pPr algn="just"/>
              <a:endParaRPr lang="en-US" sz="2400" dirty="0" smtClean="0">
                <a:latin typeface="Calibri" pitchFamily="34" charset="0"/>
              </a:endParaRPr>
            </a:p>
            <a:p>
              <a:pPr algn="just"/>
              <a:endParaRPr lang="en-US" sz="2400" dirty="0" smtClean="0">
                <a:latin typeface="Calibri" pitchFamily="34" charset="0"/>
              </a:endParaRPr>
            </a:p>
          </p:txBody>
        </p:sp>
        <p:sp>
          <p:nvSpPr>
            <p:cNvPr id="108" name="TextBox 107"/>
            <p:cNvSpPr txBox="1"/>
            <p:nvPr/>
          </p:nvSpPr>
          <p:spPr>
            <a:xfrm>
              <a:off x="572979" y="37850220"/>
              <a:ext cx="2472793" cy="707886"/>
            </a:xfrm>
            <a:prstGeom prst="rect">
              <a:avLst/>
            </a:prstGeom>
            <a:noFill/>
          </p:spPr>
          <p:txBody>
            <a:bodyPr wrap="none" rtlCol="0">
              <a:spAutoFit/>
            </a:bodyPr>
            <a:lstStyle/>
            <a:p>
              <a:r>
                <a:rPr lang="en-US" sz="4000" dirty="0" smtClean="0">
                  <a:solidFill>
                    <a:srgbClr val="003300"/>
                  </a:solidFill>
                  <a:latin typeface="Calibri" pitchFamily="34" charset="0"/>
                </a:rPr>
                <a:t>References</a:t>
              </a:r>
              <a:endParaRPr lang="en-US" sz="4000" dirty="0">
                <a:solidFill>
                  <a:srgbClr val="003300"/>
                </a:solidFill>
                <a:latin typeface="Calibri" pitchFamily="34" charset="0"/>
              </a:endParaRPr>
            </a:p>
          </p:txBody>
        </p:sp>
        <p:pic>
          <p:nvPicPr>
            <p:cNvPr id="3" name="Picture 4"/>
            <p:cNvPicPr>
              <a:picLocks noChangeAspect="1" noChangeArrowheads="1"/>
            </p:cNvPicPr>
            <p:nvPr/>
          </p:nvPicPr>
          <p:blipFill>
            <a:blip r:embed="rId12" cstate="print"/>
            <a:srcRect/>
            <a:stretch>
              <a:fillRect/>
            </a:stretch>
          </p:blipFill>
          <p:spPr bwMode="auto">
            <a:xfrm>
              <a:off x="430103" y="38629544"/>
              <a:ext cx="4000500" cy="4000500"/>
            </a:xfrm>
            <a:prstGeom prst="rect">
              <a:avLst/>
            </a:prstGeom>
            <a:noFill/>
            <a:ln w="9525">
              <a:noFill/>
              <a:miter lim="800000"/>
              <a:headEnd/>
              <a:tailEnd/>
            </a:ln>
            <a:effectLst/>
          </p:spPr>
        </p:pic>
      </p:grpSp>
      <p:sp>
        <p:nvSpPr>
          <p:cNvPr id="124" name="TextBox 123"/>
          <p:cNvSpPr txBox="1"/>
          <p:nvPr/>
        </p:nvSpPr>
        <p:spPr>
          <a:xfrm>
            <a:off x="572979" y="24121114"/>
            <a:ext cx="9501254" cy="3046988"/>
          </a:xfrm>
          <a:prstGeom prst="rect">
            <a:avLst/>
          </a:prstGeom>
          <a:noFill/>
        </p:spPr>
        <p:txBody>
          <a:bodyPr wrap="square" rtlCol="0">
            <a:spAutoFit/>
          </a:bodyPr>
          <a:lstStyle/>
          <a:p>
            <a:pPr algn="just"/>
            <a:r>
              <a:rPr lang="en-US" sz="2400" dirty="0" smtClean="0">
                <a:latin typeface="Calibri" pitchFamily="34" charset="0"/>
              </a:rPr>
              <a:t>In PLAZA there are four different ways to detect </a:t>
            </a:r>
            <a:r>
              <a:rPr lang="en-US" sz="2400" dirty="0" err="1" smtClean="0">
                <a:latin typeface="Calibri" pitchFamily="34" charset="0"/>
              </a:rPr>
              <a:t>orthologous</a:t>
            </a:r>
            <a:r>
              <a:rPr lang="en-US" sz="2400" dirty="0" smtClean="0">
                <a:latin typeface="Calibri" pitchFamily="34" charset="0"/>
              </a:rPr>
              <a:t> genes have been integrated, using Reciprocal Best Hits (RBH, BLAST based), </a:t>
            </a:r>
            <a:r>
              <a:rPr lang="en-US" sz="2400" dirty="0" err="1" smtClean="0">
                <a:latin typeface="Calibri" pitchFamily="34" charset="0"/>
              </a:rPr>
              <a:t>OrthoMCL</a:t>
            </a:r>
            <a:r>
              <a:rPr lang="en-US" sz="2400" dirty="0" smtClean="0">
                <a:latin typeface="Calibri" pitchFamily="34" charset="0"/>
              </a:rPr>
              <a:t>, by reconciliation of </a:t>
            </a:r>
            <a:r>
              <a:rPr lang="en-US" sz="2400" dirty="0" err="1" smtClean="0">
                <a:latin typeface="Calibri" pitchFamily="34" charset="0"/>
              </a:rPr>
              <a:t>phylogenetic</a:t>
            </a:r>
            <a:r>
              <a:rPr lang="en-US" sz="2400" dirty="0" smtClean="0">
                <a:latin typeface="Calibri" pitchFamily="34" charset="0"/>
              </a:rPr>
              <a:t> trees and positional </a:t>
            </a:r>
            <a:r>
              <a:rPr lang="en-US" sz="2400" dirty="0" err="1" smtClean="0">
                <a:latin typeface="Calibri" pitchFamily="34" charset="0"/>
              </a:rPr>
              <a:t>orthologs</a:t>
            </a:r>
            <a:r>
              <a:rPr lang="en-US" sz="2400" dirty="0" smtClean="0">
                <a:latin typeface="Calibri" pitchFamily="34" charset="0"/>
              </a:rPr>
              <a:t>. Using a interactive apple </a:t>
            </a:r>
            <a:r>
              <a:rPr lang="en-US" sz="2400" dirty="0" err="1" smtClean="0">
                <a:latin typeface="Calibri" pitchFamily="34" charset="0"/>
              </a:rPr>
              <a:t>orthologs</a:t>
            </a:r>
            <a:r>
              <a:rPr lang="en-US" sz="2400" dirty="0" smtClean="0">
                <a:latin typeface="Calibri" pitchFamily="34" charset="0"/>
              </a:rPr>
              <a:t> for a specific gene in other organisms can be found in an intuitive way. The different colors in the diamonds show the various types of evidence. </a:t>
            </a:r>
          </a:p>
          <a:p>
            <a:pPr algn="just"/>
            <a:endParaRPr lang="en-US" sz="2400" dirty="0" smtClean="0">
              <a:latin typeface="Calibri" pitchFamily="34" charset="0"/>
            </a:endParaRPr>
          </a:p>
          <a:p>
            <a:pPr algn="just"/>
            <a:endParaRPr lang="en-US" sz="2400" dirty="0" smtClean="0">
              <a:latin typeface="Calibri" pitchFamily="34" charset="0"/>
            </a:endParaRPr>
          </a:p>
        </p:txBody>
      </p:sp>
      <p:grpSp>
        <p:nvGrpSpPr>
          <p:cNvPr id="129" name="Group 128"/>
          <p:cNvGrpSpPr/>
          <p:nvPr/>
        </p:nvGrpSpPr>
        <p:grpSpPr>
          <a:xfrm>
            <a:off x="501541" y="23841878"/>
            <a:ext cx="14716228" cy="5439455"/>
            <a:chOff x="501541" y="23556125"/>
            <a:chExt cx="14716228" cy="5439455"/>
          </a:xfrm>
        </p:grpSpPr>
        <p:pic>
          <p:nvPicPr>
            <p:cNvPr id="123" name="Picture 122" descr="ortholog_viewer.PNG"/>
            <p:cNvPicPr>
              <a:picLocks noChangeAspect="1"/>
            </p:cNvPicPr>
            <p:nvPr/>
          </p:nvPicPr>
          <p:blipFill>
            <a:blip r:embed="rId13" cstate="print"/>
            <a:stretch>
              <a:fillRect/>
            </a:stretch>
          </p:blipFill>
          <p:spPr>
            <a:xfrm>
              <a:off x="10717175" y="23556125"/>
              <a:ext cx="4500594" cy="5174899"/>
            </a:xfrm>
            <a:prstGeom prst="rect">
              <a:avLst/>
            </a:prstGeom>
          </p:spPr>
        </p:pic>
        <p:sp>
          <p:nvSpPr>
            <p:cNvPr id="125" name="TextBox 124"/>
            <p:cNvSpPr txBox="1"/>
            <p:nvPr/>
          </p:nvSpPr>
          <p:spPr>
            <a:xfrm>
              <a:off x="501541" y="27056588"/>
              <a:ext cx="9644130" cy="1938992"/>
            </a:xfrm>
            <a:prstGeom prst="rect">
              <a:avLst/>
            </a:prstGeom>
            <a:noFill/>
          </p:spPr>
          <p:txBody>
            <a:bodyPr wrap="square" rtlCol="0">
              <a:spAutoFit/>
            </a:bodyPr>
            <a:lstStyle/>
            <a:p>
              <a:pPr algn="just">
                <a:tabLst>
                  <a:tab pos="13282613" algn="l"/>
                  <a:tab pos="13355638" algn="l"/>
                </a:tabLst>
              </a:pPr>
              <a:r>
                <a:rPr lang="en-US" sz="2400" b="1" dirty="0" smtClean="0">
                  <a:latin typeface="Calibri" pitchFamily="34" charset="0"/>
                </a:rPr>
                <a:t>Figure 2</a:t>
              </a:r>
              <a:r>
                <a:rPr lang="en-US" sz="2400" dirty="0" smtClean="0">
                  <a:latin typeface="Calibri" pitchFamily="34" charset="0"/>
                </a:rPr>
                <a:t>.  The selected  poplar gene </a:t>
              </a:r>
              <a:r>
                <a:rPr lang="en-US" sz="2400" i="1" dirty="0" smtClean="0">
                  <a:latin typeface="Calibri" pitchFamily="34" charset="0"/>
                </a:rPr>
                <a:t>PT01G09430</a:t>
              </a:r>
              <a:r>
                <a:rPr lang="en-US" sz="2400" dirty="0" smtClean="0">
                  <a:latin typeface="Calibri" pitchFamily="34" charset="0"/>
                </a:rPr>
                <a:t> has 4 </a:t>
              </a:r>
              <a:r>
                <a:rPr lang="en-US" sz="2400" dirty="0" err="1" smtClean="0">
                  <a:latin typeface="Calibri" pitchFamily="34" charset="0"/>
                </a:rPr>
                <a:t>homologs</a:t>
              </a:r>
              <a:r>
                <a:rPr lang="en-US" sz="2400" dirty="0" smtClean="0">
                  <a:latin typeface="Calibri" pitchFamily="34" charset="0"/>
                </a:rPr>
                <a:t> (genes derived from a common ancestor) in grape,  while various genes are considered </a:t>
              </a:r>
              <a:r>
                <a:rPr lang="en-US" sz="2400" dirty="0" err="1" smtClean="0">
                  <a:latin typeface="Calibri" pitchFamily="34" charset="0"/>
                </a:rPr>
                <a:t>orthologs</a:t>
              </a:r>
              <a:r>
                <a:rPr lang="en-US" sz="2400" dirty="0" smtClean="0">
                  <a:latin typeface="Calibri" pitchFamily="34" charset="0"/>
                </a:rPr>
                <a:t>, only one gene (</a:t>
              </a:r>
              <a:r>
                <a:rPr lang="en-US" sz="2400" i="1" dirty="0" smtClean="0">
                  <a:latin typeface="Calibri" pitchFamily="34" charset="0"/>
                </a:rPr>
                <a:t>VV02G03380</a:t>
              </a:r>
              <a:r>
                <a:rPr lang="en-US" sz="2400" dirty="0" smtClean="0">
                  <a:latin typeface="Calibri" pitchFamily="34" charset="0"/>
                </a:rPr>
                <a:t>) is a confirmed </a:t>
              </a:r>
              <a:r>
                <a:rPr lang="en-US" sz="2400" dirty="0" err="1" smtClean="0">
                  <a:latin typeface="Calibri" pitchFamily="34" charset="0"/>
                </a:rPr>
                <a:t>ortholog</a:t>
              </a:r>
              <a:r>
                <a:rPr lang="en-US" sz="2400" dirty="0" smtClean="0">
                  <a:latin typeface="Calibri" pitchFamily="34" charset="0"/>
                </a:rPr>
                <a:t> using all methods. (RBH, purple; Tree based, blue;  </a:t>
              </a:r>
              <a:r>
                <a:rPr lang="en-US" sz="2400" dirty="0" err="1" smtClean="0">
                  <a:latin typeface="Calibri" pitchFamily="34" charset="0"/>
                </a:rPr>
                <a:t>orthoMCL</a:t>
              </a:r>
              <a:r>
                <a:rPr lang="en-US" sz="2400" dirty="0" smtClean="0">
                  <a:latin typeface="Calibri" pitchFamily="34" charset="0"/>
                </a:rPr>
                <a:t>, green; </a:t>
              </a:r>
              <a:r>
                <a:rPr lang="en-US" sz="2400" dirty="0" err="1" smtClean="0">
                  <a:latin typeface="Calibri" pitchFamily="34" charset="0"/>
                </a:rPr>
                <a:t>anchorpoint</a:t>
              </a:r>
              <a:r>
                <a:rPr lang="en-US" sz="2400" dirty="0" smtClean="0">
                  <a:latin typeface="Calibri" pitchFamily="34" charset="0"/>
                </a:rPr>
                <a:t>, orange)</a:t>
              </a:r>
            </a:p>
          </p:txBody>
        </p:sp>
      </p:grpSp>
      <p:grpSp>
        <p:nvGrpSpPr>
          <p:cNvPr id="128" name="Group 127"/>
          <p:cNvGrpSpPr/>
          <p:nvPr/>
        </p:nvGrpSpPr>
        <p:grpSpPr>
          <a:xfrm>
            <a:off x="1930301" y="31485744"/>
            <a:ext cx="12215898" cy="5822911"/>
            <a:chOff x="1930301" y="31485744"/>
            <a:chExt cx="12215898" cy="5822911"/>
          </a:xfrm>
        </p:grpSpPr>
        <p:pic>
          <p:nvPicPr>
            <p:cNvPr id="126" name="Picture 77" descr="functional_clusters"/>
            <p:cNvPicPr>
              <a:picLocks noChangeAspect="1" noChangeArrowheads="1"/>
            </p:cNvPicPr>
            <p:nvPr/>
          </p:nvPicPr>
          <p:blipFill>
            <a:blip r:embed="rId14" cstate="print"/>
            <a:srcRect t="4830" b="52306"/>
            <a:stretch>
              <a:fillRect/>
            </a:stretch>
          </p:blipFill>
          <p:spPr bwMode="auto">
            <a:xfrm>
              <a:off x="1930301" y="31485744"/>
              <a:ext cx="12215898" cy="5224872"/>
            </a:xfrm>
            <a:prstGeom prst="rect">
              <a:avLst/>
            </a:prstGeom>
            <a:noFill/>
            <a:ln w="9525">
              <a:noFill/>
              <a:miter lim="800000"/>
              <a:headEnd/>
              <a:tailEnd/>
            </a:ln>
          </p:spPr>
        </p:pic>
        <p:sp>
          <p:nvSpPr>
            <p:cNvPr id="127" name="TextBox 126"/>
            <p:cNvSpPr txBox="1"/>
            <p:nvPr/>
          </p:nvSpPr>
          <p:spPr>
            <a:xfrm>
              <a:off x="2001739" y="36846990"/>
              <a:ext cx="12073022" cy="461665"/>
            </a:xfrm>
            <a:prstGeom prst="rect">
              <a:avLst/>
            </a:prstGeom>
            <a:noFill/>
          </p:spPr>
          <p:txBody>
            <a:bodyPr wrap="square" rtlCol="0">
              <a:spAutoFit/>
            </a:bodyPr>
            <a:lstStyle/>
            <a:p>
              <a:pPr algn="just">
                <a:tabLst>
                  <a:tab pos="13282613" algn="l"/>
                  <a:tab pos="13355638" algn="l"/>
                </a:tabLst>
              </a:pPr>
              <a:r>
                <a:rPr lang="en-US" sz="2400" b="1" dirty="0" smtClean="0">
                  <a:latin typeface="Calibri" pitchFamily="34" charset="0"/>
                </a:rPr>
                <a:t>Figure 3</a:t>
              </a:r>
              <a:r>
                <a:rPr lang="en-US" sz="2400" dirty="0" smtClean="0">
                  <a:latin typeface="Calibri" pitchFamily="34" charset="0"/>
                </a:rPr>
                <a:t>.  Functionally enriched gene  clusters on a part of </a:t>
              </a:r>
              <a:r>
                <a:rPr lang="en-US" sz="2400" i="1" dirty="0" smtClean="0">
                  <a:latin typeface="Calibri" pitchFamily="34" charset="0"/>
                </a:rPr>
                <a:t>Arabidopsis thaliana</a:t>
              </a:r>
              <a:r>
                <a:rPr lang="en-US" sz="2400" dirty="0" smtClean="0">
                  <a:latin typeface="Calibri" pitchFamily="34" charset="0"/>
                </a:rPr>
                <a:t> chromosome 1.</a:t>
              </a:r>
            </a:p>
          </p:txBody>
        </p:sp>
      </p:grpSp>
      <p:grpSp>
        <p:nvGrpSpPr>
          <p:cNvPr id="132" name="Group 131"/>
          <p:cNvGrpSpPr/>
          <p:nvPr/>
        </p:nvGrpSpPr>
        <p:grpSpPr>
          <a:xfrm>
            <a:off x="7145275" y="14295445"/>
            <a:ext cx="8286808" cy="5260153"/>
            <a:chOff x="7359589" y="13697682"/>
            <a:chExt cx="8286808" cy="5260153"/>
          </a:xfrm>
        </p:grpSpPr>
        <p:pic>
          <p:nvPicPr>
            <p:cNvPr id="130" name="Picture 3"/>
            <p:cNvPicPr>
              <a:picLocks noChangeAspect="1" noChangeArrowheads="1"/>
            </p:cNvPicPr>
            <p:nvPr/>
          </p:nvPicPr>
          <p:blipFill>
            <a:blip r:embed="rId15" cstate="print"/>
            <a:srcRect/>
            <a:stretch>
              <a:fillRect/>
            </a:stretch>
          </p:blipFill>
          <p:spPr bwMode="auto">
            <a:xfrm>
              <a:off x="7359589" y="13697682"/>
              <a:ext cx="7921213" cy="4143404"/>
            </a:xfrm>
            <a:prstGeom prst="rect">
              <a:avLst/>
            </a:prstGeom>
            <a:noFill/>
            <a:ln w="9525">
              <a:noFill/>
              <a:miter lim="800000"/>
              <a:headEnd/>
              <a:tailEnd/>
            </a:ln>
            <a:effectLst/>
          </p:spPr>
        </p:pic>
        <p:sp>
          <p:nvSpPr>
            <p:cNvPr id="131" name="TextBox 130"/>
            <p:cNvSpPr txBox="1"/>
            <p:nvPr/>
          </p:nvSpPr>
          <p:spPr>
            <a:xfrm>
              <a:off x="7359589" y="18126838"/>
              <a:ext cx="8286808" cy="830997"/>
            </a:xfrm>
            <a:prstGeom prst="rect">
              <a:avLst/>
            </a:prstGeom>
            <a:noFill/>
          </p:spPr>
          <p:txBody>
            <a:bodyPr wrap="square" rtlCol="0">
              <a:spAutoFit/>
            </a:bodyPr>
            <a:lstStyle/>
            <a:p>
              <a:pPr algn="just">
                <a:tabLst>
                  <a:tab pos="13282613" algn="l"/>
                  <a:tab pos="13355638" algn="l"/>
                </a:tabLst>
              </a:pPr>
              <a:r>
                <a:rPr lang="en-US" sz="2400" b="1" dirty="0" smtClean="0">
                  <a:latin typeface="Calibri" pitchFamily="34" charset="0"/>
                </a:rPr>
                <a:t>Figure 1</a:t>
              </a:r>
              <a:r>
                <a:rPr lang="en-US" sz="2400" dirty="0" smtClean="0">
                  <a:latin typeface="Calibri" pitchFamily="34" charset="0"/>
                </a:rPr>
                <a:t>.  Steps and tools required to build PLAZA, and various viewers to browse the generated data.</a:t>
              </a:r>
            </a:p>
          </p:txBody>
        </p:sp>
      </p:grpSp>
      <p:pic>
        <p:nvPicPr>
          <p:cNvPr id="133" name="Picture 132" descr="genome_mapping_ath_all_experiment_DUPLICATION_TYPE_428_0.png"/>
          <p:cNvPicPr>
            <a:picLocks noChangeAspect="1"/>
          </p:cNvPicPr>
          <p:nvPr/>
        </p:nvPicPr>
        <p:blipFill>
          <a:blip r:embed="rId16" cstate="print"/>
          <a:srcRect l="7148" t="5221" r="65359" b="3409"/>
          <a:stretch>
            <a:fillRect/>
          </a:stretch>
        </p:blipFill>
        <p:spPr>
          <a:xfrm>
            <a:off x="21432875" y="26127894"/>
            <a:ext cx="3571900" cy="7500990"/>
          </a:xfrm>
          <a:prstGeom prst="rect">
            <a:avLst/>
          </a:prstGeom>
        </p:spPr>
      </p:pic>
      <p:sp>
        <p:nvSpPr>
          <p:cNvPr id="134" name="TextBox 133"/>
          <p:cNvSpPr txBox="1"/>
          <p:nvPr/>
        </p:nvSpPr>
        <p:spPr>
          <a:xfrm>
            <a:off x="16717967" y="33771760"/>
            <a:ext cx="14430476" cy="1200329"/>
          </a:xfrm>
          <a:prstGeom prst="rect">
            <a:avLst/>
          </a:prstGeom>
          <a:noFill/>
        </p:spPr>
        <p:txBody>
          <a:bodyPr wrap="square" rtlCol="0">
            <a:spAutoFit/>
          </a:bodyPr>
          <a:lstStyle/>
          <a:p>
            <a:pPr algn="just">
              <a:tabLst>
                <a:tab pos="13282613" algn="l"/>
                <a:tab pos="13355638" algn="l"/>
              </a:tabLst>
            </a:pPr>
            <a:r>
              <a:rPr lang="en-US" sz="2400" b="1" dirty="0" smtClean="0">
                <a:latin typeface="Calibri" pitchFamily="34" charset="0"/>
              </a:rPr>
              <a:t>Figure 5</a:t>
            </a:r>
            <a:r>
              <a:rPr lang="en-US" sz="2400" dirty="0" smtClean="0">
                <a:latin typeface="Calibri" pitchFamily="34" charset="0"/>
              </a:rPr>
              <a:t>.  (A) Venn diagram of the mode of duplication of the genes in the set. (B) Easy side-by-side comparison of  </a:t>
            </a:r>
            <a:r>
              <a:rPr lang="en-US" sz="2400" dirty="0" err="1" smtClean="0">
                <a:latin typeface="Calibri" pitchFamily="34" charset="0"/>
              </a:rPr>
              <a:t>intron-exon</a:t>
            </a:r>
            <a:r>
              <a:rPr lang="en-US" sz="2400" dirty="0" smtClean="0">
                <a:latin typeface="Calibri" pitchFamily="34" charset="0"/>
              </a:rPr>
              <a:t> structure. (C) Distribution of transcription factors in the </a:t>
            </a:r>
            <a:r>
              <a:rPr lang="en-US" sz="2400" i="1" dirty="0" smtClean="0">
                <a:latin typeface="Calibri" pitchFamily="34" charset="0"/>
              </a:rPr>
              <a:t>Arabidopsis thaliana</a:t>
            </a:r>
            <a:r>
              <a:rPr lang="en-US" sz="2400" dirty="0" smtClean="0">
                <a:latin typeface="Calibri" pitchFamily="34" charset="0"/>
              </a:rPr>
              <a:t> chromosome 1 and 5. (D) GO-graph with enriched labels indicated.</a:t>
            </a:r>
          </a:p>
        </p:txBody>
      </p:sp>
      <p:pic>
        <p:nvPicPr>
          <p:cNvPr id="1026" name="Picture 2"/>
          <p:cNvPicPr>
            <a:picLocks noChangeAspect="1" noChangeArrowheads="1"/>
          </p:cNvPicPr>
          <p:nvPr/>
        </p:nvPicPr>
        <p:blipFill>
          <a:blip r:embed="rId17" cstate="print"/>
          <a:srcRect/>
          <a:stretch>
            <a:fillRect/>
          </a:stretch>
        </p:blipFill>
        <p:spPr bwMode="auto">
          <a:xfrm>
            <a:off x="16646529" y="26342208"/>
            <a:ext cx="4167217" cy="1785950"/>
          </a:xfrm>
          <a:prstGeom prst="rect">
            <a:avLst/>
          </a:prstGeom>
          <a:noFill/>
          <a:ln w="9525">
            <a:noFill/>
            <a:miter lim="800000"/>
            <a:headEnd/>
            <a:tailEnd/>
          </a:ln>
          <a:effectLst/>
        </p:spPr>
      </p:pic>
      <p:grpSp>
        <p:nvGrpSpPr>
          <p:cNvPr id="58" name="Group 57"/>
          <p:cNvGrpSpPr/>
          <p:nvPr/>
        </p:nvGrpSpPr>
        <p:grpSpPr>
          <a:xfrm>
            <a:off x="16575091" y="29499774"/>
            <a:ext cx="4686780" cy="4200548"/>
            <a:chOff x="16860843" y="29642650"/>
            <a:chExt cx="3810000" cy="3414730"/>
          </a:xfrm>
        </p:grpSpPr>
        <p:pic>
          <p:nvPicPr>
            <p:cNvPr id="1027" name="Picture 3"/>
            <p:cNvPicPr>
              <a:picLocks noChangeAspect="1" noChangeArrowheads="1"/>
            </p:cNvPicPr>
            <p:nvPr/>
          </p:nvPicPr>
          <p:blipFill>
            <a:blip r:embed="rId18" cstate="print"/>
            <a:srcRect/>
            <a:stretch>
              <a:fillRect/>
            </a:stretch>
          </p:blipFill>
          <p:spPr bwMode="auto">
            <a:xfrm>
              <a:off x="16860843" y="29642650"/>
              <a:ext cx="3810000" cy="9144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19" cstate="print"/>
            <a:srcRect/>
            <a:stretch>
              <a:fillRect/>
            </a:stretch>
          </p:blipFill>
          <p:spPr bwMode="auto">
            <a:xfrm>
              <a:off x="16860843" y="30892815"/>
              <a:ext cx="3810000" cy="9144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20" cstate="print"/>
            <a:srcRect/>
            <a:stretch>
              <a:fillRect/>
            </a:stretch>
          </p:blipFill>
          <p:spPr bwMode="auto">
            <a:xfrm>
              <a:off x="16860843" y="32142980"/>
              <a:ext cx="3810000" cy="914400"/>
            </a:xfrm>
            <a:prstGeom prst="rect">
              <a:avLst/>
            </a:prstGeom>
            <a:noFill/>
            <a:ln w="9525">
              <a:noFill/>
              <a:miter lim="800000"/>
              <a:headEnd/>
              <a:tailEnd/>
            </a:ln>
            <a:effectLst/>
          </p:spPr>
        </p:pic>
      </p:grpSp>
      <p:pic>
        <p:nvPicPr>
          <p:cNvPr id="59" name="Picture 58" descr="go_enrichment.png"/>
          <p:cNvPicPr>
            <a:picLocks noChangeAspect="1"/>
          </p:cNvPicPr>
          <p:nvPr/>
        </p:nvPicPr>
        <p:blipFill>
          <a:blip r:embed="rId21" cstate="print"/>
          <a:stretch>
            <a:fillRect/>
          </a:stretch>
        </p:blipFill>
        <p:spPr>
          <a:xfrm>
            <a:off x="24719023" y="26127894"/>
            <a:ext cx="6572296" cy="5500726"/>
          </a:xfrm>
          <a:prstGeom prst="rect">
            <a:avLst/>
          </a:prstGeom>
        </p:spPr>
      </p:pic>
      <p:sp>
        <p:nvSpPr>
          <p:cNvPr id="60" name="TextBox 59"/>
          <p:cNvSpPr txBox="1"/>
          <p:nvPr/>
        </p:nvSpPr>
        <p:spPr>
          <a:xfrm>
            <a:off x="16646529" y="25556390"/>
            <a:ext cx="671979" cy="584775"/>
          </a:xfrm>
          <a:prstGeom prst="rect">
            <a:avLst/>
          </a:prstGeom>
          <a:noFill/>
        </p:spPr>
        <p:txBody>
          <a:bodyPr wrap="none" rtlCol="0">
            <a:spAutoFit/>
          </a:bodyPr>
          <a:lstStyle/>
          <a:p>
            <a:r>
              <a:rPr lang="en-US" sz="3200" dirty="0" smtClean="0">
                <a:latin typeface="Calibri" pitchFamily="34" charset="0"/>
              </a:rPr>
              <a:t>(A)</a:t>
            </a:r>
            <a:endParaRPr lang="en-US" dirty="0">
              <a:latin typeface="Calibri" pitchFamily="34" charset="0"/>
            </a:endParaRPr>
          </a:p>
        </p:txBody>
      </p:sp>
      <p:sp>
        <p:nvSpPr>
          <p:cNvPr id="61" name="TextBox 60"/>
          <p:cNvSpPr txBox="1"/>
          <p:nvPr/>
        </p:nvSpPr>
        <p:spPr>
          <a:xfrm>
            <a:off x="16646529" y="28985414"/>
            <a:ext cx="657552" cy="584775"/>
          </a:xfrm>
          <a:prstGeom prst="rect">
            <a:avLst/>
          </a:prstGeom>
          <a:noFill/>
        </p:spPr>
        <p:txBody>
          <a:bodyPr wrap="none" rtlCol="0">
            <a:spAutoFit/>
          </a:bodyPr>
          <a:lstStyle/>
          <a:p>
            <a:r>
              <a:rPr lang="en-US" sz="3200" dirty="0" smtClean="0">
                <a:latin typeface="Calibri" pitchFamily="34" charset="0"/>
              </a:rPr>
              <a:t>(B)</a:t>
            </a:r>
            <a:endParaRPr lang="en-US" dirty="0">
              <a:latin typeface="Calibri" pitchFamily="34" charset="0"/>
            </a:endParaRPr>
          </a:p>
        </p:txBody>
      </p:sp>
      <p:sp>
        <p:nvSpPr>
          <p:cNvPr id="62" name="TextBox 61"/>
          <p:cNvSpPr txBox="1"/>
          <p:nvPr/>
        </p:nvSpPr>
        <p:spPr>
          <a:xfrm>
            <a:off x="21432875" y="25556390"/>
            <a:ext cx="654346" cy="584775"/>
          </a:xfrm>
          <a:prstGeom prst="rect">
            <a:avLst/>
          </a:prstGeom>
          <a:noFill/>
        </p:spPr>
        <p:txBody>
          <a:bodyPr wrap="none" rtlCol="0">
            <a:spAutoFit/>
          </a:bodyPr>
          <a:lstStyle/>
          <a:p>
            <a:r>
              <a:rPr lang="en-US" sz="3200" dirty="0" smtClean="0">
                <a:latin typeface="Calibri" pitchFamily="34" charset="0"/>
              </a:rPr>
              <a:t>(C)</a:t>
            </a:r>
            <a:endParaRPr lang="en-US" dirty="0">
              <a:latin typeface="Calibri" pitchFamily="34" charset="0"/>
            </a:endParaRPr>
          </a:p>
        </p:txBody>
      </p:sp>
      <p:sp>
        <p:nvSpPr>
          <p:cNvPr id="63" name="TextBox 62"/>
          <p:cNvSpPr txBox="1"/>
          <p:nvPr/>
        </p:nvSpPr>
        <p:spPr>
          <a:xfrm>
            <a:off x="24719023" y="25556390"/>
            <a:ext cx="688009" cy="584775"/>
          </a:xfrm>
          <a:prstGeom prst="rect">
            <a:avLst/>
          </a:prstGeom>
          <a:noFill/>
        </p:spPr>
        <p:txBody>
          <a:bodyPr wrap="none" rtlCol="0">
            <a:spAutoFit/>
          </a:bodyPr>
          <a:lstStyle/>
          <a:p>
            <a:r>
              <a:rPr lang="en-US" sz="3200" dirty="0" smtClean="0">
                <a:latin typeface="Calibri" pitchFamily="34" charset="0"/>
              </a:rPr>
              <a:t>(D)</a:t>
            </a:r>
            <a:endParaRPr lang="en-US" dirty="0">
              <a:latin typeface="Calibri" pitchFamily="34" charset="0"/>
            </a:endParaRPr>
          </a:p>
        </p:txBody>
      </p:sp>
      <p:pic>
        <p:nvPicPr>
          <p:cNvPr id="2073" name="Picture 18"/>
          <p:cNvPicPr>
            <a:picLocks noChangeAspect="1" noChangeArrowheads="1"/>
          </p:cNvPicPr>
          <p:nvPr/>
        </p:nvPicPr>
        <p:blipFill>
          <a:blip r:embed="rId22"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bwMode="auto">
          <a:xfrm>
            <a:off x="4716383" y="42987262"/>
            <a:ext cx="3214710" cy="172950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98963" rtl="0" eaLnBrk="1" fontAlgn="base" latinLnBrk="0" hangingPunct="1">
          <a:lnSpc>
            <a:spcPct val="100000"/>
          </a:lnSpc>
          <a:spcBef>
            <a:spcPct val="0"/>
          </a:spcBef>
          <a:spcAft>
            <a:spcPct val="0"/>
          </a:spcAft>
          <a:buClrTx/>
          <a:buSzTx/>
          <a:buFontTx/>
          <a:buNone/>
          <a:tabLst/>
          <a:defRPr kumimoji="0" lang="nl-NL" sz="87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98963" rtl="0" eaLnBrk="1" fontAlgn="base" latinLnBrk="0" hangingPunct="1">
          <a:lnSpc>
            <a:spcPct val="100000"/>
          </a:lnSpc>
          <a:spcBef>
            <a:spcPct val="0"/>
          </a:spcBef>
          <a:spcAft>
            <a:spcPct val="0"/>
          </a:spcAft>
          <a:buClrTx/>
          <a:buSzTx/>
          <a:buFontTx/>
          <a:buNone/>
          <a:tabLst/>
          <a:defRPr kumimoji="0" lang="nl-NL" sz="87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3260</TotalTime>
  <Words>1261</Words>
  <Application>Microsoft Office PowerPoint</Application>
  <PresentationFormat>Custom</PresentationFormat>
  <Paragraphs>60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UGent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Jeffrey Fawcett</dc:creator>
  <cp:lastModifiedBy>sepro</cp:lastModifiedBy>
  <cp:revision>303</cp:revision>
  <dcterms:created xsi:type="dcterms:W3CDTF">2011-03-08T11:10:53Z</dcterms:created>
  <dcterms:modified xsi:type="dcterms:W3CDTF">2011-08-30T09:35:31Z</dcterms:modified>
</cp:coreProperties>
</file>