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6" r:id="rId14"/>
    <p:sldId id="270" r:id="rId15"/>
    <p:sldId id="267" r:id="rId16"/>
    <p:sldId id="271" r:id="rId17"/>
    <p:sldId id="272" r:id="rId18"/>
    <p:sldId id="274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oinformatics.psb.ugent.be/plaz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bioinformatics.psb.ugent.be/plaza/gene_families/explore_trees/HOM00212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rmAutofit/>
          </a:bodyPr>
          <a:lstStyle/>
          <a:p>
            <a:r>
              <a:rPr lang="en-US" dirty="0" smtClean="0"/>
              <a:t>Solutions </a:t>
            </a:r>
            <a:br>
              <a:rPr lang="en-US" dirty="0" smtClean="0"/>
            </a:br>
            <a:r>
              <a:rPr lang="en-US" sz="2800" dirty="0" smtClean="0"/>
              <a:t>for the PLAZA genomics part</a:t>
            </a:r>
            <a:br>
              <a:rPr lang="en-US" sz="2800" dirty="0" smtClean="0"/>
            </a:br>
            <a:r>
              <a:rPr lang="en-US" sz="2800" dirty="0" smtClean="0"/>
              <a:t>of the SPICY workshop on genomics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5410200"/>
            <a:ext cx="2441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information:</a:t>
            </a:r>
          </a:p>
          <a:p>
            <a:r>
              <a:rPr lang="en-US" dirty="0" smtClean="0"/>
              <a:t>plaza@psb.vib-ugent.be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4267200"/>
            <a:ext cx="511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Website: </a:t>
            </a:r>
            <a:r>
              <a:rPr lang="en-US" b="1" dirty="0" smtClean="0"/>
              <a:t>http://bioinformatics.psb.ugent.be/plaza/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2.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Starting from a GO page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1"/>
            <a:ext cx="900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2.1)</a:t>
            </a:r>
            <a:r>
              <a:rPr lang="en-US" dirty="0" smtClean="0"/>
              <a:t> </a:t>
            </a:r>
            <a:r>
              <a:rPr lang="en-US" dirty="0" smtClean="0"/>
              <a:t>Search the GO term with description “response to molecule of fungal origin</a:t>
            </a:r>
            <a:r>
              <a:rPr lang="en-US" dirty="0" smtClean="0"/>
              <a:t>”</a:t>
            </a:r>
            <a:endParaRPr lang="en-US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4591050" cy="247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6666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Solution</a:t>
            </a:r>
            <a:r>
              <a:rPr lang="en-US" dirty="0" smtClean="0"/>
              <a:t>: 	a) </a:t>
            </a:r>
            <a:r>
              <a:rPr lang="en-US" dirty="0" smtClean="0"/>
              <a:t>Enter description in search box, use correct search target</a:t>
            </a:r>
          </a:p>
          <a:p>
            <a:r>
              <a:rPr lang="en-US" dirty="0" smtClean="0"/>
              <a:t>	</a:t>
            </a:r>
            <a:r>
              <a:rPr lang="en-US" dirty="0" smtClean="0"/>
              <a:t>b) Select correct GO term from list</a:t>
            </a:r>
            <a:r>
              <a:rPr lang="en-US" dirty="0" smtClean="0"/>
              <a:t>	</a:t>
            </a:r>
            <a:r>
              <a:rPr lang="en-US" dirty="0" smtClean="0"/>
              <a:t>	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52800" y="1524000"/>
            <a:ext cx="20574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3886200"/>
            <a:ext cx="70923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05200" y="5334000"/>
            <a:ext cx="208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Phylogenetic</a:t>
            </a:r>
            <a:r>
              <a:rPr lang="en-US" b="1" dirty="0" smtClean="0">
                <a:solidFill>
                  <a:srgbClr val="FF0000"/>
                </a:solidFill>
              </a:rPr>
              <a:t> profile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1"/>
            <a:ext cx="900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2.2)</a:t>
            </a:r>
            <a:r>
              <a:rPr lang="en-US" dirty="0" smtClean="0"/>
              <a:t> </a:t>
            </a:r>
            <a:r>
              <a:rPr lang="en-US" dirty="0" smtClean="0"/>
              <a:t>What are the associated gene </a:t>
            </a:r>
            <a:r>
              <a:rPr lang="en-US" dirty="0" smtClean="0"/>
              <a:t>families with this GO term?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8494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Solution</a:t>
            </a:r>
            <a:r>
              <a:rPr lang="en-US" dirty="0" smtClean="0"/>
              <a:t>: 	a) </a:t>
            </a:r>
            <a:r>
              <a:rPr lang="en-US" dirty="0" smtClean="0"/>
              <a:t>Start from </a:t>
            </a:r>
            <a:r>
              <a:rPr lang="en-US" dirty="0" smtClean="0"/>
              <a:t>the correct GO page 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/>
              <a:t>(</a:t>
            </a:r>
            <a:r>
              <a:rPr lang="en-US" sz="1600" dirty="0" smtClean="0"/>
              <a:t>http://</a:t>
            </a:r>
            <a:r>
              <a:rPr lang="en-US" sz="1600" dirty="0" smtClean="0"/>
              <a:t>bioinformatics.psb.ugent.be/plaza/go/view/GO-0002238)</a:t>
            </a:r>
          </a:p>
          <a:p>
            <a:r>
              <a:rPr lang="en-US" dirty="0" smtClean="0"/>
              <a:t>	</a:t>
            </a:r>
            <a:r>
              <a:rPr lang="en-US" dirty="0" smtClean="0"/>
              <a:t>b)Select “View associated gene families” from toolbox </a:t>
            </a:r>
            <a:r>
              <a:rPr lang="en-US" dirty="0" smtClean="0"/>
              <a:t>	</a:t>
            </a:r>
            <a:r>
              <a:rPr lang="en-US" dirty="0" smtClean="0"/>
              <a:t>	 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6370638" cy="149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9200" y="2209800"/>
            <a:ext cx="20574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796705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533400" y="4800600"/>
            <a:ext cx="838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1"/>
            <a:ext cx="900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2.3)</a:t>
            </a:r>
            <a:r>
              <a:rPr lang="en-US" dirty="0" smtClean="0"/>
              <a:t> </a:t>
            </a:r>
            <a:r>
              <a:rPr lang="en-US" dirty="0" smtClean="0"/>
              <a:t>What are the general </a:t>
            </a:r>
            <a:r>
              <a:rPr lang="en-US" dirty="0" err="1" smtClean="0"/>
              <a:t>InterPro</a:t>
            </a:r>
            <a:r>
              <a:rPr lang="en-US" dirty="0" smtClean="0"/>
              <a:t> domains associated with these gene families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941796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Solution</a:t>
            </a:r>
            <a:r>
              <a:rPr lang="en-US" dirty="0" smtClean="0"/>
              <a:t>: 	a) </a:t>
            </a:r>
            <a:r>
              <a:rPr lang="en-US" dirty="0" smtClean="0"/>
              <a:t>Start from </a:t>
            </a:r>
            <a:r>
              <a:rPr lang="en-US" dirty="0" smtClean="0"/>
              <a:t>the </a:t>
            </a:r>
            <a:r>
              <a:rPr lang="en-US" dirty="0" smtClean="0"/>
              <a:t>associated gene family page (see 2.1)</a:t>
            </a:r>
          </a:p>
          <a:p>
            <a:r>
              <a:rPr lang="en-US" sz="1600" dirty="0" smtClean="0"/>
              <a:t>	(http://bioinformatics.psb.ugent.be/plaza/go/view_gene_gf/GO-0002238 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	</a:t>
            </a:r>
            <a:r>
              <a:rPr lang="en-US" dirty="0" smtClean="0"/>
              <a:t>b) Hover over each gene family identifier, and learn the keywords</a:t>
            </a:r>
            <a:r>
              <a:rPr lang="en-US" dirty="0" smtClean="0"/>
              <a:t>	</a:t>
            </a:r>
            <a:r>
              <a:rPr lang="en-US" dirty="0" smtClean="0"/>
              <a:t>	 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731226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0"/>
            <a:ext cx="7269163" cy="178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3.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Starting from a set of genes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1"/>
            <a:ext cx="900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3</a:t>
            </a:r>
            <a:r>
              <a:rPr lang="en-US" dirty="0" smtClean="0"/>
              <a:t>.1) </a:t>
            </a:r>
            <a:r>
              <a:rPr lang="en-US" dirty="0" smtClean="0"/>
              <a:t>Create workbench account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Solution</a:t>
            </a:r>
            <a:r>
              <a:rPr lang="en-US" dirty="0" smtClean="0"/>
              <a:t>: 	a) </a:t>
            </a:r>
            <a:r>
              <a:rPr lang="en-US" dirty="0" smtClean="0"/>
              <a:t>Use toolbar: Analyze-&gt;Workbench</a:t>
            </a:r>
          </a:p>
          <a:p>
            <a:r>
              <a:rPr lang="en-US" dirty="0" smtClean="0"/>
              <a:t>	</a:t>
            </a:r>
            <a:r>
              <a:rPr lang="en-US" dirty="0" smtClean="0"/>
              <a:t>b) Register to use the PLAZA workbench	 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7509496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2667000"/>
            <a:ext cx="20574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5065713" cy="308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1"/>
            <a:ext cx="900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3</a:t>
            </a:r>
            <a:r>
              <a:rPr lang="en-US" dirty="0" smtClean="0"/>
              <a:t>.2) </a:t>
            </a:r>
            <a:r>
              <a:rPr lang="en-US" dirty="0" smtClean="0"/>
              <a:t>Load data set of Arabidopsis thaliana genes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6773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Solution</a:t>
            </a:r>
            <a:r>
              <a:rPr lang="en-US" dirty="0" smtClean="0"/>
              <a:t>: 	a) </a:t>
            </a:r>
            <a:r>
              <a:rPr lang="en-US" dirty="0" smtClean="0"/>
              <a:t>Login into the workbench, using credentials send by email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/>
              <a:t>b) Create new experiment </a:t>
            </a:r>
          </a:p>
          <a:p>
            <a:r>
              <a:rPr lang="en-US" dirty="0" smtClean="0"/>
              <a:t>	</a:t>
            </a:r>
            <a:r>
              <a:rPr lang="en-US" dirty="0" smtClean="0"/>
              <a:t>c) Go to experiment page</a:t>
            </a:r>
          </a:p>
          <a:p>
            <a:r>
              <a:rPr lang="en-US" dirty="0" smtClean="0"/>
              <a:t>	</a:t>
            </a:r>
            <a:r>
              <a:rPr lang="en-US" dirty="0" smtClean="0"/>
              <a:t>d) Go to the “Import using gene identifiers” page</a:t>
            </a:r>
          </a:p>
          <a:p>
            <a:r>
              <a:rPr lang="en-US" dirty="0" smtClean="0"/>
              <a:t>	</a:t>
            </a:r>
            <a:r>
              <a:rPr lang="en-US" dirty="0" smtClean="0"/>
              <a:t>  	 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5137150" cy="118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52800"/>
            <a:ext cx="6977063" cy="194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19200" y="4953000"/>
            <a:ext cx="20574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1"/>
            <a:ext cx="900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3</a:t>
            </a:r>
            <a:r>
              <a:rPr lang="en-US" dirty="0" smtClean="0"/>
              <a:t>.2) </a:t>
            </a:r>
            <a:r>
              <a:rPr lang="en-US" dirty="0" smtClean="0"/>
              <a:t>Load data set of Arabidopsis thaliana genes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Solution</a:t>
            </a:r>
            <a:r>
              <a:rPr lang="en-US" dirty="0" smtClean="0"/>
              <a:t>: 	</a:t>
            </a:r>
            <a:r>
              <a:rPr lang="en-US" dirty="0" smtClean="0"/>
              <a:t>e) Download the file with Arabidopsis thaliana genes:</a:t>
            </a:r>
          </a:p>
          <a:p>
            <a:r>
              <a:rPr lang="en-US" dirty="0" smtClean="0"/>
              <a:t>	 </a:t>
            </a:r>
            <a:r>
              <a:rPr lang="en-US" dirty="0" smtClean="0"/>
              <a:t>  +  - either go through PLAZA toolbar-&gt;Data-&gt;download-&gt; FTP dir (bottom)</a:t>
            </a:r>
            <a:r>
              <a:rPr lang="en-US" dirty="0" smtClean="0"/>
              <a:t>	</a:t>
            </a:r>
            <a:r>
              <a:rPr lang="en-US" dirty="0" smtClean="0"/>
              <a:t>  </a:t>
            </a:r>
          </a:p>
          <a:p>
            <a:r>
              <a:rPr lang="en-US" dirty="0" smtClean="0"/>
              <a:t>	</a:t>
            </a:r>
            <a:r>
              <a:rPr lang="en-US" dirty="0" smtClean="0"/>
              <a:t>       - or </a:t>
            </a:r>
            <a:r>
              <a:rPr lang="en-US" dirty="0" smtClean="0"/>
              <a:t>go directly to ftp://ftp.psb.ugent.be/pub/plaza/ 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/>
              <a:t>   + Go to subfolder “workshop”, and download file SPICY_ath.txt 	</a:t>
            </a:r>
            <a:r>
              <a:rPr lang="en-US" dirty="0" smtClean="0"/>
              <a:t>	</a:t>
            </a:r>
            <a:r>
              <a:rPr lang="en-US" dirty="0" smtClean="0"/>
              <a:t>	 f) Use content of file to load gene identifiers into workbench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057400"/>
            <a:ext cx="834910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62490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52401"/>
            <a:ext cx="900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3</a:t>
            </a:r>
            <a:r>
              <a:rPr lang="en-US" dirty="0" smtClean="0"/>
              <a:t>.2) </a:t>
            </a:r>
            <a:r>
              <a:rPr lang="en-US" dirty="0" smtClean="0"/>
              <a:t>Load data set of Arabidopsis thaliana genes : result</a:t>
            </a:r>
            <a:endParaRPr lang="en-US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733800"/>
            <a:ext cx="4800600" cy="29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1"/>
            <a:ext cx="900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/>
              <a:t>.3) </a:t>
            </a:r>
            <a:r>
              <a:rPr lang="en-US" dirty="0" smtClean="0"/>
              <a:t>Is the data-set enriched for a certain GO-term?</a:t>
            </a:r>
          </a:p>
          <a:p>
            <a:pPr lvl="0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Solution</a:t>
            </a:r>
            <a:r>
              <a:rPr lang="en-US" dirty="0" smtClean="0"/>
              <a:t>: 	</a:t>
            </a:r>
            <a:r>
              <a:rPr lang="en-US" dirty="0" smtClean="0"/>
              <a:t>a) Go to the experiment page on the workbench</a:t>
            </a:r>
          </a:p>
          <a:p>
            <a:r>
              <a:rPr lang="en-US" dirty="0" smtClean="0"/>
              <a:t>	</a:t>
            </a:r>
            <a:r>
              <a:rPr lang="en-US" dirty="0" smtClean="0"/>
              <a:t>b) Select “View the GO enrichment” from the toolbox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6894513" cy="279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1600" y="2971800"/>
            <a:ext cx="20574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43400"/>
            <a:ext cx="4108450" cy="168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447800"/>
            <a:ext cx="452147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1.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Starting from a gene page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1"/>
            <a:ext cx="900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3</a:t>
            </a:r>
            <a:r>
              <a:rPr lang="en-US" dirty="0" smtClean="0"/>
              <a:t>.4) </a:t>
            </a:r>
            <a:r>
              <a:rPr lang="en-US" dirty="0" smtClean="0"/>
              <a:t>Locate the </a:t>
            </a:r>
            <a:r>
              <a:rPr lang="en-US" dirty="0" err="1" smtClean="0"/>
              <a:t>orthologous</a:t>
            </a:r>
            <a:r>
              <a:rPr lang="en-US" dirty="0" smtClean="0"/>
              <a:t> genes for this data-set (using at least 3 types of </a:t>
            </a:r>
            <a:r>
              <a:rPr lang="en-US" dirty="0" smtClean="0"/>
              <a:t>evidence of the PLAZA integrative method) </a:t>
            </a:r>
            <a:r>
              <a:rPr lang="en-US" dirty="0" smtClean="0"/>
              <a:t>in </a:t>
            </a:r>
            <a:r>
              <a:rPr lang="en-US" dirty="0" err="1" smtClean="0"/>
              <a:t>Zea</a:t>
            </a:r>
            <a:r>
              <a:rPr lang="en-US" dirty="0" smtClean="0"/>
              <a:t> Mays.</a:t>
            </a:r>
          </a:p>
          <a:p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725269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Solution</a:t>
            </a:r>
            <a:r>
              <a:rPr lang="en-US" dirty="0" smtClean="0"/>
              <a:t>: 	</a:t>
            </a:r>
            <a:r>
              <a:rPr lang="en-US" dirty="0" smtClean="0"/>
              <a:t>a) Go to the experiment page on the workbench</a:t>
            </a:r>
          </a:p>
          <a:p>
            <a:r>
              <a:rPr lang="en-US" dirty="0" smtClean="0"/>
              <a:t>	</a:t>
            </a:r>
            <a:r>
              <a:rPr lang="en-US" dirty="0" smtClean="0"/>
              <a:t>b) Select “View the </a:t>
            </a:r>
            <a:r>
              <a:rPr lang="en-US" dirty="0" err="1" smtClean="0"/>
              <a:t>Orthologous</a:t>
            </a:r>
            <a:r>
              <a:rPr lang="en-US" dirty="0" smtClean="0"/>
              <a:t> genes using the PLAZA Integrative Method” 	from the toolbox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833247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62200" y="3886200"/>
            <a:ext cx="2057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600" y="5181600"/>
            <a:ext cx="2590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3.4) Locate the </a:t>
            </a:r>
            <a:r>
              <a:rPr lang="en-US" dirty="0" err="1" smtClean="0"/>
              <a:t>orthologous</a:t>
            </a:r>
            <a:r>
              <a:rPr lang="en-US" dirty="0" smtClean="0"/>
              <a:t> genes for this data-set (using at least 3 types of evidence of the PLAZA integrative method) in </a:t>
            </a:r>
            <a:r>
              <a:rPr lang="en-US" dirty="0" err="1" smtClean="0"/>
              <a:t>Zea</a:t>
            </a:r>
            <a:r>
              <a:rPr lang="en-US" dirty="0" smtClean="0"/>
              <a:t> </a:t>
            </a:r>
            <a:r>
              <a:rPr lang="en-US" dirty="0" smtClean="0"/>
              <a:t>Mays : result</a:t>
            </a:r>
            <a:endParaRPr lang="en-US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051800" cy="55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7989888" cy="506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953000" y="1828800"/>
            <a:ext cx="34290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04800"/>
            <a:ext cx="597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smtClean="0"/>
              <a:t>1.1) Go to gene page of Arabidopsis thaliana gene AT2G41430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762000"/>
            <a:ext cx="5840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Solution</a:t>
            </a:r>
            <a:r>
              <a:rPr lang="en-US" dirty="0" smtClean="0"/>
              <a:t>: 	a) Go to </a:t>
            </a:r>
            <a:r>
              <a:rPr lang="en-US" dirty="0" smtClean="0">
                <a:hlinkClick r:id="rId3"/>
              </a:rPr>
              <a:t>http://bioinformatics.psb.ugent.be/plaza/</a:t>
            </a:r>
            <a:endParaRPr lang="en-US" dirty="0" smtClean="0"/>
          </a:p>
          <a:p>
            <a:r>
              <a:rPr lang="en-US" dirty="0" smtClean="0"/>
              <a:t>	b) Enter AT2G41430 in the search-box	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005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1.2) </a:t>
            </a:r>
            <a:r>
              <a:rPr lang="en-US" dirty="0" smtClean="0"/>
              <a:t>What is the function of this gene?  </a:t>
            </a:r>
            <a:r>
              <a:rPr lang="en-US" dirty="0" smtClean="0"/>
              <a:t>Does </a:t>
            </a:r>
            <a:r>
              <a:rPr lang="en-US" dirty="0" smtClean="0"/>
              <a:t>the description of the gene match the </a:t>
            </a:r>
            <a:endParaRPr lang="en-US" dirty="0" smtClean="0"/>
          </a:p>
          <a:p>
            <a:r>
              <a:rPr lang="en-US" dirty="0" smtClean="0"/>
              <a:t>associated </a:t>
            </a:r>
            <a:r>
              <a:rPr lang="en-US" dirty="0" smtClean="0"/>
              <a:t>functional annotation?</a:t>
            </a:r>
          </a:p>
          <a:p>
            <a:pPr lvl="0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780880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876800" y="3657600"/>
            <a:ext cx="762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990600"/>
            <a:ext cx="8621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Solution</a:t>
            </a:r>
            <a:r>
              <a:rPr lang="en-US" dirty="0" smtClean="0"/>
              <a:t>: 	a) </a:t>
            </a:r>
            <a:r>
              <a:rPr lang="en-US" dirty="0" smtClean="0"/>
              <a:t>Gene page: http://bioinformatics.psb.ugent.be/plaza/genes/view/AT2G41430</a:t>
            </a:r>
            <a:endParaRPr lang="en-US" dirty="0" smtClean="0"/>
          </a:p>
          <a:p>
            <a:r>
              <a:rPr lang="en-US" dirty="0" smtClean="0"/>
              <a:t>	b) </a:t>
            </a:r>
            <a:r>
              <a:rPr lang="en-US" dirty="0" smtClean="0"/>
              <a:t>Compare description at top of page with functional annotation at bottom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95800"/>
            <a:ext cx="5132387" cy="200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819400" y="5943600"/>
            <a:ext cx="1143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00800" y="3657600"/>
            <a:ext cx="9144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3810000"/>
            <a:ext cx="24384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95600" y="5562600"/>
            <a:ext cx="9144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15000" y="3657600"/>
            <a:ext cx="533400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43200" y="6172200"/>
            <a:ext cx="1219200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556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smtClean="0"/>
              <a:t>1.3) </a:t>
            </a:r>
            <a:r>
              <a:rPr lang="en-US" dirty="0" smtClean="0"/>
              <a:t>What kinds of sequences are available for this gene? </a:t>
            </a:r>
          </a:p>
          <a:p>
            <a:pPr lvl="0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04800" y="533400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Solution</a:t>
            </a:r>
            <a:r>
              <a:rPr lang="en-US" dirty="0" smtClean="0"/>
              <a:t>: 	a) </a:t>
            </a:r>
            <a:r>
              <a:rPr lang="en-US" dirty="0" smtClean="0"/>
              <a:t>Go to sequences page of a gene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7105650" cy="214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67200" y="2057400"/>
            <a:ext cx="1295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76600"/>
            <a:ext cx="4648200" cy="357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790033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7162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1.4)</a:t>
            </a:r>
            <a:r>
              <a:rPr lang="en-US" dirty="0" smtClean="0"/>
              <a:t> </a:t>
            </a:r>
            <a:r>
              <a:rPr lang="en-US" dirty="0" smtClean="0"/>
              <a:t>What is the associated gene family for the Arabidopsis thaliana gene</a:t>
            </a:r>
            <a:r>
              <a:rPr lang="en-US" dirty="0" smtClean="0"/>
              <a:t>? 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04800" y="533400"/>
            <a:ext cx="8215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Solution</a:t>
            </a:r>
            <a:r>
              <a:rPr lang="en-US" dirty="0" smtClean="0"/>
              <a:t>: 	a) </a:t>
            </a:r>
            <a:r>
              <a:rPr lang="en-US" dirty="0" smtClean="0"/>
              <a:t>Go to gene family page, associated with that gene</a:t>
            </a:r>
          </a:p>
          <a:p>
            <a:r>
              <a:rPr lang="en-US" dirty="0" smtClean="0"/>
              <a:t>	</a:t>
            </a:r>
            <a:r>
              <a:rPr lang="en-US" dirty="0" smtClean="0"/>
              <a:t>(</a:t>
            </a:r>
            <a:r>
              <a:rPr lang="en-US" dirty="0" smtClean="0"/>
              <a:t>http://</a:t>
            </a:r>
            <a:r>
              <a:rPr lang="en-US" dirty="0" smtClean="0"/>
              <a:t>bioinformatics.psb.ugent.be/plaza/gene_families/view/HOM002124)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5200" y="2286000"/>
            <a:ext cx="3124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609950"/>
            <a:ext cx="3954982" cy="32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1"/>
            <a:ext cx="900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1.5)</a:t>
            </a:r>
            <a:r>
              <a:rPr lang="en-US" dirty="0" smtClean="0"/>
              <a:t> </a:t>
            </a:r>
            <a:r>
              <a:rPr lang="en-US" dirty="0" smtClean="0"/>
              <a:t>Are the Arabidopsis thaliana and </a:t>
            </a:r>
            <a:r>
              <a:rPr lang="en-US" dirty="0" err="1" smtClean="0"/>
              <a:t>lyrata</a:t>
            </a:r>
            <a:r>
              <a:rPr lang="en-US" dirty="0" smtClean="0"/>
              <a:t> genes adjacent in the </a:t>
            </a:r>
            <a:r>
              <a:rPr lang="en-US" dirty="0" err="1" smtClean="0"/>
              <a:t>phylogenetic</a:t>
            </a:r>
            <a:r>
              <a:rPr lang="en-US" dirty="0" smtClean="0"/>
              <a:t> tree associated </a:t>
            </a:r>
            <a:endParaRPr lang="en-US" dirty="0" smtClean="0"/>
          </a:p>
          <a:p>
            <a:pPr lvl="0"/>
            <a:r>
              <a:rPr lang="en-US" dirty="0" smtClean="0"/>
              <a:t>with </a:t>
            </a:r>
            <a:r>
              <a:rPr lang="en-US" dirty="0" smtClean="0"/>
              <a:t>this gene family?</a:t>
            </a:r>
          </a:p>
          <a:p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04800" y="773668"/>
            <a:ext cx="8472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Solution</a:t>
            </a:r>
            <a:r>
              <a:rPr lang="en-US" dirty="0" smtClean="0"/>
              <a:t>: 	a) </a:t>
            </a:r>
            <a:r>
              <a:rPr lang="en-US" dirty="0" smtClean="0"/>
              <a:t>Go to the </a:t>
            </a:r>
            <a:r>
              <a:rPr lang="en-US" dirty="0" err="1" smtClean="0"/>
              <a:t>phylogenetic</a:t>
            </a:r>
            <a:r>
              <a:rPr lang="en-US" dirty="0" smtClean="0"/>
              <a:t> </a:t>
            </a:r>
            <a:r>
              <a:rPr lang="en-US" dirty="0" smtClean="0"/>
              <a:t>tree </a:t>
            </a:r>
            <a:r>
              <a:rPr lang="en-US" dirty="0" smtClean="0"/>
              <a:t>page, using the toolbox on the gene family page</a:t>
            </a:r>
          </a:p>
          <a:p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bioinformatics.psb.ugent.be/plaza/gene_families/explore_trees/HOM002124</a:t>
            </a:r>
            <a:r>
              <a:rPr lang="en-US" dirty="0" smtClean="0"/>
              <a:t>)</a:t>
            </a:r>
          </a:p>
          <a:p>
            <a:r>
              <a:rPr lang="en-US" dirty="0" smtClean="0"/>
              <a:t>	</a:t>
            </a:r>
            <a:r>
              <a:rPr lang="en-US" dirty="0" smtClean="0"/>
              <a:t>b) Investigate the </a:t>
            </a:r>
            <a:r>
              <a:rPr lang="en-US" dirty="0" err="1" smtClean="0"/>
              <a:t>phylogenetic</a:t>
            </a:r>
            <a:r>
              <a:rPr lang="en-US" dirty="0" smtClean="0"/>
              <a:t> tree</a:t>
            </a:r>
          </a:p>
          <a:p>
            <a:r>
              <a:rPr lang="en-US" dirty="0" smtClean="0"/>
              <a:t>	</a:t>
            </a:r>
            <a:r>
              <a:rPr lang="en-US" dirty="0" smtClean="0"/>
              <a:t>	 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5943599" cy="186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2286000"/>
            <a:ext cx="31242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352800"/>
            <a:ext cx="615445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724400" y="46482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57800" y="61722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1"/>
            <a:ext cx="900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1.6)</a:t>
            </a:r>
            <a:r>
              <a:rPr lang="en-US" dirty="0" smtClean="0"/>
              <a:t> </a:t>
            </a:r>
            <a:r>
              <a:rPr lang="en-US" dirty="0" smtClean="0"/>
              <a:t>In what sub family is the gene present? What is the function of the sub family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04800" y="457200"/>
            <a:ext cx="6586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Solution</a:t>
            </a:r>
            <a:r>
              <a:rPr lang="en-US" dirty="0" smtClean="0"/>
              <a:t>: 	a) </a:t>
            </a:r>
            <a:r>
              <a:rPr lang="en-US" dirty="0" smtClean="0"/>
              <a:t>Go to the gene page (AT2G41430, see 1.1 and 1.2)</a:t>
            </a:r>
          </a:p>
          <a:p>
            <a:r>
              <a:rPr lang="en-US" dirty="0" smtClean="0"/>
              <a:t>	</a:t>
            </a:r>
            <a:r>
              <a:rPr lang="en-US" dirty="0" smtClean="0"/>
              <a:t>b) Go the </a:t>
            </a:r>
            <a:r>
              <a:rPr lang="en-US" dirty="0" err="1" smtClean="0"/>
              <a:t>the</a:t>
            </a:r>
            <a:r>
              <a:rPr lang="en-US" dirty="0" smtClean="0"/>
              <a:t> sub-family </a:t>
            </a:r>
            <a:r>
              <a:rPr lang="en-US" dirty="0" smtClean="0"/>
              <a:t>page (</a:t>
            </a:r>
            <a:r>
              <a:rPr lang="en-US" dirty="0" smtClean="0"/>
              <a:t>ORTHO005786)</a:t>
            </a:r>
          </a:p>
          <a:p>
            <a:r>
              <a:rPr lang="en-US" dirty="0" smtClean="0"/>
              <a:t>	</a:t>
            </a:r>
            <a:r>
              <a:rPr lang="en-US" dirty="0" smtClean="0"/>
              <a:t>c) Look at the associated functional annotation (keywords)</a:t>
            </a:r>
          </a:p>
          <a:p>
            <a:r>
              <a:rPr lang="en-US" dirty="0" smtClean="0"/>
              <a:t>	</a:t>
            </a:r>
            <a:r>
              <a:rPr lang="en-US" dirty="0" smtClean="0"/>
              <a:t>	 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6071539" cy="181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90800" y="2438400"/>
            <a:ext cx="3124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3519990"/>
            <a:ext cx="8077200" cy="177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4876800"/>
            <a:ext cx="4876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1"/>
            <a:ext cx="900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1.7)</a:t>
            </a:r>
            <a:r>
              <a:rPr lang="en-US" dirty="0" smtClean="0"/>
              <a:t> </a:t>
            </a:r>
            <a:r>
              <a:rPr lang="en-US" dirty="0" smtClean="0"/>
              <a:t>Find the </a:t>
            </a:r>
            <a:r>
              <a:rPr lang="en-US" dirty="0" err="1" smtClean="0"/>
              <a:t>orthologs</a:t>
            </a:r>
            <a:r>
              <a:rPr lang="en-US" dirty="0" smtClean="0"/>
              <a:t> of this gene in apple and </a:t>
            </a:r>
            <a:r>
              <a:rPr lang="en-US" dirty="0" smtClean="0"/>
              <a:t>maize</a:t>
            </a:r>
            <a:r>
              <a:rPr lang="en-US" dirty="0" smtClean="0"/>
              <a:t>, using the Integrative </a:t>
            </a:r>
            <a:r>
              <a:rPr lang="en-US" dirty="0" err="1" smtClean="0"/>
              <a:t>Orthology</a:t>
            </a:r>
            <a:r>
              <a:rPr lang="en-US" dirty="0" smtClean="0"/>
              <a:t> method.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62000"/>
            <a:ext cx="82193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Solution</a:t>
            </a:r>
            <a:r>
              <a:rPr lang="en-US" dirty="0" smtClean="0"/>
              <a:t>: 	a) </a:t>
            </a:r>
            <a:r>
              <a:rPr lang="en-US" dirty="0" smtClean="0"/>
              <a:t>Go to the gene page (AT2G41430, see 1.1 and 1.2)</a:t>
            </a:r>
          </a:p>
          <a:p>
            <a:r>
              <a:rPr lang="en-US" dirty="0" smtClean="0"/>
              <a:t>	</a:t>
            </a:r>
            <a:r>
              <a:rPr lang="en-US" dirty="0" smtClean="0"/>
              <a:t>b) Go to the Integrative </a:t>
            </a:r>
            <a:r>
              <a:rPr lang="en-US" dirty="0" err="1" smtClean="0"/>
              <a:t>Orthology</a:t>
            </a:r>
            <a:r>
              <a:rPr lang="en-US" dirty="0" smtClean="0"/>
              <a:t> page, using the toolbox on the gene page</a:t>
            </a:r>
          </a:p>
          <a:p>
            <a:r>
              <a:rPr lang="en-US" dirty="0" smtClean="0"/>
              <a:t>	</a:t>
            </a:r>
            <a:r>
              <a:rPr lang="en-US" dirty="0" smtClean="0"/>
              <a:t>c) Select the correct species, and view the Java applet</a:t>
            </a:r>
          </a:p>
          <a:p>
            <a:r>
              <a:rPr lang="en-US" dirty="0" smtClean="0"/>
              <a:t>	</a:t>
            </a:r>
            <a:r>
              <a:rPr lang="en-US" dirty="0" smtClean="0"/>
              <a:t>	 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5599113" cy="144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90600" y="2743200"/>
            <a:ext cx="4876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7762875" cy="81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35814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Apple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43800" y="3429000"/>
            <a:ext cx="381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724400"/>
            <a:ext cx="2962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331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Solutions  for the PLAZA genomics part of the SPICY workshop on genomics</vt:lpstr>
      <vt:lpstr>Part 1. </vt:lpstr>
      <vt:lpstr>Slide 3</vt:lpstr>
      <vt:lpstr>Slide 4</vt:lpstr>
      <vt:lpstr>Slide 5</vt:lpstr>
      <vt:lpstr>Slide 6</vt:lpstr>
      <vt:lpstr>Slide 7</vt:lpstr>
      <vt:lpstr>Slide 8</vt:lpstr>
      <vt:lpstr>Slide 9</vt:lpstr>
      <vt:lpstr>Part 2. </vt:lpstr>
      <vt:lpstr>Slide 11</vt:lpstr>
      <vt:lpstr>Slide 12</vt:lpstr>
      <vt:lpstr>Slide 13</vt:lpstr>
      <vt:lpstr>Part 3. 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</dc:title>
  <dc:creator/>
  <cp:lastModifiedBy>mibel</cp:lastModifiedBy>
  <cp:revision>53</cp:revision>
  <dcterms:created xsi:type="dcterms:W3CDTF">2006-08-16T00:00:00Z</dcterms:created>
  <dcterms:modified xsi:type="dcterms:W3CDTF">2012-03-05T14:14:15Z</dcterms:modified>
</cp:coreProperties>
</file>