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4" r:id="rId5"/>
    <p:sldId id="266" r:id="rId6"/>
    <p:sldId id="273" r:id="rId7"/>
    <p:sldId id="263" r:id="rId8"/>
    <p:sldId id="265" r:id="rId9"/>
    <p:sldId id="267" r:id="rId10"/>
    <p:sldId id="259" r:id="rId11"/>
    <p:sldId id="268" r:id="rId12"/>
    <p:sldId id="260" r:id="rId13"/>
    <p:sldId id="269" r:id="rId14"/>
    <p:sldId id="261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8624-16FF-4D60-83CE-4CE2EB9C2904}" type="datetimeFigureOut">
              <a:rPr lang="nl-BE" smtClean="0"/>
              <a:pPr/>
              <a:t>06/03/2012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C75B-D275-4A17-85B5-FB2D8A04A7A1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Network construction and exploration using CORNET and Cytoscape</a:t>
            </a:r>
            <a:br>
              <a:rPr lang="en-US" b="1" dirty="0" smtClean="0"/>
            </a:br>
            <a:r>
              <a:rPr lang="en-US" b="1" dirty="0"/>
              <a:t>-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Excercises</a:t>
            </a:r>
            <a:br>
              <a:rPr lang="en-US" b="1" dirty="0" smtClean="0"/>
            </a:b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339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SPICY WORKSHOP</a:t>
            </a:r>
          </a:p>
          <a:p>
            <a:r>
              <a:rPr lang="en-US" dirty="0" smtClean="0"/>
              <a:t>Wageningen, March 8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endParaRPr lang="en-US" dirty="0" smtClean="0"/>
          </a:p>
          <a:p>
            <a:r>
              <a:rPr lang="en-US" dirty="0" smtClean="0"/>
              <a:t>Stefanie De Bodt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Excercise 2a: Co-expression neighborhood using CORNET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32 Arabidopsis input genes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all expression datasets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PCC &gt; 0.85, 5 neighbors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nl-BE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Solution Excercise </a:t>
            </a:r>
            <a:r>
              <a:rPr lang="en-US" dirty="0" smtClean="0"/>
              <a:t>2a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4" name="Picture 3" descr="COE_all_PCC0.85_5nb_ath.jpg"/>
          <p:cNvPicPr>
            <a:picLocks noChangeAspect="1"/>
          </p:cNvPicPr>
          <p:nvPr/>
        </p:nvPicPr>
        <p:blipFill>
          <a:blip r:embed="rId2" cstate="print"/>
          <a:srcRect l="18750" r="24219"/>
          <a:stretch>
            <a:fillRect/>
          </a:stretch>
        </p:blipFill>
        <p:spPr>
          <a:xfrm>
            <a:off x="1857356" y="785794"/>
            <a:ext cx="5214974" cy="5959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482 nodes</a:t>
            </a:r>
          </a:p>
          <a:p>
            <a:r>
              <a:rPr lang="en-US" dirty="0" smtClean="0"/>
              <a:t>496 edges</a:t>
            </a:r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Excercise 2b: Clustering co-expression network using Cytoscape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3582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MCODE plugin (using Fluff option)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Can you identifiy subnetworks or clusters of tightly co-expressed </a:t>
            </a:r>
            <a:r>
              <a:rPr lang="en-US" sz="3200" smtClean="0"/>
              <a:t>genes in </a:t>
            </a:r>
            <a:r>
              <a:rPr lang="en-US" sz="3200" dirty="0" smtClean="0"/>
              <a:t>the network?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r>
              <a:rPr lang="en-US" sz="2800" dirty="0" smtClean="0"/>
              <a:t>http://baderlab.org/Software/MCODE/UsersManual</a:t>
            </a:r>
            <a:endParaRPr lang="nl-BE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Excercise 2b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820" b="20166"/>
          <a:stretch>
            <a:fillRect/>
          </a:stretch>
        </p:blipFill>
        <p:spPr bwMode="auto">
          <a:xfrm>
            <a:off x="714348" y="1071546"/>
            <a:ext cx="762677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Excercise 2c: Functional annotation of co-expression network using CORNET and Cytoscape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358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Node attributes (Gene Ontology, Plant Ontology, protein domain, localization)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BinGO plugin – GO overrepresentation analysis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Which functional classes are enriched?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Do you find the same functional classes when using the complete network or using subnetworks?</a:t>
            </a:r>
            <a:endParaRPr lang="nl-BE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Excercise 2c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6668" b="3320"/>
          <a:stretch>
            <a:fillRect/>
          </a:stretch>
        </p:blipFill>
        <p:spPr bwMode="auto">
          <a:xfrm>
            <a:off x="571472" y="928694"/>
            <a:ext cx="803565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Excercise 2c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3" name="Picture 2" descr="COE_all_PCC0.85_5nb_ath_BiNGO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7837411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Excercise 2c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Picture 3" descr="COE_all_PCC0.85_5nb_ath_Bi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9013"/>
            <a:ext cx="9144000" cy="59590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https://bioinformatics.psb.ugent.be/cornet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Use Firefox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Accept certificate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Allow popups </a:t>
            </a:r>
          </a:p>
          <a:p>
            <a:pPr>
              <a:buFont typeface="Arial" pitchFamily="34" charset="0"/>
              <a:buChar char="•"/>
            </a:pPr>
            <a:endParaRPr lang="nl-BE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Excercise 1a: Pairwise co-expression using CORNET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32 Arabidopsis input genes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all expression datasets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no PCC threshold </a:t>
            </a:r>
          </a:p>
          <a:p>
            <a:r>
              <a:rPr lang="en-US" sz="3200" dirty="0" smtClean="0"/>
              <a:t>  (returns PCC &gt; 0.6 and PCC &lt; -0.6 when selecting  </a:t>
            </a:r>
          </a:p>
          <a:p>
            <a:r>
              <a:rPr lang="en-US" sz="3200" dirty="0" smtClean="0"/>
              <a:t>    multiple expression datasets)</a:t>
            </a:r>
          </a:p>
          <a:p>
            <a:endParaRPr lang="en-US" sz="3200" dirty="0" smtClean="0"/>
          </a:p>
          <a:p>
            <a:endParaRPr lang="nl-BE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Excercise 1a</a:t>
            </a:r>
            <a:endParaRPr lang="nl-BE" dirty="0"/>
          </a:p>
        </p:txBody>
      </p:sp>
      <p:pic>
        <p:nvPicPr>
          <p:cNvPr id="4" name="Picture 3" descr="COE_all_pairwise_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7665"/>
            <a:ext cx="9144000" cy="571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1138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nodes</a:t>
            </a:r>
          </a:p>
          <a:p>
            <a:r>
              <a:rPr lang="en-US" dirty="0" smtClean="0"/>
              <a:t>131 edges</a:t>
            </a:r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Excercise 1b: Pairwise co-expression using CORNET</a:t>
            </a:r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935575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Integration of homology links to pepper genes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/>
              <a:t>Import Network </a:t>
            </a:r>
            <a:r>
              <a:rPr lang="en-US" sz="3200" dirty="0" smtClean="0"/>
              <a:t>in </a:t>
            </a:r>
            <a:r>
              <a:rPr lang="en-US" sz="3200" dirty="0" smtClean="0"/>
              <a:t>Cytoscape</a:t>
            </a:r>
          </a:p>
          <a:p>
            <a:pPr lvl="2">
              <a:buFontTx/>
              <a:buChar char="-"/>
            </a:pPr>
            <a:r>
              <a:rPr lang="en-US" sz="3200" dirty="0" smtClean="0"/>
              <a:t> File &gt; Import &gt; Network </a:t>
            </a:r>
            <a:r>
              <a:rPr lang="en-US" sz="3200" dirty="0" smtClean="0"/>
              <a:t>from Table </a:t>
            </a:r>
            <a:r>
              <a:rPr lang="en-US" sz="3200" dirty="0" smtClean="0"/>
              <a:t>(Text/MS-Excel) </a:t>
            </a:r>
          </a:p>
          <a:p>
            <a:pPr lvl="2"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smtClean="0"/>
              <a:t>Wizard &gt; Text file import options &gt; Network import options: </a:t>
            </a:r>
            <a:r>
              <a:rPr lang="en-US" sz="3200" dirty="0" smtClean="0"/>
              <a:t>interaction </a:t>
            </a:r>
            <a:r>
              <a:rPr lang="en-US" sz="3200" dirty="0" smtClean="0"/>
              <a:t>“homolog</a:t>
            </a:r>
            <a:r>
              <a:rPr lang="en-US" sz="3200" dirty="0" smtClean="0"/>
              <a:t>”</a:t>
            </a:r>
            <a:endParaRPr lang="en-US" sz="3200" dirty="0" smtClean="0"/>
          </a:p>
          <a:p>
            <a:pPr lvl="2"/>
            <a:endParaRPr lang="en-US" sz="3200" dirty="0" smtClean="0"/>
          </a:p>
          <a:p>
            <a:pPr lvl="1"/>
            <a:endParaRPr lang="nl-BE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928802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 Merge networks</a:t>
            </a:r>
            <a:r>
              <a:rPr lang="en-US" sz="3200" dirty="0" smtClean="0"/>
              <a:t> </a:t>
            </a:r>
            <a:r>
              <a:rPr lang="en-US" sz="3200" dirty="0" smtClean="0"/>
              <a:t>in </a:t>
            </a:r>
            <a:r>
              <a:rPr lang="en-US" sz="3200" dirty="0" smtClean="0"/>
              <a:t>Cytoscape</a:t>
            </a:r>
          </a:p>
          <a:p>
            <a:pPr lvl="2">
              <a:buFontTx/>
              <a:buChar char="-"/>
            </a:pPr>
            <a:r>
              <a:rPr lang="en-US" sz="3200" dirty="0" smtClean="0"/>
              <a:t> Plugins &gt; Merge networks &gt; Union</a:t>
            </a:r>
          </a:p>
          <a:p>
            <a:pPr lvl="2"/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 smtClean="0"/>
              <a:t>Color edges </a:t>
            </a:r>
            <a:r>
              <a:rPr lang="en-US" sz="3200" dirty="0" smtClean="0"/>
              <a:t>according to “interaction” to distinguish co-expression and homology links </a:t>
            </a:r>
            <a:r>
              <a:rPr lang="en-US" sz="3200" dirty="0" smtClean="0"/>
              <a:t>	- Vizmapper: edge color, discrete mapping</a:t>
            </a:r>
            <a:endParaRPr lang="nl-B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Excercise 1b: Pairwise co-expression using CORNET</a:t>
            </a: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Excercise 1b</a:t>
            </a:r>
            <a:endParaRPr lang="nl-BE" dirty="0"/>
          </a:p>
        </p:txBody>
      </p:sp>
      <p:pic>
        <p:nvPicPr>
          <p:cNvPr id="4" name="Picture 3" descr="ath_homolog_pe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08907"/>
            <a:ext cx="7876270" cy="5449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072206"/>
            <a:ext cx="10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 nodes</a:t>
            </a:r>
          </a:p>
          <a:p>
            <a:r>
              <a:rPr lang="en-US" dirty="0" smtClean="0"/>
              <a:t>70 edges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Excercise 1b</a:t>
            </a:r>
            <a:endParaRPr lang="nl-BE" dirty="0"/>
          </a:p>
        </p:txBody>
      </p:sp>
      <p:pic>
        <p:nvPicPr>
          <p:cNvPr id="5" name="Picture 4" descr="COE_all_pairwise_ath_homolog_pepper.jpg"/>
          <p:cNvPicPr>
            <a:picLocks noChangeAspect="1"/>
          </p:cNvPicPr>
          <p:nvPr/>
        </p:nvPicPr>
        <p:blipFill>
          <a:blip r:embed="rId2" cstate="print"/>
          <a:srcRect l="21093" r="15625"/>
          <a:stretch>
            <a:fillRect/>
          </a:stretch>
        </p:blipFill>
        <p:spPr>
          <a:xfrm>
            <a:off x="1928794" y="1156674"/>
            <a:ext cx="5214974" cy="570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6072206"/>
            <a:ext cx="1138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 nodes</a:t>
            </a:r>
          </a:p>
          <a:p>
            <a:r>
              <a:rPr lang="en-US" dirty="0" smtClean="0"/>
              <a:t>201 edges</a:t>
            </a: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9694" b="23469"/>
          <a:stretch>
            <a:fillRect/>
          </a:stretch>
        </p:blipFill>
        <p:spPr bwMode="auto">
          <a:xfrm>
            <a:off x="357158" y="1142960"/>
            <a:ext cx="84296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 Excercise 1b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307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Network construction and exploration using CORNET and Cytoscape - Excercises </vt:lpstr>
      <vt:lpstr>CORNET</vt:lpstr>
      <vt:lpstr>Excercise 1a: Pairwise co-expression using CORNET</vt:lpstr>
      <vt:lpstr>Solution Excercise 1a</vt:lpstr>
      <vt:lpstr>Excercise 1b: Pairwise co-expression using CORNET</vt:lpstr>
      <vt:lpstr>Slide 6</vt:lpstr>
      <vt:lpstr>Solution Excercise 1b</vt:lpstr>
      <vt:lpstr>Solution Excercise 1b</vt:lpstr>
      <vt:lpstr>Slide 9</vt:lpstr>
      <vt:lpstr>Excercise 2a: Co-expression neighborhood using CORNET</vt:lpstr>
      <vt:lpstr>Solution Excercise 2a </vt:lpstr>
      <vt:lpstr>Excercise 2b: Clustering co-expression network using Cytoscape</vt:lpstr>
      <vt:lpstr>Solution Excercise 2b </vt:lpstr>
      <vt:lpstr>Excercise 2c: Functional annotation of co-expression network using CORNET and Cytoscape</vt:lpstr>
      <vt:lpstr>Solution Excercise 2c </vt:lpstr>
      <vt:lpstr>Solution Excercise 2c </vt:lpstr>
      <vt:lpstr>Solution Excercise 2c </vt:lpstr>
    </vt:vector>
  </TitlesOfParts>
  <Company>Plant Systems Biology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construction and exploration using CORNET and Cytoscape - Excercises </dc:title>
  <dc:creator>stbod</dc:creator>
  <cp:lastModifiedBy>stbod</cp:lastModifiedBy>
  <cp:revision>29</cp:revision>
  <dcterms:created xsi:type="dcterms:W3CDTF">2012-02-24T14:43:07Z</dcterms:created>
  <dcterms:modified xsi:type="dcterms:W3CDTF">2012-03-06T09:01:17Z</dcterms:modified>
</cp:coreProperties>
</file>