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0"/>
  </p:notesMasterIdLst>
  <p:handoutMasterIdLst>
    <p:handoutMasterId r:id="rId21"/>
  </p:handoutMasterIdLst>
  <p:sldIdLst>
    <p:sldId id="258" r:id="rId2"/>
    <p:sldId id="257" r:id="rId3"/>
    <p:sldId id="260" r:id="rId4"/>
    <p:sldId id="259" r:id="rId5"/>
    <p:sldId id="285" r:id="rId6"/>
    <p:sldId id="269" r:id="rId7"/>
    <p:sldId id="270" r:id="rId8"/>
    <p:sldId id="286" r:id="rId9"/>
    <p:sldId id="278" r:id="rId10"/>
    <p:sldId id="280" r:id="rId11"/>
    <p:sldId id="288" r:id="rId12"/>
    <p:sldId id="266" r:id="rId13"/>
    <p:sldId id="284" r:id="rId14"/>
    <p:sldId id="275" r:id="rId15"/>
    <p:sldId id="289" r:id="rId16"/>
    <p:sldId id="287" r:id="rId17"/>
    <p:sldId id="268" r:id="rId18"/>
    <p:sldId id="267" r:id="rId19"/>
  </p:sldIdLst>
  <p:sldSz cx="9144000" cy="6858000" type="screen4x3"/>
  <p:notesSz cx="6797675" cy="9926638"/>
  <p:embeddedFontLst>
    <p:embeddedFont>
      <p:font typeface="Corbel" panose="020B0503020204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100" d="100"/>
          <a:sy n="100" d="100"/>
        </p:scale>
        <p:origin x="-18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13/09/2017</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13/09/2017</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Strong increase in plant genome sequences, but due to increasing</a:t>
            </a:r>
            <a:r>
              <a:rPr lang="en-US" baseline="0" dirty="0" smtClean="0"/>
              <a:t> performance of long molecule sequencing and mapping strategies, also more complex genomes are being sequenced. This complex genomes are sometimes </a:t>
            </a:r>
            <a:r>
              <a:rPr lang="en-US" baseline="0" dirty="0" err="1" smtClean="0"/>
              <a:t>plyploids</a:t>
            </a:r>
            <a:r>
              <a:rPr lang="en-US" baseline="0" dirty="0" smtClean="0"/>
              <a:t> and have genome size that easily are a few times larger than </a:t>
            </a:r>
            <a:r>
              <a:rPr lang="en-US" baseline="0" dirty="0" err="1" smtClean="0"/>
              <a:t>te</a:t>
            </a:r>
            <a:r>
              <a:rPr lang="en-US" baseline="0" dirty="0" smtClean="0"/>
              <a:t> human genome.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Michael &amp; </a:t>
            </a:r>
            <a:r>
              <a:rPr lang="en-US" dirty="0" err="1" smtClean="0"/>
              <a:t>VanBuren</a:t>
            </a:r>
            <a:r>
              <a:rPr lang="en-US" baseline="0" dirty="0" smtClean="0"/>
              <a:t>: </a:t>
            </a:r>
            <a:r>
              <a:rPr lang="en-US" sz="1200" b="0" i="0" kern="1200" dirty="0" smtClean="0">
                <a:solidFill>
                  <a:schemeClr val="tx1"/>
                </a:solidFill>
                <a:effectLst/>
                <a:latin typeface="+mn-lt"/>
                <a:ea typeface="+mn-ea"/>
                <a:cs typeface="+mn-cs"/>
              </a:rPr>
              <a:t>Progress, challenges and the future of crop genomes</a:t>
            </a:r>
            <a:r>
              <a:rPr lang="nl-BE" sz="1200" b="0" i="0" kern="1200" dirty="0" smtClean="0">
                <a:solidFill>
                  <a:schemeClr val="tx1"/>
                </a:solidFill>
                <a:effectLst/>
                <a:latin typeface="+mn-lt"/>
                <a:ea typeface="+mn-ea"/>
                <a:cs typeface="+mn-cs"/>
              </a:rPr>
              <a:t>.</a:t>
            </a:r>
            <a:r>
              <a:rPr lang="nl-BE" sz="1200" b="0" i="0" kern="1200" baseline="0" dirty="0" smtClean="0">
                <a:solidFill>
                  <a:schemeClr val="tx1"/>
                </a:solidFill>
                <a:effectLst/>
                <a:latin typeface="+mn-lt"/>
                <a:ea typeface="+mn-ea"/>
                <a:cs typeface="+mn-cs"/>
              </a:rPr>
              <a:t> Current Opinion in Plant Biology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err="1" smtClean="0">
                <a:solidFill>
                  <a:schemeClr val="tx1"/>
                </a:solidFill>
                <a:effectLst/>
                <a:latin typeface="+mn-lt"/>
                <a:ea typeface="+mn-ea"/>
                <a:cs typeface="+mn-cs"/>
              </a:rPr>
              <a:t>Veeckman</a:t>
            </a:r>
            <a:r>
              <a:rPr lang="en-US" sz="1200" b="0" i="0" kern="1200" baseline="0" dirty="0" smtClean="0">
                <a:solidFill>
                  <a:schemeClr val="tx1"/>
                </a:solidFill>
                <a:effectLst/>
                <a:latin typeface="+mn-lt"/>
                <a:ea typeface="+mn-ea"/>
                <a:cs typeface="+mn-cs"/>
              </a:rPr>
              <a:t> et al : </a:t>
            </a:r>
            <a:r>
              <a:rPr lang="en-US" dirty="0" smtClean="0"/>
              <a:t>Are We There Yet? Reliably Estimating the Completeness of Plant Genome Sequences.</a:t>
            </a:r>
            <a:r>
              <a:rPr lang="en-US" baseline="0" dirty="0" smtClean="0"/>
              <a:t> The Plant Cell (2016)</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948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few basic steps are needed to transform read data in useful sequence data. Discovery? Identify</a:t>
            </a:r>
            <a:r>
              <a:rPr lang="en-US" baseline="0" dirty="0" smtClean="0"/>
              <a:t> pathways producing specific </a:t>
            </a:r>
            <a:r>
              <a:rPr lang="en-US" baseline="0" dirty="0" err="1" smtClean="0"/>
              <a:t>specific</a:t>
            </a:r>
            <a:r>
              <a:rPr lang="en-US" baseline="0" dirty="0" smtClean="0"/>
              <a:t> s</a:t>
            </a:r>
            <a:r>
              <a:rPr lang="en-US" dirty="0" smtClean="0"/>
              <a:t>econdary metabolites responsible for</a:t>
            </a:r>
            <a:r>
              <a:rPr lang="en-US" baseline="0" dirty="0" smtClean="0"/>
              <a:t> great </a:t>
            </a:r>
            <a:r>
              <a:rPr lang="en-US" baseline="0" dirty="0" err="1" smtClean="0"/>
              <a:t>flavours</a:t>
            </a:r>
            <a:r>
              <a:rPr lang="en-US" baseline="0" dirty="0" smtClean="0"/>
              <a:t> / aroma’s, which genes responsible for disease resistance, or which genes control plant biomass.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3</a:t>
            </a:fld>
            <a:endParaRPr lang="nl-BE"/>
          </a:p>
        </p:txBody>
      </p:sp>
    </p:spTree>
    <p:extLst>
      <p:ext uri="{BB962C8B-B14F-4D97-AF65-F5344CB8AC3E}">
        <p14:creationId xmlns:p14="http://schemas.microsoft.com/office/powerpoint/2010/main" val="332762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4</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5</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years ago, we started developing PLAZA. Integrative</a:t>
            </a:r>
            <a:r>
              <a:rPr lang="en-US" baseline="0" dirty="0" smtClean="0"/>
              <a:t> resource for plant genomics, with a focus on comp. genomics. Different PLAZA </a:t>
            </a:r>
            <a:r>
              <a:rPr lang="en-US" baseline="0" dirty="0" err="1" smtClean="0"/>
              <a:t>dbs</a:t>
            </a:r>
            <a:r>
              <a:rPr lang="en-US" baseline="0" dirty="0" smtClean="0"/>
              <a:t> have been developed, depending on which species with the green plant lineage you like best.</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7</a:t>
            </a:fld>
            <a:endParaRPr lang="nl-BE"/>
          </a:p>
        </p:txBody>
      </p:sp>
    </p:spTree>
    <p:extLst>
      <p:ext uri="{BB962C8B-B14F-4D97-AF65-F5344CB8AC3E}">
        <p14:creationId xmlns:p14="http://schemas.microsoft.com/office/powerpoint/2010/main" val="119255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PLAZA starts</a:t>
            </a:r>
            <a:r>
              <a:rPr lang="en-US" baseline="0" dirty="0" smtClean="0"/>
              <a:t> from plant genomes, or better structural and functional annotations, produced by a variety of data providers. It focusses on gene-based comp. sequence analysis, with an emphasis on gene families, pathways and genome organization. </a:t>
            </a:r>
          </a:p>
          <a:p>
            <a:r>
              <a:rPr lang="en-US" dirty="0" smtClean="0"/>
              <a:t>Scalable: version1: 9 genomes 250K proteins, now</a:t>
            </a:r>
            <a:r>
              <a:rPr lang="en-US" baseline="0" dirty="0" smtClean="0"/>
              <a:t> integrate genomes of &gt;50 species, &gt;1M proteins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8</a:t>
            </a:fld>
            <a:endParaRPr lang="nl-BE"/>
          </a:p>
        </p:txBody>
      </p:sp>
    </p:spTree>
    <p:extLst>
      <p:ext uri="{BB962C8B-B14F-4D97-AF65-F5344CB8AC3E}">
        <p14:creationId xmlns:p14="http://schemas.microsoft.com/office/powerpoint/2010/main" val="249337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bioinformatics.psb.ugent.be/plaza/documentatio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ntphysiol.org/content/158/2/590.long" TargetMode="External"/><Relationship Id="rId2" Type="http://schemas.openxmlformats.org/officeDocument/2006/relationships/hyperlink" Target="https://www.ncbi.nlm.nih.gov/pmc/articles/PMC4384038/" TargetMode="External"/><Relationship Id="rId1" Type="http://schemas.openxmlformats.org/officeDocument/2006/relationships/slideLayout" Target="../slideLayouts/slideLayout4.xml"/><Relationship Id="rId5" Type="http://schemas.openxmlformats.org/officeDocument/2006/relationships/hyperlink" Target="http://link.springer.com/protocol/10.1007/978-1-4939-6658-5_10" TargetMode="External"/><Relationship Id="rId4" Type="http://schemas.openxmlformats.org/officeDocument/2006/relationships/hyperlink" Target="http://www.plantcell.org/content/21/12/3718.lo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p:txBody>
          <a:bodyPr/>
          <a:lstStyle/>
          <a:p>
            <a:r>
              <a:rPr lang="en-US"/>
              <a:t>Using PLAZA to get more out of your plant omics data</a:t>
            </a:r>
            <a:endParaRPr lang="nl-BE" dirty="0"/>
          </a:p>
        </p:txBody>
      </p:sp>
      <p:sp>
        <p:nvSpPr>
          <p:cNvPr id="4" name="Text Placeholder 3"/>
          <p:cNvSpPr>
            <a:spLocks noGrp="1"/>
          </p:cNvSpPr>
          <p:nvPr>
            <p:ph type="body" sz="quarter" idx="10"/>
          </p:nvPr>
        </p:nvSpPr>
        <p:spPr/>
        <p:txBody>
          <a:bodyPr/>
          <a:lstStyle/>
          <a:p>
            <a:r>
              <a:rPr lang="en-US" smtClean="0"/>
              <a:t>14-15 September, </a:t>
            </a:r>
            <a:r>
              <a:rPr lang="en-US" dirty="0" smtClean="0"/>
              <a:t>2017</a:t>
            </a:r>
            <a:endParaRPr lang="nl-BE" dirty="0"/>
          </a:p>
        </p:txBody>
      </p:sp>
      <p:sp>
        <p:nvSpPr>
          <p:cNvPr id="5" name="Text Placeholder 4"/>
          <p:cNvSpPr>
            <a:spLocks noGrp="1"/>
          </p:cNvSpPr>
          <p:nvPr>
            <p:ph type="body" sz="quarter" idx="11"/>
          </p:nvPr>
        </p:nvSpPr>
        <p:spPr/>
        <p:txBody>
          <a:bodyPr/>
          <a:lstStyle/>
          <a:p>
            <a:r>
              <a:rPr lang="en-US" smtClean="0"/>
              <a:t>Klaas Vandepoele</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9" y="1035311"/>
            <a:ext cx="6723065" cy="178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25" y="243336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25" y="444155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31" y="312678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print"/>
          <a:srcRect/>
          <a:stretch>
            <a:fillRect/>
          </a:stretch>
        </p:blipFill>
        <p:spPr bwMode="auto">
          <a:xfrm>
            <a:off x="6617425" y="3228868"/>
            <a:ext cx="2416256" cy="1827143"/>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Gene Page: </a:t>
            </a:r>
            <a:r>
              <a:rPr lang="en-US" sz="3200" dirty="0" err="1" smtClean="0"/>
              <a:t>ToolBox</a:t>
            </a:r>
            <a:r>
              <a:rPr lang="en-US" sz="3200" dirty="0" smtClean="0"/>
              <a:t> </a:t>
            </a:r>
            <a:endParaRPr lang="nl-BE" sz="3200" dirty="0"/>
          </a:p>
        </p:txBody>
      </p:sp>
    </p:spTree>
    <p:extLst>
      <p:ext uri="{BB962C8B-B14F-4D97-AF65-F5344CB8AC3E}">
        <p14:creationId xmlns:p14="http://schemas.microsoft.com/office/powerpoint/2010/main" val="3169051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2726415" y="6163002"/>
            <a:ext cx="2042025" cy="215799"/>
          </a:xfrm>
        </p:spPr>
        <p:txBody>
          <a:bodyPr/>
          <a:lstStyle/>
          <a:p>
            <a:fld id="{7FF718FE-0A63-4350-8613-4EA9944B22F5}" type="slidenum">
              <a:rPr lang="nl-BE" smtClean="0"/>
              <a:pPr/>
              <a:t>11</a:t>
            </a:fld>
            <a:endParaRPr lang="nl-BE"/>
          </a:p>
        </p:txBody>
      </p:sp>
      <p:sp>
        <p:nvSpPr>
          <p:cNvPr id="5" name="Title 1"/>
          <p:cNvSpPr>
            <a:spLocks noGrp="1"/>
          </p:cNvSpPr>
          <p:nvPr>
            <p:ph type="title"/>
          </p:nvPr>
        </p:nvSpPr>
        <p:spPr/>
        <p:txBody>
          <a:bodyPr/>
          <a:lstStyle/>
          <a:p>
            <a:r>
              <a:rPr lang="en-US" sz="3200" dirty="0" smtClean="0"/>
              <a:t>Coverage gene function information</a:t>
            </a:r>
            <a:endParaRPr lang="nl-BE" sz="3200" dirty="0"/>
          </a:p>
        </p:txBody>
      </p:sp>
      <p:pic>
        <p:nvPicPr>
          <p:cNvPr id="6" name="Picture 2" descr="http://nar.oxfordjournals.org/content/early/2014/10/16/nar.gku986/F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233" y="1262507"/>
            <a:ext cx="5446202" cy="4829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984339"/>
            <a:ext cx="2117887" cy="646331"/>
          </a:xfrm>
          <a:prstGeom prst="rect">
            <a:avLst/>
          </a:prstGeom>
          <a:noFill/>
        </p:spPr>
        <p:txBody>
          <a:bodyPr wrap="none" rtlCol="0">
            <a:spAutoFit/>
          </a:bodyPr>
          <a:lstStyle/>
          <a:p>
            <a:r>
              <a:rPr lang="en-US" sz="1200" dirty="0" smtClean="0">
                <a:solidFill>
                  <a:srgbClr val="00B0F0"/>
                </a:solidFill>
                <a:latin typeface="Calibri" panose="020F0502020204030204" pitchFamily="34" charset="0"/>
              </a:rPr>
              <a:t>blue </a:t>
            </a:r>
            <a:r>
              <a:rPr lang="en-US" sz="1200" dirty="0" smtClean="0">
                <a:solidFill>
                  <a:schemeClr val="tx2"/>
                </a:solidFill>
                <a:latin typeface="Calibri" panose="020F0502020204030204" pitchFamily="34" charset="0"/>
              </a:rPr>
              <a:t>= primary GO</a:t>
            </a:r>
          </a:p>
          <a:p>
            <a:r>
              <a:rPr lang="en-US" sz="1200" dirty="0" smtClean="0">
                <a:solidFill>
                  <a:srgbClr val="33CC33"/>
                </a:solidFill>
                <a:latin typeface="Calibri" panose="020F0502020204030204" pitchFamily="34" charset="0"/>
              </a:rPr>
              <a:t>green</a:t>
            </a:r>
            <a:r>
              <a:rPr lang="en-US" sz="1200" dirty="0" smtClean="0">
                <a:solidFill>
                  <a:schemeClr val="tx2"/>
                </a:solidFill>
                <a:latin typeface="Calibri" panose="020F0502020204030204" pitchFamily="34" charset="0"/>
              </a:rPr>
              <a:t> = GO projection </a:t>
            </a:r>
          </a:p>
          <a:p>
            <a:r>
              <a:rPr lang="en-US" sz="1200" dirty="0">
                <a:solidFill>
                  <a:schemeClr val="tx2"/>
                </a:solidFill>
                <a:latin typeface="Calibri" panose="020F0502020204030204" pitchFamily="34" charset="0"/>
              </a:rPr>
              <a:t>	</a:t>
            </a:r>
            <a:r>
              <a:rPr lang="en-US" sz="1200" dirty="0" smtClean="0">
                <a:solidFill>
                  <a:schemeClr val="tx2"/>
                </a:solidFill>
                <a:latin typeface="Calibri" panose="020F0502020204030204" pitchFamily="34" charset="0"/>
              </a:rPr>
              <a:t>(orthology + homology)</a:t>
            </a:r>
            <a:endParaRPr lang="nl-BE" sz="1200" dirty="0">
              <a:solidFill>
                <a:schemeClr val="tx2"/>
              </a:solidFill>
              <a:latin typeface="Calibri" panose="020F0502020204030204" pitchFamily="34" charset="0"/>
            </a:endParaRPr>
          </a:p>
        </p:txBody>
      </p:sp>
      <p:sp>
        <p:nvSpPr>
          <p:cNvPr id="8" name="Rectangle 7"/>
          <p:cNvSpPr/>
          <p:nvPr/>
        </p:nvSpPr>
        <p:spPr>
          <a:xfrm>
            <a:off x="2117887" y="3601453"/>
            <a:ext cx="5433734" cy="27801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latin typeface="Calibri" panose="020F0502020204030204" pitchFamily="34" charset="0"/>
              </a:rPr>
              <a:t>Gene descriptions</a:t>
            </a:r>
            <a:endParaRPr lang="nl-BE" sz="1400" dirty="0">
              <a:solidFill>
                <a:schemeClr val="tx2"/>
              </a:solidFill>
              <a:latin typeface="Calibri" panose="020F0502020204030204" pitchFamily="34" charset="0"/>
            </a:endParaRPr>
          </a:p>
        </p:txBody>
      </p:sp>
      <p:sp>
        <p:nvSpPr>
          <p:cNvPr id="9" name="Rectangle 8"/>
          <p:cNvSpPr/>
          <p:nvPr/>
        </p:nvSpPr>
        <p:spPr>
          <a:xfrm>
            <a:off x="2114077" y="1114926"/>
            <a:ext cx="5433734" cy="3027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latin typeface="Calibri" panose="020F0502020204030204" pitchFamily="34" charset="0"/>
              </a:rPr>
              <a:t>Gene Ontology (Biological Process)</a:t>
            </a:r>
            <a:endParaRPr lang="nl-BE"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62982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3" name="Content Placeholder 2"/>
          <p:cNvSpPr>
            <a:spLocks noGrp="1"/>
          </p:cNvSpPr>
          <p:nvPr>
            <p:ph idx="1"/>
          </p:nvPr>
        </p:nvSpPr>
        <p:spPr>
          <a:xfrm>
            <a:off x="457200" y="1223211"/>
            <a:ext cx="8229600" cy="2273967"/>
          </a:xfrm>
        </p:spPr>
        <p:txBody>
          <a:bodyPr/>
          <a:lstStyle/>
          <a:p>
            <a:r>
              <a:rPr lang="en-US" sz="2000" kern="0" dirty="0">
                <a:solidFill>
                  <a:schemeClr val="tx2"/>
                </a:solidFill>
                <a:latin typeface="Calibri" pitchFamily="34" charset="0"/>
              </a:rPr>
              <a:t>Create a custom gene set (~experiment) using </a:t>
            </a:r>
            <a:r>
              <a:rPr lang="en-US" sz="2000" b="1" kern="0" dirty="0">
                <a:solidFill>
                  <a:schemeClr val="tx2"/>
                </a:solidFill>
                <a:latin typeface="Calibri" pitchFamily="34" charset="0"/>
              </a:rPr>
              <a:t>gene identifiers</a:t>
            </a:r>
            <a:r>
              <a:rPr lang="en-US" sz="2000" kern="0" dirty="0">
                <a:solidFill>
                  <a:schemeClr val="tx2"/>
                </a:solidFill>
                <a:latin typeface="Calibri" pitchFamily="34" charset="0"/>
              </a:rPr>
              <a:t> or </a:t>
            </a:r>
            <a:r>
              <a:rPr lang="en-US" sz="2000" b="1" kern="0" dirty="0" smtClean="0">
                <a:solidFill>
                  <a:schemeClr val="tx2"/>
                </a:solidFill>
                <a:latin typeface="Calibri" pitchFamily="34" charset="0"/>
              </a:rPr>
              <a:t>BLAST</a:t>
            </a:r>
          </a:p>
          <a:p>
            <a:pPr lvl="1"/>
            <a:r>
              <a:rPr lang="en-US" sz="1800" kern="0" dirty="0">
                <a:solidFill>
                  <a:schemeClr val="tx2"/>
                </a:solidFill>
                <a:latin typeface="Calibri" pitchFamily="34" charset="0"/>
              </a:rPr>
              <a:t>External/internal gene IDs (e.g. AN3, AT5G28640, GRMZM2G180246_T01)</a:t>
            </a:r>
          </a:p>
          <a:p>
            <a:pPr lvl="1"/>
            <a:r>
              <a:rPr lang="en-US" sz="1800" kern="0" dirty="0">
                <a:solidFill>
                  <a:schemeClr val="tx2"/>
                </a:solidFill>
                <a:latin typeface="Calibri" pitchFamily="34" charset="0"/>
              </a:rPr>
              <a:t>BLAST interface can be used to map sequence data from a non-model species to a reference species present in PLAZA</a:t>
            </a:r>
            <a:endParaRPr lang="en-US" sz="1800" b="1" kern="0" dirty="0">
              <a:solidFill>
                <a:schemeClr val="tx2"/>
              </a:solidFill>
              <a:latin typeface="Calibri" pitchFamily="34" charset="0"/>
            </a:endParaRPr>
          </a:p>
          <a:p>
            <a:pPr lvl="1"/>
            <a:endParaRPr lang="en-US" sz="2000" b="1" kern="0" dirty="0">
              <a:solidFill>
                <a:schemeClr val="tx2"/>
              </a:solidFill>
              <a:latin typeface="Calibri" pitchFamily="34" charset="0"/>
            </a:endParaRPr>
          </a:p>
          <a:p>
            <a:r>
              <a:rPr lang="en-US" sz="2000" kern="0" dirty="0">
                <a:solidFill>
                  <a:schemeClr val="tx2"/>
                </a:solidFill>
                <a:latin typeface="Calibri" pitchFamily="34" charset="0"/>
              </a:rPr>
              <a:t>A </a:t>
            </a:r>
            <a:r>
              <a:rPr lang="en-US" sz="2000" b="1" kern="0" dirty="0">
                <a:solidFill>
                  <a:schemeClr val="tx2"/>
                </a:solidFill>
                <a:latin typeface="Calibri" pitchFamily="34" charset="0"/>
              </a:rPr>
              <a:t>toolbox</a:t>
            </a:r>
            <a:r>
              <a:rPr lang="en-US" sz="2000" kern="0" dirty="0">
                <a:solidFill>
                  <a:schemeClr val="tx2"/>
                </a:solidFill>
                <a:latin typeface="Calibri" pitchFamily="34" charset="0"/>
              </a:rPr>
              <a:t> is available to analyze user-defined gene sets (~experiment)</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01" y="3400472"/>
            <a:ext cx="6430615" cy="17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229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16" y="1103324"/>
            <a:ext cx="5753891" cy="482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99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 enrichment analysis</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3470"/>
            <a:ext cx="3591431" cy="36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537" y="1417638"/>
            <a:ext cx="4822017" cy="372474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91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3.0 user statistics (</a:t>
            </a:r>
            <a:r>
              <a:rPr lang="en-US" sz="3200" dirty="0" smtClean="0"/>
              <a:t>2016)</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149080"/>
            <a:ext cx="342351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376772"/>
            <a:ext cx="8648172" cy="279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395536" y="4116213"/>
            <a:ext cx="5266928" cy="1905075"/>
          </a:xfrm>
        </p:spPr>
        <p:txBody>
          <a:bodyPr>
            <a:normAutofit/>
          </a:bodyPr>
          <a:lstStyle/>
          <a:p>
            <a:r>
              <a:rPr lang="en-US" sz="1800" dirty="0" smtClean="0"/>
              <a:t>&gt;11,000 users (</a:t>
            </a:r>
            <a:r>
              <a:rPr lang="en-US" sz="1800" dirty="0" smtClean="0">
                <a:solidFill>
                  <a:srgbClr val="FFC000"/>
                </a:solidFill>
              </a:rPr>
              <a:t>+13%</a:t>
            </a:r>
            <a:r>
              <a:rPr lang="en-US" sz="1800" dirty="0" smtClean="0"/>
              <a:t>), 370K page views (</a:t>
            </a:r>
            <a:r>
              <a:rPr lang="en-US" sz="1800" dirty="0" smtClean="0">
                <a:solidFill>
                  <a:srgbClr val="FFC000"/>
                </a:solidFill>
              </a:rPr>
              <a:t>+30%</a:t>
            </a:r>
            <a:r>
              <a:rPr lang="en-US" sz="1800" dirty="0" smtClean="0"/>
              <a:t>)</a:t>
            </a:r>
          </a:p>
          <a:p>
            <a:r>
              <a:rPr lang="en-US" sz="1800" dirty="0" smtClean="0"/>
              <a:t>Users from &gt;95 countries</a:t>
            </a:r>
          </a:p>
          <a:p>
            <a:r>
              <a:rPr lang="en-US" sz="1800" dirty="0" smtClean="0"/>
              <a:t>Intensively used by </a:t>
            </a:r>
          </a:p>
          <a:p>
            <a:pPr lvl="1"/>
            <a:r>
              <a:rPr lang="en-US" sz="1800" dirty="0" smtClean="0"/>
              <a:t>academia (&gt;400 citations)</a:t>
            </a:r>
          </a:p>
          <a:p>
            <a:pPr lvl="1"/>
            <a:r>
              <a:rPr lang="en-US" sz="1800" dirty="0" smtClean="0"/>
              <a:t>industry</a:t>
            </a:r>
          </a:p>
          <a:p>
            <a:pPr lvl="1"/>
            <a:endParaRPr lang="en-US" sz="1800" dirty="0"/>
          </a:p>
        </p:txBody>
      </p:sp>
    </p:spTree>
    <p:extLst>
      <p:ext uri="{BB962C8B-B14F-4D97-AF65-F5344CB8AC3E}">
        <p14:creationId xmlns:p14="http://schemas.microsoft.com/office/powerpoint/2010/main" val="383658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How to find what you are looking for?</a:t>
            </a:r>
            <a:endParaRPr lang="nl-BE" sz="3200"/>
          </a:p>
        </p:txBody>
      </p:sp>
      <p:sp>
        <p:nvSpPr>
          <p:cNvPr id="3" name="Content Placeholder 2"/>
          <p:cNvSpPr>
            <a:spLocks noGrp="1"/>
          </p:cNvSpPr>
          <p:nvPr>
            <p:ph idx="1"/>
          </p:nvPr>
        </p:nvSpPr>
        <p:spPr/>
        <p:txBody>
          <a:bodyPr/>
          <a:lstStyle/>
          <a:p>
            <a:r>
              <a:rPr lang="en-US" sz="2000">
                <a:hlinkClick r:id="rId2"/>
              </a:rPr>
              <a:t>http://</a:t>
            </a:r>
            <a:r>
              <a:rPr lang="en-US" sz="2000" smtClean="0">
                <a:hlinkClick r:id="rId2"/>
              </a:rPr>
              <a:t>bioinformatics.psb.ugent.be/plaza/documentation</a:t>
            </a:r>
            <a:r>
              <a:rPr lang="en-US" sz="2000" smtClean="0"/>
              <a:t> </a:t>
            </a:r>
            <a:endParaRPr lang="en-US" sz="2000"/>
          </a:p>
          <a:p>
            <a:endParaRPr lang="en-US" sz="2400" smtClean="0"/>
          </a:p>
          <a:p>
            <a:r>
              <a:rPr lang="en-US" sz="2400" smtClean="0"/>
              <a:t>Glossary</a:t>
            </a:r>
          </a:p>
          <a:p>
            <a:r>
              <a:rPr lang="en-US" sz="2400" smtClean="0"/>
              <a:t>Documentation</a:t>
            </a:r>
          </a:p>
          <a:p>
            <a:pPr lvl="1"/>
            <a:r>
              <a:rPr lang="en-US" sz="2000" smtClean="0"/>
              <a:t>Data content</a:t>
            </a:r>
          </a:p>
          <a:p>
            <a:pPr lvl="1"/>
            <a:r>
              <a:rPr lang="en-US" sz="2000" smtClean="0"/>
              <a:t>Construction</a:t>
            </a:r>
          </a:p>
          <a:p>
            <a:pPr lvl="1"/>
            <a:r>
              <a:rPr lang="en-US" sz="2000" smtClean="0"/>
              <a:t>Tools</a:t>
            </a:r>
          </a:p>
          <a:p>
            <a:r>
              <a:rPr lang="en-US" sz="2400" smtClean="0"/>
              <a:t>Tutorials &amp; FAQ</a:t>
            </a:r>
          </a:p>
          <a:p>
            <a:r>
              <a:rPr lang="en-US" sz="2400" smtClean="0"/>
              <a:t>Publications</a:t>
            </a:r>
          </a:p>
          <a:p>
            <a:pPr marL="457200" lvl="1" indent="0">
              <a:buNone/>
            </a:pP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spTree>
    <p:extLst>
      <p:ext uri="{BB962C8B-B14F-4D97-AF65-F5344CB8AC3E}">
        <p14:creationId xmlns:p14="http://schemas.microsoft.com/office/powerpoint/2010/main" val="150965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Further reading</a:t>
            </a:r>
            <a:endParaRPr lang="nl-BE" sz="3200" dirty="0"/>
          </a:p>
        </p:txBody>
      </p:sp>
      <p:sp>
        <p:nvSpPr>
          <p:cNvPr id="7" name="Content Placeholder 6"/>
          <p:cNvSpPr>
            <a:spLocks noGrp="1"/>
          </p:cNvSpPr>
          <p:nvPr>
            <p:ph idx="1"/>
          </p:nvPr>
        </p:nvSpPr>
        <p:spPr/>
        <p:txBody>
          <a:bodyPr/>
          <a:lstStyle/>
          <a:p>
            <a:r>
              <a:rPr lang="nl-BE" sz="1600" b="1"/>
              <a:t>Core Publications</a:t>
            </a:r>
          </a:p>
          <a:p>
            <a:pPr lvl="1"/>
            <a:r>
              <a:rPr lang="nl-BE" sz="1600" b="1"/>
              <a:t>* Proost, S.</a:t>
            </a:r>
            <a:r>
              <a:rPr lang="nl-BE" sz="1600"/>
              <a:t>, </a:t>
            </a:r>
            <a:r>
              <a:rPr lang="nl-BE" sz="1600" b="1"/>
              <a:t>* Van Bel, M.</a:t>
            </a:r>
            <a:r>
              <a:rPr lang="nl-BE" sz="1600"/>
              <a:t>, </a:t>
            </a:r>
            <a:r>
              <a:rPr lang="nl-BE" sz="1600" b="1"/>
              <a:t>Vaneechoutte, D.</a:t>
            </a:r>
            <a:r>
              <a:rPr lang="nl-BE" sz="1600"/>
              <a:t>, </a:t>
            </a:r>
            <a:r>
              <a:rPr lang="nl-BE" sz="1600" b="1"/>
              <a:t>Van de Peer, Y.</a:t>
            </a:r>
            <a:r>
              <a:rPr lang="nl-BE" sz="1600"/>
              <a:t>, </a:t>
            </a:r>
            <a:r>
              <a:rPr lang="nl-BE" sz="1600" b="1"/>
              <a:t>Inzé, D.</a:t>
            </a:r>
            <a:r>
              <a:rPr lang="nl-BE" sz="1600"/>
              <a:t>, </a:t>
            </a:r>
            <a:r>
              <a:rPr lang="nl-BE" sz="1600" b="1"/>
              <a:t>Mueller-Roeber, B.</a:t>
            </a:r>
            <a:r>
              <a:rPr lang="nl-BE" sz="1600"/>
              <a:t>, </a:t>
            </a:r>
            <a:r>
              <a:rPr lang="nl-BE" sz="1600" b="1"/>
              <a:t>Vandepoele, K.</a:t>
            </a:r>
            <a:r>
              <a:rPr lang="nl-BE" sz="1600"/>
              <a:t> (2014) PLAZA 3.0: an access point for plant comparative genomics. </a:t>
            </a:r>
            <a:r>
              <a:rPr lang="nl-BE" sz="1600">
                <a:hlinkClick r:id="rId2"/>
              </a:rPr>
              <a:t>Nucleic Acids Res. 43(Database issue):D974-81 </a:t>
            </a:r>
            <a:endParaRPr lang="nl-BE" sz="1600"/>
          </a:p>
          <a:p>
            <a:pPr lvl="1"/>
            <a:r>
              <a:rPr lang="nl-BE" sz="1600" b="1"/>
              <a:t>* Van Bel, M.</a:t>
            </a:r>
            <a:r>
              <a:rPr lang="nl-BE" sz="1600"/>
              <a:t>, </a:t>
            </a:r>
            <a:r>
              <a:rPr lang="nl-BE" sz="1600" b="1"/>
              <a:t>* Proost, S.</a:t>
            </a:r>
            <a:r>
              <a:rPr lang="nl-BE" sz="1600"/>
              <a:t>, </a:t>
            </a:r>
            <a:r>
              <a:rPr lang="nl-BE" sz="1600" b="1"/>
              <a:t>Wischnitzki, E.</a:t>
            </a:r>
            <a:r>
              <a:rPr lang="nl-BE" sz="1600"/>
              <a:t>, </a:t>
            </a:r>
            <a:r>
              <a:rPr lang="nl-BE" sz="1600" b="1"/>
              <a:t>Movahedi, S.</a:t>
            </a:r>
            <a:r>
              <a:rPr lang="nl-BE" sz="1600"/>
              <a:t>, </a:t>
            </a:r>
            <a:r>
              <a:rPr lang="nl-BE" sz="1600" b="1"/>
              <a:t>Scheerlinck, C.</a:t>
            </a:r>
            <a:r>
              <a:rPr lang="nl-BE" sz="1600"/>
              <a:t>, </a:t>
            </a:r>
            <a:r>
              <a:rPr lang="nl-BE" sz="1600" b="1"/>
              <a:t>Van de Peer, Y.</a:t>
            </a:r>
            <a:r>
              <a:rPr lang="nl-BE" sz="1600"/>
              <a:t>, </a:t>
            </a:r>
            <a:r>
              <a:rPr lang="nl-BE" sz="1600" b="1"/>
              <a:t>Vandepoele, K.</a:t>
            </a:r>
            <a:r>
              <a:rPr lang="nl-BE" sz="1600"/>
              <a:t> (2012) Dissecting plant genomes with the PLAZA comparative genomics platform. </a:t>
            </a:r>
            <a:r>
              <a:rPr lang="nl-BE" sz="1600">
                <a:hlinkClick r:id="rId3"/>
              </a:rPr>
              <a:t>Plant Physiol. 158(2):590-600 </a:t>
            </a:r>
            <a:endParaRPr lang="nl-BE" sz="1600"/>
          </a:p>
          <a:p>
            <a:pPr lvl="1"/>
            <a:r>
              <a:rPr lang="nl-BE" sz="1600" b="1"/>
              <a:t>* Proost, S.</a:t>
            </a:r>
            <a:r>
              <a:rPr lang="nl-BE" sz="1600"/>
              <a:t>, </a:t>
            </a:r>
            <a:r>
              <a:rPr lang="nl-BE" sz="1600" b="1"/>
              <a:t>* Van Bel, M.</a:t>
            </a:r>
            <a:r>
              <a:rPr lang="nl-BE" sz="1600"/>
              <a:t>, </a:t>
            </a:r>
            <a:r>
              <a:rPr lang="nl-BE" sz="1600" b="1"/>
              <a:t>Sterk, L.</a:t>
            </a:r>
            <a:r>
              <a:rPr lang="nl-BE" sz="1600"/>
              <a:t>, </a:t>
            </a:r>
            <a:r>
              <a:rPr lang="nl-BE" sz="1600" b="1"/>
              <a:t>Billiau, K.</a:t>
            </a:r>
            <a:r>
              <a:rPr lang="nl-BE" sz="1600"/>
              <a:t>, </a:t>
            </a:r>
            <a:r>
              <a:rPr lang="nl-BE" sz="1600" b="1"/>
              <a:t>Van Parys, T.</a:t>
            </a:r>
            <a:r>
              <a:rPr lang="nl-BE" sz="1600"/>
              <a:t>, </a:t>
            </a:r>
            <a:r>
              <a:rPr lang="nl-BE" sz="1600" b="1"/>
              <a:t>Van de Peer, Y.</a:t>
            </a:r>
            <a:r>
              <a:rPr lang="nl-BE" sz="1600"/>
              <a:t>, </a:t>
            </a:r>
            <a:r>
              <a:rPr lang="nl-BE" sz="1600" b="1"/>
              <a:t>Vandepoele, K.</a:t>
            </a:r>
            <a:r>
              <a:rPr lang="nl-BE" sz="1600"/>
              <a:t> (2009) PLAZA: a comparative genomics resource to study gene and genome evolution in plants. </a:t>
            </a:r>
            <a:r>
              <a:rPr lang="nl-BE" sz="1600">
                <a:hlinkClick r:id="rId4"/>
              </a:rPr>
              <a:t>Plant Cell. 21(12):3718-31 </a:t>
            </a:r>
            <a:endParaRPr lang="nl-BE" sz="1600" b="1" smtClean="0"/>
          </a:p>
          <a:p>
            <a:r>
              <a:rPr lang="nl-BE" sz="1600" b="1" smtClean="0"/>
              <a:t>Training </a:t>
            </a:r>
            <a:r>
              <a:rPr lang="nl-BE" sz="1600" b="1"/>
              <a:t>Material</a:t>
            </a:r>
          </a:p>
          <a:p>
            <a:pPr lvl="1"/>
            <a:r>
              <a:rPr lang="nl-BE" sz="1600" b="1"/>
              <a:t>* Vandepoele, K.</a:t>
            </a:r>
            <a:r>
              <a:rPr lang="nl-BE" sz="1600"/>
              <a:t> (2016) A Guide to the PLAZA 3.0 Plant Comparative Genomic Database. </a:t>
            </a:r>
            <a:r>
              <a:rPr lang="nl-BE" sz="1600">
                <a:hlinkClick r:id="rId5"/>
              </a:rPr>
              <a:t>Methods Mol Biol. 1533:183-200.</a:t>
            </a:r>
            <a:endParaRPr lang="nl-BE" sz="1600"/>
          </a:p>
          <a:p>
            <a:endParaRPr lang="nl-BE" sz="160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Tree>
    <p:extLst>
      <p:ext uri="{BB962C8B-B14F-4D97-AF65-F5344CB8AC3E}">
        <p14:creationId xmlns:p14="http://schemas.microsoft.com/office/powerpoint/2010/main" val="2354894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Conclusions</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
        <p:nvSpPr>
          <p:cNvPr id="5" name="Content Placeholder 2"/>
          <p:cNvSpPr txBox="1">
            <a:spLocks/>
          </p:cNvSpPr>
          <p:nvPr/>
        </p:nvSpPr>
        <p:spPr>
          <a:xfrm>
            <a:off x="1063542" y="1172244"/>
            <a:ext cx="7310437" cy="4968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PLAZA provides a versatile toolbox for plant genomics</a:t>
            </a:r>
          </a:p>
          <a:p>
            <a:endParaRPr lang="en-US" sz="2200" dirty="0" smtClean="0"/>
          </a:p>
          <a:p>
            <a:r>
              <a:rPr lang="en-US" sz="2200" dirty="0" smtClean="0"/>
              <a:t>Integration of complementary data sources describing gene functions</a:t>
            </a:r>
          </a:p>
          <a:p>
            <a:endParaRPr lang="en-US" sz="2200" dirty="0" smtClean="0"/>
          </a:p>
          <a:p>
            <a:r>
              <a:rPr lang="en-US" sz="2200" dirty="0" smtClean="0"/>
              <a:t>Improved algorithms to transfer functional annotation from well-characterized plant genomes to other species</a:t>
            </a:r>
          </a:p>
          <a:p>
            <a:endParaRPr lang="en-US" sz="2200" dirty="0" smtClean="0"/>
          </a:p>
          <a:p>
            <a:r>
              <a:rPr lang="en-US" sz="2200" dirty="0" smtClean="0"/>
              <a:t>Technical improvements</a:t>
            </a:r>
          </a:p>
          <a:p>
            <a:pPr lvl="1"/>
            <a:r>
              <a:rPr lang="en-US" sz="2000" dirty="0" smtClean="0"/>
              <a:t>database design</a:t>
            </a:r>
          </a:p>
          <a:p>
            <a:pPr lvl="1"/>
            <a:r>
              <a:rPr lang="en-US" sz="2000" dirty="0" smtClean="0"/>
              <a:t>comparative genomics toolbox</a:t>
            </a:r>
          </a:p>
          <a:p>
            <a:pPr lvl="1"/>
            <a:r>
              <a:rPr lang="en-US" sz="2000" dirty="0" smtClean="0"/>
              <a:t>speed</a:t>
            </a:r>
          </a:p>
          <a:p>
            <a:pPr lvl="1"/>
            <a:r>
              <a:rPr lang="en-US" sz="2000" dirty="0" smtClean="0"/>
              <a:t>interactive visualizations</a:t>
            </a:r>
          </a:p>
        </p:txBody>
      </p:sp>
    </p:spTree>
    <p:extLst>
      <p:ext uri="{BB962C8B-B14F-4D97-AF65-F5344CB8AC3E}">
        <p14:creationId xmlns:p14="http://schemas.microsoft.com/office/powerpoint/2010/main" val="176792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dirty="0"/>
          </a:p>
        </p:txBody>
      </p:sp>
      <p:sp>
        <p:nvSpPr>
          <p:cNvPr id="9" name="Text Box 4"/>
          <p:cNvSpPr txBox="1">
            <a:spLocks noChangeArrowheads="1"/>
          </p:cNvSpPr>
          <p:nvPr/>
        </p:nvSpPr>
        <p:spPr bwMode="auto">
          <a:xfrm>
            <a:off x="3621705" y="5791168"/>
            <a:ext cx="1849161" cy="461665"/>
          </a:xfrm>
          <a:prstGeom prst="rect">
            <a:avLst/>
          </a:prstGeom>
          <a:noFill/>
          <a:ln w="9525">
            <a:noFill/>
            <a:miter lim="800000"/>
            <a:headEnd/>
            <a:tailEnd/>
          </a:ln>
          <a:effectLst/>
        </p:spPr>
        <p:txBody>
          <a:bodyPr wrap="none">
            <a:spAutoFit/>
          </a:bodyPr>
          <a:lstStyle/>
          <a:p>
            <a:pPr algn="r">
              <a:defRPr/>
            </a:pPr>
            <a:r>
              <a:rPr lang="en-US" sz="1200" dirty="0" smtClean="0">
                <a:solidFill>
                  <a:schemeClr val="accent6">
                    <a:lumMod val="75000"/>
                  </a:schemeClr>
                </a:solidFill>
                <a:latin typeface="Calibri" pitchFamily="34" charset="0"/>
              </a:rPr>
              <a:t>Michael &amp; </a:t>
            </a:r>
            <a:r>
              <a:rPr lang="en-US" sz="1200" dirty="0" err="1" smtClean="0">
                <a:solidFill>
                  <a:schemeClr val="accent6">
                    <a:lumMod val="75000"/>
                  </a:schemeClr>
                </a:solidFill>
                <a:latin typeface="Calibri" pitchFamily="34" charset="0"/>
              </a:rPr>
              <a:t>VanBuren</a:t>
            </a:r>
            <a:r>
              <a:rPr lang="en-US" sz="1200" dirty="0" smtClean="0">
                <a:solidFill>
                  <a:schemeClr val="accent6">
                    <a:lumMod val="75000"/>
                  </a:schemeClr>
                </a:solidFill>
                <a:latin typeface="Calibri" pitchFamily="34" charset="0"/>
              </a:rPr>
              <a:t>, 2015</a:t>
            </a:r>
          </a:p>
          <a:p>
            <a:pPr algn="r">
              <a:defRPr/>
            </a:pPr>
            <a:r>
              <a:rPr lang="en-US" sz="1200" dirty="0" err="1" smtClean="0">
                <a:solidFill>
                  <a:schemeClr val="accent6">
                    <a:lumMod val="75000"/>
                  </a:schemeClr>
                </a:solidFill>
                <a:latin typeface="Calibri" pitchFamily="34" charset="0"/>
              </a:rPr>
              <a:t>Veeckman</a:t>
            </a:r>
            <a:r>
              <a:rPr lang="en-US" sz="1200" dirty="0" smtClean="0">
                <a:solidFill>
                  <a:schemeClr val="accent6">
                    <a:lumMod val="75000"/>
                  </a:schemeClr>
                </a:solidFill>
                <a:latin typeface="Calibri" pitchFamily="34" charset="0"/>
              </a:rPr>
              <a:t> et al., 2016</a:t>
            </a:r>
            <a:endParaRPr lang="en-GB" sz="1200" dirty="0">
              <a:solidFill>
                <a:schemeClr val="accent6">
                  <a:lumMod val="75000"/>
                </a:schemeClr>
              </a:solidFill>
              <a:latin typeface="Calibri" pitchFamily="34" charset="0"/>
            </a:endParaRPr>
          </a:p>
        </p:txBody>
      </p:sp>
      <p:sp>
        <p:nvSpPr>
          <p:cNvPr id="13" name="Content Placeholder 2"/>
          <p:cNvSpPr>
            <a:spLocks noGrp="1"/>
          </p:cNvSpPr>
          <p:nvPr>
            <p:ph idx="1"/>
          </p:nvPr>
        </p:nvSpPr>
        <p:spPr>
          <a:xfrm>
            <a:off x="590382" y="1173631"/>
            <a:ext cx="5112585" cy="2654831"/>
          </a:xfrm>
        </p:spPr>
        <p:txBody>
          <a:bodyPr>
            <a:normAutofit/>
          </a:bodyPr>
          <a:lstStyle/>
          <a:p>
            <a:r>
              <a:rPr lang="en-US" sz="2000" dirty="0" smtClean="0"/>
              <a:t>New and </a:t>
            </a:r>
            <a:r>
              <a:rPr lang="en-US" sz="2000" b="1" dirty="0" smtClean="0"/>
              <a:t>faster</a:t>
            </a:r>
            <a:r>
              <a:rPr lang="en-US" sz="2000" dirty="0" smtClean="0"/>
              <a:t> sequencing </a:t>
            </a:r>
            <a:r>
              <a:rPr lang="en-US" sz="2000" b="1" dirty="0" smtClean="0"/>
              <a:t>technologies</a:t>
            </a:r>
            <a:endParaRPr lang="en-US" sz="2000" dirty="0"/>
          </a:p>
          <a:p>
            <a:r>
              <a:rPr lang="en-US" sz="2000" dirty="0" smtClean="0"/>
              <a:t>Generating a draft genome sequence has become </a:t>
            </a:r>
            <a:r>
              <a:rPr lang="en-US" sz="2000" b="1" dirty="0" smtClean="0"/>
              <a:t>cheap</a:t>
            </a:r>
            <a:endParaRPr lang="en-US" sz="2000" dirty="0" smtClean="0"/>
          </a:p>
          <a:p>
            <a:r>
              <a:rPr lang="en-US" sz="2000" dirty="0" smtClean="0"/>
              <a:t>The number of published plant genomes </a:t>
            </a:r>
            <a:r>
              <a:rPr lang="en-US" sz="2000" b="1" dirty="0" smtClean="0"/>
              <a:t>grows rapidly</a:t>
            </a:r>
            <a:endParaRPr lang="en-US" sz="2000" dirty="0" smtClean="0"/>
          </a:p>
          <a:p>
            <a:r>
              <a:rPr lang="en-US" sz="2000" dirty="0" smtClean="0"/>
              <a:t>Currently </a:t>
            </a:r>
            <a:r>
              <a:rPr lang="en-US" sz="2000" b="1" smtClean="0"/>
              <a:t>&gt;150 </a:t>
            </a:r>
            <a:r>
              <a:rPr lang="en-US" sz="2000" dirty="0" smtClean="0"/>
              <a:t>published plant genomes</a:t>
            </a:r>
            <a:endParaRPr lang="en-US" sz="2000" dirty="0"/>
          </a:p>
        </p:txBody>
      </p:sp>
      <p:grpSp>
        <p:nvGrpSpPr>
          <p:cNvPr id="12" name="Group 11"/>
          <p:cNvGrpSpPr/>
          <p:nvPr/>
        </p:nvGrpSpPr>
        <p:grpSpPr>
          <a:xfrm>
            <a:off x="2685218" y="3442945"/>
            <a:ext cx="6207262" cy="2702540"/>
            <a:chOff x="2700076" y="3976345"/>
            <a:chExt cx="6207262" cy="270254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76" y="3976345"/>
              <a:ext cx="6207262" cy="270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761227" y="6405263"/>
              <a:ext cx="1132148" cy="246221"/>
            </a:xfrm>
            <a:prstGeom prst="rect">
              <a:avLst/>
            </a:prstGeom>
            <a:solidFill>
              <a:srgbClr val="FFFFFF">
                <a:alpha val="83922"/>
              </a:srgbClr>
            </a:solidFill>
          </p:spPr>
          <p:txBody>
            <a:bodyPr wrap="square" rtlCol="0">
              <a:spAutoFit/>
            </a:bodyPr>
            <a:lstStyle/>
            <a:p>
              <a:pPr algn="r"/>
              <a:r>
                <a:rPr lang="en-US" sz="1000" smtClean="0">
                  <a:solidFill>
                    <a:srgbClr val="92D050"/>
                  </a:solidFill>
                  <a:latin typeface="Calibri" panose="020F0502020204030204" pitchFamily="34" charset="0"/>
                </a:rPr>
                <a:t>Credit: Usadel lab</a:t>
              </a:r>
              <a:endParaRPr lang="nl-BE" sz="1000">
                <a:solidFill>
                  <a:srgbClr val="92D050"/>
                </a:solidFill>
                <a:latin typeface="Calibri" panose="020F0502020204030204" pitchFamily="34" charset="0"/>
              </a:endParaRPr>
            </a:p>
          </p:txBody>
        </p:sp>
      </p:grpSp>
    </p:spTree>
    <p:extLst>
      <p:ext uri="{BB962C8B-B14F-4D97-AF65-F5344CB8AC3E}">
        <p14:creationId xmlns:p14="http://schemas.microsoft.com/office/powerpoint/2010/main" val="33709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From read data to knowledge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sp>
        <p:nvSpPr>
          <p:cNvPr id="5" name="Content Placeholder 2"/>
          <p:cNvSpPr txBox="1">
            <a:spLocks/>
          </p:cNvSpPr>
          <p:nvPr/>
        </p:nvSpPr>
        <p:spPr>
          <a:xfrm>
            <a:off x="667455" y="1211178"/>
            <a:ext cx="5580945" cy="4219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3"/>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Corbel" panose="020B0503020204020204" pitchFamily="34" charset="0"/>
              <a:buNone/>
            </a:pPr>
            <a:r>
              <a:rPr lang="en-US" sz="2000" dirty="0" smtClean="0"/>
              <a:t>The basic </a:t>
            </a:r>
            <a:r>
              <a:rPr lang="en-US" sz="2000" b="1" dirty="0" smtClean="0"/>
              <a:t>genome analysis </a:t>
            </a:r>
            <a:r>
              <a:rPr lang="en-US" sz="2000" dirty="0" smtClean="0"/>
              <a:t>toolkit:</a:t>
            </a:r>
          </a:p>
          <a:p>
            <a:pPr>
              <a:lnSpc>
                <a:spcPct val="150000"/>
              </a:lnSpc>
              <a:buFont typeface="Wingdings" panose="05000000000000000000" pitchFamily="2" charset="2"/>
              <a:buChar char="Ø"/>
            </a:pPr>
            <a:r>
              <a:rPr lang="en-US" sz="2000" b="1" smtClean="0"/>
              <a:t>Genome </a:t>
            </a:r>
            <a:r>
              <a:rPr lang="en-US" sz="2000" b="1" dirty="0" smtClean="0"/>
              <a:t>assembly</a:t>
            </a:r>
            <a:r>
              <a:rPr lang="en-US" sz="2000" dirty="0" smtClean="0"/>
              <a:t> </a:t>
            </a:r>
            <a:endParaRPr lang="en-US" sz="2000" b="1" dirty="0" smtClean="0"/>
          </a:p>
          <a:p>
            <a:pPr>
              <a:lnSpc>
                <a:spcPct val="150000"/>
              </a:lnSpc>
              <a:buFont typeface="Wingdings" panose="05000000000000000000" pitchFamily="2" charset="2"/>
              <a:buChar char="Ø"/>
            </a:pPr>
            <a:r>
              <a:rPr lang="en-US" sz="2000" b="1" dirty="0" smtClean="0"/>
              <a:t>Structural annotation </a:t>
            </a:r>
            <a:r>
              <a:rPr lang="en-US" sz="2000" dirty="0" smtClean="0"/>
              <a:t>shows where genes are</a:t>
            </a:r>
          </a:p>
          <a:p>
            <a:pPr>
              <a:lnSpc>
                <a:spcPct val="150000"/>
              </a:lnSpc>
              <a:buFont typeface="Wingdings" panose="05000000000000000000" pitchFamily="2" charset="2"/>
              <a:buChar char="Ø"/>
            </a:pPr>
            <a:r>
              <a:rPr lang="en-US" sz="2000" b="1" dirty="0" smtClean="0"/>
              <a:t>Functional annotation</a:t>
            </a:r>
            <a:r>
              <a:rPr lang="en-US" sz="2000" b="1" i="1" dirty="0" smtClean="0"/>
              <a:t> </a:t>
            </a:r>
            <a:r>
              <a:rPr lang="en-US" sz="2000" dirty="0" smtClean="0"/>
              <a:t>tells you what genes do</a:t>
            </a:r>
            <a:endParaRPr lang="en-US" sz="2000" b="1" dirty="0" smtClean="0"/>
          </a:p>
          <a:p>
            <a:pPr>
              <a:lnSpc>
                <a:spcPct val="150000"/>
              </a:lnSpc>
              <a:buFont typeface="Wingdings" panose="05000000000000000000" pitchFamily="2" charset="2"/>
              <a:buChar char="Ø"/>
            </a:pPr>
            <a:r>
              <a:rPr lang="en-US" sz="2000" dirty="0" smtClean="0"/>
              <a:t>Data availability of </a:t>
            </a:r>
            <a:r>
              <a:rPr lang="en-US" sz="2000" b="1" dirty="0" smtClean="0"/>
              <a:t>genome sequence &amp; gene annotation</a:t>
            </a:r>
          </a:p>
          <a:p>
            <a:pPr marL="0" indent="0">
              <a:lnSpc>
                <a:spcPct val="150000"/>
              </a:lnSpc>
              <a:buNone/>
            </a:pPr>
            <a:r>
              <a:rPr lang="en-US" sz="2000" smtClean="0"/>
              <a:t>Facilitate </a:t>
            </a:r>
            <a:r>
              <a:rPr lang="en-US" sz="2000" b="1" dirty="0" smtClean="0"/>
              <a:t>biological discovery</a:t>
            </a:r>
          </a:p>
          <a:p>
            <a:pPr marL="0" indent="0">
              <a:lnSpc>
                <a:spcPct val="150000"/>
              </a:lnSpc>
              <a:buNone/>
            </a:pPr>
            <a:endParaRPr lang="en-US" sz="2000" b="1" dirty="0" smtClean="0"/>
          </a:p>
          <a:p>
            <a:pPr>
              <a:lnSpc>
                <a:spcPct val="150000"/>
              </a:lnSpc>
            </a:pPr>
            <a:endParaRPr lang="en-US" sz="2000" b="1" dirty="0" smtClean="0"/>
          </a:p>
          <a:p>
            <a:pPr>
              <a:lnSpc>
                <a:spcPct val="150000"/>
              </a:lnSpc>
            </a:pPr>
            <a:endParaRPr lang="en-US" b="1" dirty="0" smtClean="0"/>
          </a:p>
        </p:txBody>
      </p:sp>
      <p:pic>
        <p:nvPicPr>
          <p:cNvPr id="6" name="Picture 5" descr="largecover.gif"/>
          <p:cNvPicPr>
            <a:picLocks noChangeAspect="1"/>
          </p:cNvPicPr>
          <p:nvPr/>
        </p:nvPicPr>
        <p:blipFill>
          <a:blip r:embed="rId4" cstate="print"/>
          <a:stretch>
            <a:fillRect/>
          </a:stretch>
        </p:blipFill>
        <p:spPr>
          <a:xfrm>
            <a:off x="7750304" y="1024208"/>
            <a:ext cx="1210990" cy="1566029"/>
          </a:xfrm>
          <a:prstGeom prst="rect">
            <a:avLst/>
          </a:prstGeom>
          <a:ln>
            <a:solidFill>
              <a:schemeClr val="bg1">
                <a:lumMod val="75000"/>
              </a:schemeClr>
            </a:solid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889" y="2805323"/>
            <a:ext cx="1210405" cy="16450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864" y="1024208"/>
            <a:ext cx="1210405" cy="159047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975" y="2835032"/>
            <a:ext cx="1210405" cy="15856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0889" y="4669617"/>
            <a:ext cx="1210405" cy="153548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51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a:t>
            </a:r>
            <a:r>
              <a:rPr lang="en-US" sz="2000" dirty="0" smtClean="0"/>
              <a:t>tool</a:t>
            </a:r>
          </a:p>
          <a:p>
            <a:pPr lvl="1">
              <a:lnSpc>
                <a:spcPct val="150000"/>
              </a:lnSpc>
            </a:pPr>
            <a:r>
              <a:rPr lang="en-US" sz="2000" dirty="0"/>
              <a:t>to </a:t>
            </a:r>
            <a:r>
              <a:rPr lang="en-US" sz="2000" b="1" dirty="0"/>
              <a:t>transfer knowledge</a:t>
            </a:r>
            <a:r>
              <a:rPr lang="en-US" sz="2000" dirty="0"/>
              <a:t> from </a:t>
            </a:r>
            <a:r>
              <a:rPr lang="en-US" sz="2000" b="1" dirty="0"/>
              <a:t>model species</a:t>
            </a:r>
            <a:r>
              <a:rPr lang="en-US" sz="2000" dirty="0"/>
              <a:t> to crops</a:t>
            </a:r>
          </a:p>
          <a:p>
            <a:pPr lvl="1">
              <a:lnSpc>
                <a:spcPct val="150000"/>
              </a:lnSpc>
            </a:pPr>
            <a:r>
              <a:rPr lang="en-US" sz="2000" dirty="0"/>
              <a:t>to link </a:t>
            </a:r>
            <a:r>
              <a:rPr lang="en-US" sz="2000" b="1" dirty="0"/>
              <a:t>genomic changes </a:t>
            </a:r>
            <a:r>
              <a:rPr lang="en-US" sz="2000" dirty="0"/>
              <a:t>to </a:t>
            </a:r>
            <a:r>
              <a:rPr lang="en-US" sz="2000" b="1" dirty="0"/>
              <a:t>environmental adaptation</a:t>
            </a:r>
          </a:p>
          <a:p>
            <a:pPr lvl="1">
              <a:lnSpc>
                <a:spcPct val="150000"/>
              </a:lnSpc>
            </a:pPr>
            <a:r>
              <a:rPr lang="en-US" sz="2000" dirty="0"/>
              <a:t>to trace </a:t>
            </a:r>
            <a:r>
              <a:rPr lang="en-US" sz="2000" b="1" dirty="0"/>
              <a:t>structural changes </a:t>
            </a:r>
            <a:r>
              <a:rPr lang="en-US" sz="2000" dirty="0"/>
              <a:t>within a genome or population</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7010400" cy="4485968"/>
          </a:xfrm>
        </p:spPr>
        <p:txBody>
          <a:bodyPr/>
          <a:lstStyle/>
          <a:p>
            <a:pPr>
              <a:lnSpc>
                <a:spcPct val="150000"/>
              </a:lnSpc>
            </a:pPr>
            <a:r>
              <a:rPr lang="en-US" sz="2000" b="1" smtClean="0"/>
              <a:t>Comparative </a:t>
            </a:r>
            <a:r>
              <a:rPr lang="en-US" sz="2000" b="1" dirty="0"/>
              <a:t>genomics </a:t>
            </a:r>
            <a:r>
              <a:rPr lang="en-US" sz="2000" dirty="0" smtClean="0"/>
              <a:t>has </a:t>
            </a:r>
            <a:r>
              <a:rPr lang="en-US" sz="2000" dirty="0"/>
              <a:t>a </a:t>
            </a:r>
            <a:r>
              <a:rPr lang="en-US" sz="2000" b="1" dirty="0"/>
              <a:t>steep learning </a:t>
            </a:r>
            <a:r>
              <a:rPr lang="en-US" sz="2000" b="1" dirty="0" smtClean="0"/>
              <a:t>curve</a:t>
            </a:r>
          </a:p>
          <a:p>
            <a:pPr lvl="1">
              <a:lnSpc>
                <a:spcPct val="150000"/>
              </a:lnSpc>
            </a:pPr>
            <a:r>
              <a:rPr lang="en-US" sz="2000" b="1" dirty="0" smtClean="0"/>
              <a:t>Knowledge </a:t>
            </a:r>
            <a:r>
              <a:rPr lang="en-US" sz="2000" dirty="0" smtClean="0"/>
              <a:t>of </a:t>
            </a:r>
            <a:r>
              <a:rPr lang="en-US" sz="2000" b="1" dirty="0" smtClean="0"/>
              <a:t>data processing tools </a:t>
            </a:r>
            <a:r>
              <a:rPr lang="en-US" sz="2000" dirty="0" smtClean="0"/>
              <a:t>is required</a:t>
            </a:r>
          </a:p>
          <a:p>
            <a:pPr lvl="1">
              <a:lnSpc>
                <a:spcPct val="150000"/>
              </a:lnSpc>
            </a:pPr>
            <a:r>
              <a:rPr lang="en-US" sz="2000" b="1" dirty="0" smtClean="0"/>
              <a:t>Computer clusters </a:t>
            </a:r>
            <a:r>
              <a:rPr lang="en-US" sz="2000" dirty="0" smtClean="0"/>
              <a:t>and </a:t>
            </a:r>
            <a:r>
              <a:rPr lang="en-US" sz="2000" b="1" dirty="0" smtClean="0"/>
              <a:t>high memory </a:t>
            </a:r>
            <a:r>
              <a:rPr lang="en-US" sz="2000" dirty="0" smtClean="0"/>
              <a:t>machines are required</a:t>
            </a:r>
          </a:p>
          <a:p>
            <a:pPr lvl="1">
              <a:lnSpc>
                <a:spcPct val="150000"/>
              </a:lnSpc>
            </a:pPr>
            <a:r>
              <a:rPr lang="en-US" sz="2000" b="1" dirty="0" smtClean="0"/>
              <a:t>User friendly visualizations </a:t>
            </a:r>
            <a:r>
              <a:rPr lang="en-US" sz="2000" dirty="0" smtClean="0"/>
              <a:t>are necessary to explore genomic features across multiple species</a:t>
            </a:r>
          </a:p>
          <a:p>
            <a:pPr lvl="1">
              <a:lnSpc>
                <a:spcPct val="150000"/>
              </a:lnSpc>
            </a:pPr>
            <a:r>
              <a:rPr lang="en-US" sz="2000" b="1" dirty="0" smtClean="0"/>
              <a:t>Limited access </a:t>
            </a:r>
            <a:r>
              <a:rPr lang="en-US" sz="2000" dirty="0" smtClean="0"/>
              <a:t>to high quality comparative genomics information</a:t>
            </a:r>
            <a:endParaRPr lang="en-US" sz="2000" b="1" dirty="0"/>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98" y="3721768"/>
            <a:ext cx="1659570" cy="246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0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746" b="82895"/>
          <a:stretch/>
        </p:blipFill>
        <p:spPr bwMode="auto">
          <a:xfrm>
            <a:off x="0" y="0"/>
            <a:ext cx="9144508" cy="11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53208" y="141288"/>
            <a:ext cx="6534150" cy="630237"/>
          </a:xfrm>
        </p:spPr>
        <p:txBody>
          <a:bodyPr/>
          <a:lstStyle/>
          <a:p>
            <a:r>
              <a:rPr lang="en-US" sz="2400" dirty="0">
                <a:solidFill>
                  <a:schemeClr val="bg1"/>
                </a:solidFill>
                <a:effectLst>
                  <a:outerShdw blurRad="38100" dist="38100" dir="2700000" algn="tl">
                    <a:srgbClr val="000000">
                      <a:alpha val="43137"/>
                    </a:srgbClr>
                  </a:outerShdw>
                </a:effectLst>
              </a:rPr>
              <a:t>Exploiting cross-species genome information</a:t>
            </a:r>
            <a:endParaRPr lang="nl-BE" sz="24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5" name="Picture 9"/>
          <p:cNvPicPr>
            <a:picLocks noGrp="1" noChangeAspect="1" noChangeArrowheads="1"/>
          </p:cNvPicPr>
          <p:nvPr>
            <p:ph idx="1"/>
          </p:nvPr>
        </p:nvPicPr>
        <p:blipFill>
          <a:blip r:embed="rId3" cstate="print"/>
          <a:srcRect/>
          <a:stretch>
            <a:fillRect/>
          </a:stretch>
        </p:blipFill>
        <p:spPr bwMode="auto">
          <a:xfrm>
            <a:off x="528499" y="1347538"/>
            <a:ext cx="7755057" cy="4058652"/>
          </a:xfrm>
          <a:prstGeom prst="rect">
            <a:avLst/>
          </a:prstGeom>
          <a:noFill/>
          <a:ln w="9525">
            <a:noFill/>
            <a:miter lim="800000"/>
            <a:headEnd/>
            <a:tailEnd/>
          </a:ln>
        </p:spPr>
      </p:pic>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smtClean="0">
                <a:solidFill>
                  <a:schemeClr val="bg1">
                    <a:lumMod val="50000"/>
                  </a:schemeClr>
                </a:solidFill>
                <a:latin typeface="Calibri" pitchFamily="34" charset="0"/>
              </a:rPr>
              <a:t>&gt;20 </a:t>
            </a:r>
            <a:r>
              <a:rPr lang="en-US" sz="2000" b="1" dirty="0">
                <a:solidFill>
                  <a:schemeClr val="bg1">
                    <a:lumMod val="50000"/>
                  </a:schemeClr>
                </a:solidFill>
                <a:latin typeface="Calibri" pitchFamily="34" charset="0"/>
              </a:rPr>
              <a:t>tools available!</a:t>
            </a:r>
            <a:endParaRPr lang="nl-BE" sz="2000" b="1" dirty="0">
              <a:solidFill>
                <a:schemeClr val="bg1">
                  <a:lumMod val="50000"/>
                </a:schemeClr>
              </a:solidFill>
              <a:latin typeface="Calibri" pitchFamily="34" charset="0"/>
            </a:endParaRPr>
          </a:p>
        </p:txBody>
      </p:sp>
    </p:spTree>
    <p:extLst>
      <p:ext uri="{BB962C8B-B14F-4D97-AF65-F5344CB8AC3E}">
        <p14:creationId xmlns:p14="http://schemas.microsoft.com/office/powerpoint/2010/main" val="1407608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3244"/>
          <a:stretch/>
        </p:blipFill>
        <p:spPr bwMode="auto">
          <a:xfrm>
            <a:off x="-508" y="-3687"/>
            <a:ext cx="9144508" cy="114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128"/>
          <a:stretch/>
        </p:blipFill>
        <p:spPr bwMode="auto">
          <a:xfrm>
            <a:off x="123824" y="1160207"/>
            <a:ext cx="8905876" cy="569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787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196752"/>
            <a:ext cx="5178733" cy="338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srcRect/>
          <a:stretch>
            <a:fillRect/>
          </a:stretch>
        </p:blipFill>
        <p:spPr bwMode="auto">
          <a:xfrm>
            <a:off x="5940153" y="1297050"/>
            <a:ext cx="2454208" cy="1855842"/>
          </a:xfrm>
          <a:prstGeom prst="rect">
            <a:avLst/>
          </a:prstGeom>
          <a:noFill/>
          <a:ln w="9525">
            <a:noFill/>
            <a:miter lim="800000"/>
            <a:headEnd/>
            <a:tailEnd/>
          </a:ln>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4905" y="3501008"/>
            <a:ext cx="2499179" cy="112998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3376" y="4630989"/>
            <a:ext cx="5724636" cy="1169551"/>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prstClr val="black"/>
                </a:solidFill>
                <a:latin typeface="Calibri"/>
              </a:rPr>
              <a:t>Gene family annotation and phylogenetic trees</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Traceable functional annotation (GO/InterPro/MapMan)</a:t>
            </a: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Colinearity </a:t>
            </a:r>
            <a:r>
              <a:rPr lang="en-US" sz="1400" dirty="0">
                <a:solidFill>
                  <a:prstClr val="black"/>
                </a:solidFill>
                <a:latin typeface="Calibri"/>
              </a:rPr>
              <a:t>and synteny </a:t>
            </a:r>
            <a:endParaRPr lang="en-US" sz="1400" dirty="0" smtClean="0">
              <a:solidFill>
                <a:prstClr val="black"/>
              </a:solidFill>
              <a:latin typeface="Calibri"/>
            </a:endParaRPr>
          </a:p>
          <a:p>
            <a:pPr marL="177800" indent="-177800" fontAlgn="auto">
              <a:spcBef>
                <a:spcPts val="0"/>
              </a:spcBef>
              <a:spcAft>
                <a:spcPts val="0"/>
              </a:spcAft>
              <a:buFont typeface="Arial" pitchFamily="34" charset="0"/>
              <a:buChar char="•"/>
            </a:pPr>
            <a:r>
              <a:rPr lang="en-US" sz="1400" dirty="0">
                <a:solidFill>
                  <a:srgbClr val="FFC000"/>
                </a:solidFill>
                <a:latin typeface="Calibri"/>
              </a:rPr>
              <a:t>Integrative </a:t>
            </a:r>
            <a:r>
              <a:rPr lang="en-US" sz="1400" dirty="0" smtClean="0">
                <a:solidFill>
                  <a:srgbClr val="FFC000"/>
                </a:solidFill>
                <a:latin typeface="Calibri"/>
              </a:rPr>
              <a:t>gene orthology inference</a:t>
            </a:r>
            <a:endParaRPr lang="en-US" sz="1400" dirty="0" smtClean="0">
              <a:solidFill>
                <a:prstClr val="black"/>
              </a:solidFill>
              <a:latin typeface="Calibri"/>
            </a:endParaRPr>
          </a:p>
          <a:p>
            <a:pPr marL="285750" indent="-285750" fontAlgn="auto">
              <a:spcBef>
                <a:spcPts val="0"/>
              </a:spcBef>
              <a:spcAft>
                <a:spcPts val="0"/>
              </a:spcAft>
              <a:buFont typeface="Wingdings" panose="05000000000000000000" pitchFamily="2" charset="2"/>
              <a:buChar char="Ø"/>
            </a:pPr>
            <a:r>
              <a:rPr lang="en-US" sz="1400" b="1" dirty="0" smtClean="0">
                <a:solidFill>
                  <a:srgbClr val="92D050"/>
                </a:solidFill>
                <a:latin typeface="Calibri"/>
              </a:rPr>
              <a:t>Highly integrative platform to translate knowledge from model to crop</a:t>
            </a:r>
            <a:endParaRPr lang="nl-BE" sz="1400" b="1" dirty="0">
              <a:solidFill>
                <a:srgbClr val="92D050"/>
              </a:solidFill>
              <a:latin typeface="Calibri"/>
            </a:endParaRPr>
          </a:p>
        </p:txBody>
      </p:sp>
      <p:sp>
        <p:nvSpPr>
          <p:cNvPr id="11" name="TextBox 10"/>
          <p:cNvSpPr txBox="1"/>
          <p:nvPr/>
        </p:nvSpPr>
        <p:spPr>
          <a:xfrm>
            <a:off x="6028012" y="4699409"/>
            <a:ext cx="2863476" cy="1169551"/>
          </a:xfrm>
          <a:prstGeom prst="rect">
            <a:avLst/>
          </a:prstGeom>
          <a:noFill/>
        </p:spPr>
        <p:txBody>
          <a:bodyPr wrap="none" rtlCol="0">
            <a:spAutoFit/>
          </a:bodyPr>
          <a:lstStyle/>
          <a:p>
            <a:pPr marL="177800" indent="-177800" fontAlgn="auto">
              <a:spcBef>
                <a:spcPts val="0"/>
              </a:spcBef>
              <a:spcAft>
                <a:spcPts val="0"/>
              </a:spcAft>
              <a:buFont typeface="Arial" pitchFamily="34" charset="0"/>
              <a:buChar char="•"/>
            </a:pPr>
            <a:r>
              <a:rPr lang="en-US" sz="1400" smtClean="0">
                <a:solidFill>
                  <a:srgbClr val="FFC000"/>
                </a:solidFill>
                <a:latin typeface="Calibri"/>
              </a:rPr>
              <a:t>71 </a:t>
            </a:r>
            <a:r>
              <a:rPr lang="en-US" sz="1400" dirty="0" smtClean="0">
                <a:solidFill>
                  <a:srgbClr val="FFC000"/>
                </a:solidFill>
                <a:latin typeface="Calibri"/>
              </a:rPr>
              <a:t>species/genomes</a:t>
            </a:r>
            <a:endParaRPr lang="en-US" sz="1400" dirty="0" smtClean="0">
              <a:solidFill>
                <a:prstClr val="black"/>
              </a:solidFill>
              <a:latin typeface="Calibri"/>
            </a:endParaRP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Highly scalable design</a:t>
            </a:r>
          </a:p>
          <a:p>
            <a:pPr marL="177800" indent="-177800" algn="r" fontAlgn="auto">
              <a:spcBef>
                <a:spcPts val="0"/>
              </a:spcBef>
              <a:spcAft>
                <a:spcPts val="0"/>
              </a:spcAft>
              <a:buFont typeface="Arial" pitchFamily="34" charset="0"/>
              <a:buChar char="•"/>
            </a:pPr>
            <a:r>
              <a:rPr lang="en-US" sz="1400" dirty="0" smtClean="0">
                <a:solidFill>
                  <a:prstClr val="black"/>
                </a:solidFill>
                <a:latin typeface="Calibri"/>
              </a:rPr>
              <a:t>Web-based mobile user interface</a:t>
            </a:r>
            <a:endParaRPr lang="en-US" sz="1400" dirty="0">
              <a:solidFill>
                <a:prstClr val="black"/>
              </a:solidFill>
              <a:latin typeface="Calibri"/>
            </a:endParaRPr>
          </a:p>
          <a:p>
            <a:pPr marL="177800" indent="-177800" fontAlgn="auto">
              <a:spcBef>
                <a:spcPts val="0"/>
              </a:spcBef>
              <a:spcAft>
                <a:spcPts val="0"/>
              </a:spcAft>
              <a:buFont typeface="Arial" pitchFamily="34" charset="0"/>
              <a:buChar char="•"/>
            </a:pPr>
            <a:r>
              <a:rPr lang="en-US" sz="1400" dirty="0" smtClean="0">
                <a:solidFill>
                  <a:prstClr val="black"/>
                </a:solidFill>
                <a:latin typeface="Calibri"/>
              </a:rPr>
              <a:t>Integrated </a:t>
            </a:r>
            <a:r>
              <a:rPr lang="en-US" sz="1400" dirty="0" smtClean="0">
                <a:solidFill>
                  <a:srgbClr val="FFC000"/>
                </a:solidFill>
                <a:latin typeface="Calibri"/>
              </a:rPr>
              <a:t>Workbench </a:t>
            </a:r>
            <a:r>
              <a:rPr lang="en-US" sz="1400" dirty="0" smtClean="0">
                <a:solidFill>
                  <a:prstClr val="black"/>
                </a:solidFill>
                <a:latin typeface="Calibri"/>
              </a:rPr>
              <a:t>for analysis</a:t>
            </a:r>
          </a:p>
          <a:p>
            <a:pPr marL="177800" indent="-177800" fontAlgn="auto">
              <a:spcBef>
                <a:spcPts val="0"/>
              </a:spcBef>
              <a:spcAft>
                <a:spcPts val="0"/>
              </a:spcAft>
            </a:pPr>
            <a:r>
              <a:rPr lang="en-US" sz="1400" dirty="0" smtClean="0">
                <a:solidFill>
                  <a:prstClr val="black"/>
                </a:solidFill>
                <a:latin typeface="Calibri"/>
              </a:rPr>
              <a:t>       </a:t>
            </a:r>
            <a:r>
              <a:rPr lang="en-US" sz="1400" dirty="0">
                <a:solidFill>
                  <a:prstClr val="black"/>
                </a:solidFill>
                <a:latin typeface="Calibri"/>
              </a:rPr>
              <a:t>o</a:t>
            </a:r>
            <a:r>
              <a:rPr lang="en-US" sz="1400" dirty="0" smtClean="0">
                <a:solidFill>
                  <a:prstClr val="black"/>
                </a:solidFill>
                <a:latin typeface="Calibri"/>
              </a:rPr>
              <a:t>f sets of genes</a:t>
            </a:r>
            <a:endParaRPr lang="nl-BE" sz="1400" dirty="0">
              <a:solidFill>
                <a:prstClr val="black"/>
              </a:solidFill>
              <a:latin typeface="Calibri"/>
            </a:endParaRPr>
          </a:p>
        </p:txBody>
      </p:sp>
    </p:spTree>
    <p:extLst>
      <p:ext uri="{BB962C8B-B14F-4D97-AF65-F5344CB8AC3E}">
        <p14:creationId xmlns:p14="http://schemas.microsoft.com/office/powerpoint/2010/main" val="2132981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PLAZA Instance Main Page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835" y="1699545"/>
            <a:ext cx="6211675" cy="453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07835" y="1995684"/>
            <a:ext cx="100508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9" name="Rectangle 8"/>
          <p:cNvSpPr/>
          <p:nvPr/>
        </p:nvSpPr>
        <p:spPr>
          <a:xfrm>
            <a:off x="3938470" y="1995683"/>
            <a:ext cx="199379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0" name="Rectangle 9"/>
          <p:cNvSpPr/>
          <p:nvPr/>
        </p:nvSpPr>
        <p:spPr>
          <a:xfrm>
            <a:off x="3048001" y="2025283"/>
            <a:ext cx="54158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1" name="Rectangle 10"/>
          <p:cNvSpPr/>
          <p:nvPr/>
        </p:nvSpPr>
        <p:spPr>
          <a:xfrm>
            <a:off x="2652516" y="2025282"/>
            <a:ext cx="34132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2" name="Rectangle 11"/>
          <p:cNvSpPr/>
          <p:nvPr/>
        </p:nvSpPr>
        <p:spPr>
          <a:xfrm>
            <a:off x="5752156" y="3296752"/>
            <a:ext cx="1005084" cy="2590170"/>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6" name="Rounded Rectangle 5"/>
          <p:cNvSpPr/>
          <p:nvPr/>
        </p:nvSpPr>
        <p:spPr>
          <a:xfrm>
            <a:off x="181369" y="4133693"/>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Tools and Visualizations</a:t>
            </a:r>
            <a:endParaRPr lang="nl-BE" sz="1400" dirty="0">
              <a:solidFill>
                <a:schemeClr val="tx1"/>
              </a:solidFill>
            </a:endParaRPr>
          </a:p>
        </p:txBody>
      </p:sp>
      <p:sp>
        <p:nvSpPr>
          <p:cNvPr id="14" name="Rounded Rectangle 13"/>
          <p:cNvSpPr/>
          <p:nvPr/>
        </p:nvSpPr>
        <p:spPr>
          <a:xfrm>
            <a:off x="181369"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Data overview and downloads</a:t>
            </a:r>
            <a:endParaRPr lang="nl-BE" sz="1400" dirty="0">
              <a:solidFill>
                <a:schemeClr val="tx1"/>
              </a:solidFill>
            </a:endParaRPr>
          </a:p>
        </p:txBody>
      </p:sp>
      <p:sp>
        <p:nvSpPr>
          <p:cNvPr id="15" name="Rounded Rectangle 14"/>
          <p:cNvSpPr/>
          <p:nvPr/>
        </p:nvSpPr>
        <p:spPr>
          <a:xfrm>
            <a:off x="7243408" y="4254605"/>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Available Species</a:t>
            </a:r>
            <a:endParaRPr lang="nl-BE" sz="1400" dirty="0">
              <a:solidFill>
                <a:schemeClr val="tx1"/>
              </a:solidFill>
            </a:endParaRPr>
          </a:p>
        </p:txBody>
      </p:sp>
      <p:sp>
        <p:nvSpPr>
          <p:cNvPr id="16" name="Rounded Rectangle 15"/>
          <p:cNvSpPr/>
          <p:nvPr/>
        </p:nvSpPr>
        <p:spPr>
          <a:xfrm>
            <a:off x="7243408"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Other PLAZA Instances</a:t>
            </a:r>
            <a:endParaRPr lang="nl-BE" sz="1400" dirty="0">
              <a:solidFill>
                <a:schemeClr val="tx1"/>
              </a:solidFill>
            </a:endParaRPr>
          </a:p>
        </p:txBody>
      </p:sp>
      <p:sp>
        <p:nvSpPr>
          <p:cNvPr id="17" name="Rounded Rectangle 16"/>
          <p:cNvSpPr/>
          <p:nvPr/>
        </p:nvSpPr>
        <p:spPr>
          <a:xfrm>
            <a:off x="3660749" y="1073096"/>
            <a:ext cx="2549236" cy="539067"/>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Search bar</a:t>
            </a:r>
            <a:endParaRPr lang="nl-BE" sz="1400" dirty="0">
              <a:solidFill>
                <a:schemeClr val="tx1"/>
              </a:solidFill>
            </a:endParaRPr>
          </a:p>
        </p:txBody>
      </p:sp>
      <p:cxnSp>
        <p:nvCxnSpPr>
          <p:cNvPr id="8" name="Straight Arrow Connector 7"/>
          <p:cNvCxnSpPr>
            <a:stCxn id="11" idx="1"/>
            <a:endCxn id="14" idx="0"/>
          </p:cNvCxnSpPr>
          <p:nvPr/>
        </p:nvCxnSpPr>
        <p:spPr>
          <a:xfrm flipH="1">
            <a:off x="903065" y="2218616"/>
            <a:ext cx="1749451" cy="8507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6" idx="3"/>
          </p:cNvCxnSpPr>
          <p:nvPr/>
        </p:nvCxnSpPr>
        <p:spPr>
          <a:xfrm flipH="1">
            <a:off x="1624761" y="2411951"/>
            <a:ext cx="1694033" cy="20466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7" idx="2"/>
          </p:cNvCxnSpPr>
          <p:nvPr/>
        </p:nvCxnSpPr>
        <p:spPr>
          <a:xfrm flipV="1">
            <a:off x="4935367" y="1612163"/>
            <a:ext cx="0" cy="3835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3"/>
            <a:endCxn id="15" idx="1"/>
          </p:cNvCxnSpPr>
          <p:nvPr/>
        </p:nvCxnSpPr>
        <p:spPr>
          <a:xfrm flipV="1">
            <a:off x="6757240" y="4579557"/>
            <a:ext cx="486168" cy="122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3"/>
            <a:endCxn id="16" idx="0"/>
          </p:cNvCxnSpPr>
          <p:nvPr/>
        </p:nvCxnSpPr>
        <p:spPr>
          <a:xfrm>
            <a:off x="7012919" y="2218617"/>
            <a:ext cx="952185" cy="8507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027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2726</TotalTime>
  <Words>892</Words>
  <Application>Microsoft Office PowerPoint</Application>
  <PresentationFormat>On-screen Show (4:3)</PresentationFormat>
  <Paragraphs>136</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Corbel</vt:lpstr>
      <vt:lpstr>Wingdings</vt:lpstr>
      <vt:lpstr>Calibri</vt:lpstr>
      <vt:lpstr>Calibri Light</vt:lpstr>
      <vt:lpstr>VIB-UGent Center for Plant Systems Biology_4-3</vt:lpstr>
      <vt:lpstr>Functional Plant Bioinformatics</vt:lpstr>
      <vt:lpstr>Plant genome sequencing is booming</vt:lpstr>
      <vt:lpstr>From read data to knowledge</vt:lpstr>
      <vt:lpstr>Cross-species genome analysis</vt:lpstr>
      <vt:lpstr>Cross-species genome analysis</vt:lpstr>
      <vt:lpstr>Exploiting cross-species genome information</vt:lpstr>
      <vt:lpstr>PowerPoint Presentation</vt:lpstr>
      <vt:lpstr>PowerPoint Presentation</vt:lpstr>
      <vt:lpstr>PLAZA Instance Main Page</vt:lpstr>
      <vt:lpstr>Gene Page: ToolBox </vt:lpstr>
      <vt:lpstr>Coverage gene function information</vt:lpstr>
      <vt:lpstr>PLAZA Workbench</vt:lpstr>
      <vt:lpstr>PLAZA Workbench</vt:lpstr>
      <vt:lpstr>GO enrichment analysis</vt:lpstr>
      <vt:lpstr>PLAZA 3.0 user statistics (2016)</vt:lpstr>
      <vt:lpstr>How to find what you are looking for?</vt:lpstr>
      <vt:lpstr>Further reading</vt:lpstr>
      <vt:lpstr>Conclusions</vt:lpstr>
    </vt:vector>
  </TitlesOfParts>
  <Company>Universiteit 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klpoe</cp:lastModifiedBy>
  <cp:revision>63</cp:revision>
  <cp:lastPrinted>2017-05-09T14:43:32Z</cp:lastPrinted>
  <dcterms:created xsi:type="dcterms:W3CDTF">2017-05-04T12:39:53Z</dcterms:created>
  <dcterms:modified xsi:type="dcterms:W3CDTF">2017-09-13T12:08:40Z</dcterms:modified>
</cp:coreProperties>
</file>