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9"/>
  </p:notesMasterIdLst>
  <p:handoutMasterIdLst>
    <p:handoutMasterId r:id="rId20"/>
  </p:handoutMasterIdLst>
  <p:sldIdLst>
    <p:sldId id="258" r:id="rId2"/>
    <p:sldId id="259" r:id="rId3"/>
    <p:sldId id="279" r:id="rId4"/>
    <p:sldId id="287" r:id="rId5"/>
    <p:sldId id="278" r:id="rId6"/>
    <p:sldId id="285" r:id="rId7"/>
    <p:sldId id="292" r:id="rId8"/>
    <p:sldId id="284" r:id="rId9"/>
    <p:sldId id="286" r:id="rId10"/>
    <p:sldId id="290" r:id="rId11"/>
    <p:sldId id="291" r:id="rId12"/>
    <p:sldId id="293" r:id="rId13"/>
    <p:sldId id="283" r:id="rId14"/>
    <p:sldId id="281" r:id="rId15"/>
    <p:sldId id="289" r:id="rId16"/>
    <p:sldId id="288" r:id="rId17"/>
    <p:sldId id="272" r:id="rId18"/>
  </p:sldIdLst>
  <p:sldSz cx="9144000" cy="6858000" type="screen4x3"/>
  <p:notesSz cx="6797675" cy="9926638"/>
  <p:embeddedFontLst>
    <p:embeddedFont>
      <p:font typeface="Corbel" panose="020B0503020204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Bernard MT Condensed" panose="02050806060905020404" pitchFamily="18" charset="0"/>
      <p:regular r:id="rId29"/>
    </p:embeddedFont>
    <p:embeddedFont>
      <p:font typeface="Calibri Light" panose="020F0302020204030204" pitchFamily="34" charset="0"/>
      <p:regular r:id="rId30"/>
      <p:italic r:id="rId31"/>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88358" autoAdjust="0"/>
  </p:normalViewPr>
  <p:slideViewPr>
    <p:cSldViewPr snapToGrid="0" snapToObjects="1">
      <p:cViewPr varScale="1">
        <p:scale>
          <a:sx n="100" d="100"/>
          <a:sy n="100" d="100"/>
        </p:scale>
        <p:origin x="-1860" y="-102"/>
      </p:cViewPr>
      <p:guideLst>
        <p:guide orient="horz" pos="97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13/09/2017</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13/09/2017</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Comparative genomics can be performed at different levels: genome level to study chromosome biology,</a:t>
            </a:r>
            <a:r>
              <a:rPr lang="en-US" baseline="0" dirty="0" smtClean="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i="0" kern="1200" smtClean="0">
                <a:solidFill>
                  <a:schemeClr val="tx1"/>
                </a:solidFill>
                <a:effectLst/>
                <a:latin typeface="+mn-lt"/>
                <a:ea typeface="+mn-ea"/>
                <a:cs typeface="+mn-cs"/>
              </a:rPr>
              <a:t>Chenopodium quinoa</a:t>
            </a:r>
          </a:p>
          <a:p>
            <a:endParaRPr lang="nl-BE"/>
          </a:p>
        </p:txBody>
      </p:sp>
      <p:sp>
        <p:nvSpPr>
          <p:cNvPr id="4" name="Slide Number Placeholder 3"/>
          <p:cNvSpPr>
            <a:spLocks noGrp="1"/>
          </p:cNvSpPr>
          <p:nvPr>
            <p:ph type="sldNum" sz="quarter" idx="10"/>
          </p:nvPr>
        </p:nvSpPr>
        <p:spPr/>
        <p:txBody>
          <a:bodyPr/>
          <a:lstStyle/>
          <a:p>
            <a:fld id="{CF1F9E79-600B-4EBD-ACB4-5FFB84038D1C}" type="slidenum">
              <a:rPr lang="nl-BE" smtClean="0"/>
              <a:t>11</a:t>
            </a:fld>
            <a:endParaRPr lang="nl-BE"/>
          </a:p>
        </p:txBody>
      </p:sp>
    </p:spTree>
    <p:extLst>
      <p:ext uri="{BB962C8B-B14F-4D97-AF65-F5344CB8AC3E}">
        <p14:creationId xmlns:p14="http://schemas.microsoft.com/office/powerpoint/2010/main" val="7431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PLAZA starts</a:t>
            </a:r>
            <a:r>
              <a:rPr lang="en-US" baseline="0" dirty="0" smtClean="0"/>
              <a:t> from plant genomes, or better structural and functional annotations, produced by a variety of data providers. It focusses on gene-based comp. sequence analysis, with an emphasis on gene families, pathways and genome organization. </a:t>
            </a:r>
          </a:p>
          <a:p>
            <a:r>
              <a:rPr lang="en-US" dirty="0" smtClean="0"/>
              <a:t>Scalable: version1: 9 genomes 250K proteins, now</a:t>
            </a:r>
            <a:r>
              <a:rPr lang="en-US" baseline="0" dirty="0" smtClean="0"/>
              <a:t> integrate genomes of &gt;50 species, &gt;1M proteins</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13</a:t>
            </a:fld>
            <a:endParaRPr lang="nl-BE"/>
          </a:p>
        </p:txBody>
      </p:sp>
    </p:spTree>
    <p:extLst>
      <p:ext uri="{BB962C8B-B14F-4D97-AF65-F5344CB8AC3E}">
        <p14:creationId xmlns:p14="http://schemas.microsoft.com/office/powerpoint/2010/main" val="249337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Caution with big gene families – rapid sequence evolution!</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14</a:t>
            </a:fld>
            <a:endParaRPr lang="nl-BE"/>
          </a:p>
        </p:txBody>
      </p:sp>
    </p:spTree>
    <p:extLst>
      <p:ext uri="{BB962C8B-B14F-4D97-AF65-F5344CB8AC3E}">
        <p14:creationId xmlns:p14="http://schemas.microsoft.com/office/powerpoint/2010/main" val="26159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Caution with big gene families – rapid sequence evolution!</a:t>
            </a:r>
            <a:endParaRPr lang="nl-BE" dirty="0" smtClean="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15</a:t>
            </a:fld>
            <a:endParaRPr lang="nl-BE"/>
          </a:p>
        </p:txBody>
      </p:sp>
    </p:spTree>
    <p:extLst>
      <p:ext uri="{BB962C8B-B14F-4D97-AF65-F5344CB8AC3E}">
        <p14:creationId xmlns:p14="http://schemas.microsoft.com/office/powerpoint/2010/main" val="2615944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Rectangle 4"/>
          <p:cNvSpPr>
            <a:spLocks noGrp="1" noChangeArrowheads="1"/>
          </p:cNvSpPr>
          <p:nvPr>
            <p:ph type="dt" sz="half" idx="10"/>
          </p:nvPr>
        </p:nvSpPr>
        <p:spPr>
          <a:xfrm>
            <a:off x="6629400" y="6453188"/>
            <a:ext cx="1905000" cy="252412"/>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276600" y="6453188"/>
            <a:ext cx="2895600" cy="252412"/>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179388" y="6405563"/>
            <a:ext cx="1295400" cy="252412"/>
          </a:xfrm>
          <a:prstGeom prst="rect">
            <a:avLst/>
          </a:prstGeom>
          <a:ln/>
        </p:spPr>
        <p:txBody>
          <a:bodyPr/>
          <a:lstStyle>
            <a:lvl1pPr>
              <a:defRPr/>
            </a:lvl1pPr>
          </a:lstStyle>
          <a:p>
            <a:pPr>
              <a:defRPr/>
            </a:pPr>
            <a:fld id="{E5DA3972-89B9-4F19-B2D0-2737E5E4F2A2}" type="slidenum">
              <a:rPr lang="nl-NL"/>
              <a:pPr>
                <a:defRPr/>
              </a:pPr>
              <a:t>‹#›</a:t>
            </a:fld>
            <a:endParaRPr lang="nl-NL"/>
          </a:p>
        </p:txBody>
      </p:sp>
    </p:spTree>
    <p:extLst>
      <p:ext uri="{BB962C8B-B14F-4D97-AF65-F5344CB8AC3E}">
        <p14:creationId xmlns:p14="http://schemas.microsoft.com/office/powerpoint/2010/main" val="207177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smtClean="0"/>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smtClean="0"/>
              <a:t>Date</a:t>
            </a:r>
            <a:endParaRPr lang="nl-BE" dirty="0"/>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smtClean="0"/>
              <a:t>Presenter</a:t>
            </a:r>
            <a:endParaRPr lang="nl-BE" dirty="0"/>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smtClean="0"/>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smtClean="0"/>
              <a:t>Headline</a:t>
            </a:r>
            <a:endParaRPr lang="nl-NL" dirty="0"/>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smtClean="0"/>
              <a:t>Subheadline</a:t>
            </a:r>
            <a:endParaRPr lang="nl-BE"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smtClean="0"/>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 id="2147483673" r:id="rId10"/>
  </p:sldLayoutIdLst>
  <p:timing>
    <p:tnLst>
      <p:par>
        <p:cTn id="1" dur="indefinite" restart="never" nodeType="tmRoot"/>
      </p:par>
    </p:tnLst>
  </p:timing>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3"/>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smtClean="0"/>
              <a:t>Functional Plant Bioinformatics</a:t>
            </a:r>
            <a:endParaRPr lang="nl-BE" sz="4000" dirty="0"/>
          </a:p>
        </p:txBody>
      </p:sp>
      <p:sp>
        <p:nvSpPr>
          <p:cNvPr id="3" name="Subtitle 2"/>
          <p:cNvSpPr>
            <a:spLocks noGrp="1"/>
          </p:cNvSpPr>
          <p:nvPr>
            <p:ph type="subTitle" idx="1"/>
          </p:nvPr>
        </p:nvSpPr>
        <p:spPr>
          <a:xfrm>
            <a:off x="118532" y="4147626"/>
            <a:ext cx="7470988" cy="1181647"/>
          </a:xfrm>
        </p:spPr>
        <p:txBody>
          <a:bodyPr/>
          <a:lstStyle/>
          <a:p>
            <a:r>
              <a:rPr lang="en-US" smtClean="0"/>
              <a:t>Orthologs, paralogs &amp; phylogenetic trees</a:t>
            </a:r>
            <a:endParaRPr lang="nl-BE" dirty="0"/>
          </a:p>
        </p:txBody>
      </p:sp>
      <p:sp>
        <p:nvSpPr>
          <p:cNvPr id="4" name="Text Placeholder 3"/>
          <p:cNvSpPr>
            <a:spLocks noGrp="1"/>
          </p:cNvSpPr>
          <p:nvPr>
            <p:ph type="body" sz="quarter" idx="10"/>
          </p:nvPr>
        </p:nvSpPr>
        <p:spPr/>
        <p:txBody>
          <a:bodyPr/>
          <a:lstStyle/>
          <a:p>
            <a:r>
              <a:rPr lang="en-US" smtClean="0"/>
              <a:t>14-15 September, </a:t>
            </a:r>
            <a:r>
              <a:rPr lang="en-US" dirty="0" smtClean="0"/>
              <a:t>2017</a:t>
            </a:r>
            <a:endParaRPr lang="nl-BE" dirty="0"/>
          </a:p>
        </p:txBody>
      </p:sp>
      <p:sp>
        <p:nvSpPr>
          <p:cNvPr id="5" name="Text Placeholder 4"/>
          <p:cNvSpPr>
            <a:spLocks noGrp="1"/>
          </p:cNvSpPr>
          <p:nvPr>
            <p:ph type="body" sz="quarter" idx="11"/>
          </p:nvPr>
        </p:nvSpPr>
        <p:spPr/>
        <p:txBody>
          <a:bodyPr/>
          <a:lstStyle/>
          <a:p>
            <a:r>
              <a:rPr lang="en-US" smtClean="0"/>
              <a:t>Klaas Vandepoele</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nl-BE" sz="4000" cap="none" smtClean="0"/>
              <a:t>Tree reconciliation</a:t>
            </a:r>
            <a:endParaRPr lang="nl-BE" altLang="nl-BE" sz="4000" cap="none" smtClean="0"/>
          </a:p>
        </p:txBody>
      </p:sp>
      <p:sp>
        <p:nvSpPr>
          <p:cNvPr id="14339" name="Content Placeholder 6"/>
          <p:cNvSpPr>
            <a:spLocks noGrp="1"/>
          </p:cNvSpPr>
          <p:nvPr>
            <p:ph idx="1"/>
          </p:nvPr>
        </p:nvSpPr>
        <p:spPr/>
        <p:txBody>
          <a:bodyPr/>
          <a:lstStyle/>
          <a:p>
            <a:pPr>
              <a:buFont typeface="Wingdings" pitchFamily="2" charset="2"/>
              <a:buChar char="v"/>
            </a:pPr>
            <a:r>
              <a:rPr lang="en-US" altLang="nl-BE" sz="2000" smtClean="0"/>
              <a:t>The automatic detection of speciation and duplication events using a species tree and gene family tree</a:t>
            </a:r>
            <a:endParaRPr lang="nl-BE" altLang="nl-BE" sz="1800"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6F4C195A-CEF2-4141-A954-33AA98E295EF}" type="slidenum">
              <a:rPr lang="nl-NL" altLang="nl-BE" sz="1400" smtClean="0">
                <a:solidFill>
                  <a:schemeClr val="bg2"/>
                </a:solidFill>
              </a:rPr>
              <a:pPr eaLnBrk="1" hangingPunct="1">
                <a:spcBef>
                  <a:spcPct val="0"/>
                </a:spcBef>
                <a:buClrTx/>
                <a:buSzTx/>
                <a:buFontTx/>
                <a:buNone/>
              </a:pPr>
              <a:t>10</a:t>
            </a:fld>
            <a:endParaRPr lang="nl-NL" altLang="nl-BE" sz="1400" smtClean="0">
              <a:solidFill>
                <a:schemeClr val="bg2"/>
              </a:solidFill>
            </a:endParaRP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 y="2479041"/>
            <a:ext cx="7104698" cy="337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24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48" y="1547403"/>
            <a:ext cx="5637372" cy="527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630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Detailed information tree construction procedure</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032" y="1600200"/>
            <a:ext cx="755393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0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r>
              <a:rPr lang="nl-BE" sz="1100" b="1" dirty="0" smtClean="0">
                <a:solidFill>
                  <a:schemeClr val="bg1">
                    <a:lumMod val="95000"/>
                  </a:schemeClr>
                </a:solidFill>
                <a:latin typeface="Arial" panose="020B0604020202020204" pitchFamily="34" charset="0"/>
                <a:cs typeface="Arial" panose="020B0604020202020204" pitchFamily="34" charset="0"/>
              </a:rPr>
              <a:t>/</a:t>
            </a:r>
            <a:endParaRPr lang="nl-BE" sz="1100" b="1" dirty="0">
              <a:latin typeface="Arial" panose="020B0604020202020204" pitchFamily="34" charset="0"/>
              <a:cs typeface="Arial" panose="020B0604020202020204" pitchFamily="34" charset="0"/>
            </a:endParaRPr>
          </a:p>
        </p:txBody>
      </p:sp>
      <p:pic>
        <p:nvPicPr>
          <p:cNvPr id="12" name="Picture 4" descr="jalview"/>
          <p:cNvPicPr>
            <a:picLocks noChangeAspect="1" noChangeArrowheads="1"/>
          </p:cNvPicPr>
          <p:nvPr/>
        </p:nvPicPr>
        <p:blipFill>
          <a:blip r:embed="rId4" cstate="print"/>
          <a:srcRect/>
          <a:stretch>
            <a:fillRect/>
          </a:stretch>
        </p:blipFill>
        <p:spPr bwMode="auto">
          <a:xfrm>
            <a:off x="4060825" y="3954463"/>
            <a:ext cx="4418013" cy="2651125"/>
          </a:xfrm>
          <a:prstGeom prst="rect">
            <a:avLst/>
          </a:prstGeom>
          <a:noFill/>
          <a:ln w="9525">
            <a:noFill/>
            <a:miter lim="800000"/>
            <a:headEnd/>
            <a:tailEnd/>
          </a:ln>
        </p:spPr>
      </p:pic>
      <p:pic>
        <p:nvPicPr>
          <p:cNvPr id="13" name="Picture 12" descr="Figure_2.tif"/>
          <p:cNvPicPr>
            <a:picLocks noChangeAspect="1"/>
          </p:cNvPicPr>
          <p:nvPr/>
        </p:nvPicPr>
        <p:blipFill>
          <a:blip r:embed="rId5" cstate="print"/>
          <a:srcRect r="59779"/>
          <a:stretch>
            <a:fillRect/>
          </a:stretch>
        </p:blipFill>
        <p:spPr>
          <a:xfrm>
            <a:off x="1395413" y="3903663"/>
            <a:ext cx="2263775" cy="2738437"/>
          </a:xfrm>
          <a:prstGeom prst="rect">
            <a:avLst/>
          </a:prstGeom>
          <a:ln w="12700">
            <a:solidFill>
              <a:schemeClr val="bg1">
                <a:lumMod val="50000"/>
              </a:schemeClr>
            </a:solidFill>
          </a:ln>
        </p:spPr>
      </p:pic>
      <p:pic>
        <p:nvPicPr>
          <p:cNvPr id="14" name="Picture 2"/>
          <p:cNvPicPr>
            <a:picLocks noChangeAspect="1" noChangeArrowheads="1"/>
          </p:cNvPicPr>
          <p:nvPr/>
        </p:nvPicPr>
        <p:blipFill>
          <a:blip r:embed="rId6" cstate="print"/>
          <a:srcRect/>
          <a:stretch>
            <a:fillRect/>
          </a:stretch>
        </p:blipFill>
        <p:spPr bwMode="auto">
          <a:xfrm>
            <a:off x="5229225" y="1349375"/>
            <a:ext cx="2700338" cy="2371725"/>
          </a:xfrm>
          <a:prstGeom prst="rect">
            <a:avLst/>
          </a:prstGeom>
          <a:noFill/>
          <a:ln w="9525">
            <a:noFill/>
            <a:miter lim="800000"/>
            <a:headEnd/>
            <a:tailEnd/>
          </a:ln>
        </p:spPr>
      </p:pic>
      <p:pic>
        <p:nvPicPr>
          <p:cNvPr id="15" name="Picture 3"/>
          <p:cNvPicPr>
            <a:picLocks noChangeAspect="1" noChangeArrowheads="1"/>
          </p:cNvPicPr>
          <p:nvPr/>
        </p:nvPicPr>
        <p:blipFill>
          <a:blip r:embed="rId7" cstate="print"/>
          <a:srcRect/>
          <a:stretch>
            <a:fillRect/>
          </a:stretch>
        </p:blipFill>
        <p:spPr bwMode="auto">
          <a:xfrm>
            <a:off x="1358900" y="1347788"/>
            <a:ext cx="2957513" cy="2397125"/>
          </a:xfrm>
          <a:prstGeom prst="rect">
            <a:avLst/>
          </a:prstGeom>
          <a:ln>
            <a:noFill/>
          </a:ln>
          <a:effectLst>
            <a:softEdge rad="112500"/>
          </a:effectLst>
        </p:spPr>
      </p:pic>
      <p:sp>
        <p:nvSpPr>
          <p:cNvPr id="16" name="Circular Arrow 15"/>
          <p:cNvSpPr/>
          <p:nvPr/>
        </p:nvSpPr>
        <p:spPr>
          <a:xfrm rot="3961685">
            <a:off x="3739356" y="2728120"/>
            <a:ext cx="1577975" cy="1839912"/>
          </a:xfrm>
          <a:prstGeom prst="circularArrow">
            <a:avLst>
              <a:gd name="adj1" fmla="val 12500"/>
              <a:gd name="adj2" fmla="val 1668044"/>
              <a:gd name="adj3" fmla="val 20457681"/>
              <a:gd name="adj4" fmla="val 10800000"/>
              <a:gd name="adj5" fmla="val 12500"/>
            </a:avLst>
          </a:prstGeom>
          <a:solidFill>
            <a:srgbClr val="00CC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solidFill>
                <a:schemeClr val="tx1"/>
              </a:solidFill>
            </a:endParaRPr>
          </a:p>
        </p:txBody>
      </p:sp>
      <p:sp>
        <p:nvSpPr>
          <p:cNvPr id="17" name="TextBox 16"/>
          <p:cNvSpPr txBox="1"/>
          <p:nvPr/>
        </p:nvSpPr>
        <p:spPr>
          <a:xfrm>
            <a:off x="5832475" y="3752850"/>
            <a:ext cx="2879725" cy="307777"/>
          </a:xfrm>
          <a:prstGeom prst="rect">
            <a:avLst/>
          </a:prstGeom>
          <a:solidFill>
            <a:srgbClr val="FFFFFF">
              <a:alpha val="85098"/>
            </a:srgbClr>
          </a:solidFill>
          <a:effectLst>
            <a:outerShdw blurRad="63500" sx="102000" sy="102000" algn="ctr" rotWithShape="0">
              <a:prstClr val="black">
                <a:alpha val="40000"/>
              </a:prstClr>
            </a:outerShdw>
          </a:effectLst>
        </p:spPr>
        <p:txBody>
          <a:bodyPr>
            <a:spAutoFit/>
          </a:bodyPr>
          <a:lstStyle/>
          <a:p>
            <a:pPr algn="ctr">
              <a:defRPr/>
            </a:pPr>
            <a:r>
              <a:rPr lang="en-US" sz="1400" b="1" smtClean="0">
                <a:latin typeface="Calibri" pitchFamily="34" charset="0"/>
              </a:rPr>
              <a:t>38K multi-gene families</a:t>
            </a:r>
            <a:endParaRPr lang="nl-BE" sz="1400" b="1" dirty="0">
              <a:latin typeface="Calibri" pitchFamily="34" charset="0"/>
            </a:endParaRPr>
          </a:p>
        </p:txBody>
      </p:sp>
      <p:sp>
        <p:nvSpPr>
          <p:cNvPr id="18" name="TextBox 17"/>
          <p:cNvSpPr txBox="1"/>
          <p:nvPr/>
        </p:nvSpPr>
        <p:spPr>
          <a:xfrm>
            <a:off x="3132138" y="1249363"/>
            <a:ext cx="1620837" cy="523875"/>
          </a:xfrm>
          <a:prstGeom prst="rect">
            <a:avLst/>
          </a:prstGeom>
          <a:solidFill>
            <a:srgbClr val="FFFFFF">
              <a:alpha val="85098"/>
            </a:srgbClr>
          </a:solidFill>
          <a:effectLst>
            <a:outerShdw blurRad="63500" sx="102000" sy="102000" algn="ctr" rotWithShape="0">
              <a:prstClr val="black">
                <a:alpha val="40000"/>
              </a:prstClr>
            </a:outerShdw>
          </a:effectLst>
        </p:spPr>
        <p:txBody>
          <a:bodyPr>
            <a:spAutoFit/>
          </a:bodyPr>
          <a:lstStyle/>
          <a:p>
            <a:pPr algn="ctr">
              <a:defRPr/>
            </a:pPr>
            <a:r>
              <a:rPr lang="en-US" sz="1400" b="1" smtClean="0">
                <a:latin typeface="Calibri" pitchFamily="34" charset="0"/>
              </a:rPr>
              <a:t>&gt;1.8M </a:t>
            </a:r>
            <a:r>
              <a:rPr lang="en-US" sz="1400" b="1" dirty="0">
                <a:latin typeface="Calibri" pitchFamily="34" charset="0"/>
              </a:rPr>
              <a:t>proteins </a:t>
            </a:r>
            <a:r>
              <a:rPr lang="en-US" sz="1400" b="1">
                <a:latin typeface="Calibri" pitchFamily="34" charset="0"/>
              </a:rPr>
              <a:t>from </a:t>
            </a:r>
            <a:r>
              <a:rPr lang="en-US" sz="1400" b="1" smtClean="0">
                <a:latin typeface="Calibri" pitchFamily="34" charset="0"/>
              </a:rPr>
              <a:t>55 </a:t>
            </a:r>
            <a:r>
              <a:rPr lang="en-US" sz="1400" b="1" dirty="0">
                <a:latin typeface="Calibri" pitchFamily="34" charset="0"/>
              </a:rPr>
              <a:t>species</a:t>
            </a:r>
          </a:p>
        </p:txBody>
      </p:sp>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8378" y="3903663"/>
            <a:ext cx="2260810" cy="273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19423" y="4077072"/>
            <a:ext cx="2016125" cy="523875"/>
          </a:xfrm>
          <a:prstGeom prst="rect">
            <a:avLst/>
          </a:prstGeom>
          <a:solidFill>
            <a:srgbClr val="FFFFFF">
              <a:alpha val="85098"/>
            </a:srgbClr>
          </a:solidFill>
          <a:ln>
            <a:solidFill>
              <a:schemeClr val="bg1">
                <a:lumMod val="85000"/>
              </a:schemeClr>
            </a:solidFill>
          </a:ln>
          <a:effectLst>
            <a:outerShdw blurRad="63500" sx="102000" sy="102000" algn="ctr" rotWithShape="0">
              <a:prstClr val="black">
                <a:alpha val="40000"/>
              </a:prstClr>
            </a:outerShdw>
          </a:effectLst>
        </p:spPr>
        <p:txBody>
          <a:bodyPr>
            <a:spAutoFit/>
          </a:bodyPr>
          <a:lstStyle/>
          <a:p>
            <a:pPr algn="ctr">
              <a:defRPr/>
            </a:pPr>
            <a:r>
              <a:rPr lang="en-US" sz="1400" b="1" smtClean="0">
                <a:latin typeface="Calibri" pitchFamily="34" charset="0"/>
              </a:rPr>
              <a:t>24K </a:t>
            </a:r>
            <a:r>
              <a:rPr lang="en-US" sz="1400" b="1" dirty="0">
                <a:latin typeface="Calibri" pitchFamily="34" charset="0"/>
              </a:rPr>
              <a:t>trees incl</a:t>
            </a:r>
            <a:r>
              <a:rPr lang="en-US" sz="1400" b="1">
                <a:latin typeface="Calibri" pitchFamily="34" charset="0"/>
              </a:rPr>
              <a:t>. </a:t>
            </a:r>
            <a:r>
              <a:rPr lang="en-US" sz="1400" b="1" smtClean="0">
                <a:latin typeface="Calibri" pitchFamily="34" charset="0"/>
              </a:rPr>
              <a:t>&gt;800K</a:t>
            </a:r>
            <a:r>
              <a:rPr lang="nl-BE" sz="1400" b="1" smtClean="0">
                <a:latin typeface="Calibri" pitchFamily="34" charset="0"/>
              </a:rPr>
              <a:t> </a:t>
            </a:r>
            <a:r>
              <a:rPr lang="nl-BE" sz="1400" b="1" dirty="0">
                <a:latin typeface="Calibri" pitchFamily="34" charset="0"/>
              </a:rPr>
              <a:t>annotated tree nodes</a:t>
            </a:r>
            <a:endParaRPr lang="en-US" sz="1400" b="1" dirty="0">
              <a:latin typeface="Calibri" pitchFamily="34" charset="0"/>
            </a:endParaRPr>
          </a:p>
        </p:txBody>
      </p:sp>
    </p:spTree>
    <p:extLst>
      <p:ext uri="{BB962C8B-B14F-4D97-AF65-F5344CB8AC3E}">
        <p14:creationId xmlns:p14="http://schemas.microsoft.com/office/powerpoint/2010/main" val="2861778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Integrative Orthology</a:t>
            </a:r>
            <a:endParaRPr lang="nl-BE" sz="3200" dirty="0"/>
          </a:p>
        </p:txBody>
      </p:sp>
      <p:sp>
        <p:nvSpPr>
          <p:cNvPr id="3" name="Content Placeholder 2"/>
          <p:cNvSpPr>
            <a:spLocks noGrp="1"/>
          </p:cNvSpPr>
          <p:nvPr>
            <p:ph idx="1"/>
          </p:nvPr>
        </p:nvSpPr>
        <p:spPr>
          <a:xfrm>
            <a:off x="5983705" y="1437692"/>
            <a:ext cx="2703095" cy="4485968"/>
          </a:xfrm>
        </p:spPr>
        <p:txBody>
          <a:bodyPr/>
          <a:lstStyle/>
          <a:p>
            <a:r>
              <a:rPr lang="en-US" sz="1400" i="1" dirty="0">
                <a:solidFill>
                  <a:srgbClr val="000000"/>
                </a:solidFill>
              </a:rPr>
              <a:t>Tree-based orthologs (</a:t>
            </a:r>
            <a:r>
              <a:rPr lang="en-US" sz="1400" i="1" dirty="0">
                <a:solidFill>
                  <a:srgbClr val="0070C0"/>
                </a:solidFill>
              </a:rPr>
              <a:t>TROG</a:t>
            </a:r>
            <a:r>
              <a:rPr lang="en-US" sz="1400" i="1" dirty="0">
                <a:solidFill>
                  <a:srgbClr val="000000"/>
                </a:solidFill>
              </a:rPr>
              <a:t>)</a:t>
            </a:r>
            <a:r>
              <a:rPr lang="en-US" sz="1400" dirty="0">
                <a:solidFill>
                  <a:srgbClr val="000000"/>
                </a:solidFill>
              </a:rPr>
              <a:t> inferred using tree </a:t>
            </a:r>
            <a:r>
              <a:rPr lang="en-US" sz="1400" dirty="0" smtClean="0">
                <a:solidFill>
                  <a:srgbClr val="000000"/>
                </a:solidFill>
              </a:rPr>
              <a:t>reconciliation</a:t>
            </a:r>
          </a:p>
          <a:p>
            <a:r>
              <a:rPr lang="en-US" sz="1400" i="1" dirty="0">
                <a:solidFill>
                  <a:srgbClr val="000000"/>
                </a:solidFill>
              </a:rPr>
              <a:t>Orthologous gene families (</a:t>
            </a:r>
            <a:r>
              <a:rPr lang="en-US" sz="1400" i="1" dirty="0">
                <a:solidFill>
                  <a:srgbClr val="00B050"/>
                </a:solidFill>
              </a:rPr>
              <a:t>ORTHO</a:t>
            </a:r>
            <a:r>
              <a:rPr lang="en-US" sz="1400" i="1" dirty="0">
                <a:solidFill>
                  <a:srgbClr val="000000"/>
                </a:solidFill>
              </a:rPr>
              <a:t>)</a:t>
            </a:r>
            <a:r>
              <a:rPr lang="en-US" sz="1400" dirty="0">
                <a:solidFill>
                  <a:srgbClr val="000000"/>
                </a:solidFill>
              </a:rPr>
              <a:t> inferred </a:t>
            </a:r>
            <a:r>
              <a:rPr lang="en-US" sz="1400">
                <a:solidFill>
                  <a:srgbClr val="000000"/>
                </a:solidFill>
              </a:rPr>
              <a:t>using </a:t>
            </a:r>
            <a:r>
              <a:rPr lang="en-US" sz="1400" smtClean="0">
                <a:solidFill>
                  <a:srgbClr val="000000"/>
                </a:solidFill>
              </a:rPr>
              <a:t>OrthoFinder</a:t>
            </a:r>
            <a:endParaRPr lang="en-US" sz="1400" dirty="0">
              <a:solidFill>
                <a:srgbClr val="000000"/>
              </a:solidFill>
            </a:endParaRPr>
          </a:p>
          <a:p>
            <a:r>
              <a:rPr lang="en-US" sz="1400" i="1" dirty="0">
                <a:solidFill>
                  <a:srgbClr val="FF9900"/>
                </a:solidFill>
              </a:rPr>
              <a:t>Anchor points</a:t>
            </a:r>
            <a:r>
              <a:rPr lang="en-US" sz="1400" dirty="0">
                <a:solidFill>
                  <a:srgbClr val="FF9900"/>
                </a:solidFill>
              </a:rPr>
              <a:t> </a:t>
            </a:r>
            <a:r>
              <a:rPr lang="en-US" sz="1400" dirty="0">
                <a:solidFill>
                  <a:srgbClr val="000000"/>
                </a:solidFill>
              </a:rPr>
              <a:t>refer to gene-based colinearity between species</a:t>
            </a:r>
          </a:p>
          <a:p>
            <a:r>
              <a:rPr lang="en-US" sz="1400" i="1" dirty="0">
                <a:solidFill>
                  <a:srgbClr val="000000"/>
                </a:solidFill>
              </a:rPr>
              <a:t>Best hit families (</a:t>
            </a:r>
            <a:r>
              <a:rPr lang="en-US" sz="1400" i="1" dirty="0">
                <a:solidFill>
                  <a:srgbClr val="9900CC"/>
                </a:solidFill>
              </a:rPr>
              <a:t>BHIF</a:t>
            </a:r>
            <a:r>
              <a:rPr lang="en-US" sz="1400" i="1" dirty="0">
                <a:solidFill>
                  <a:srgbClr val="000000"/>
                </a:solidFill>
              </a:rPr>
              <a:t>)</a:t>
            </a:r>
            <a:r>
              <a:rPr lang="en-US" sz="1400" dirty="0">
                <a:solidFill>
                  <a:srgbClr val="000000"/>
                </a:solidFill>
              </a:rPr>
              <a:t> inferred from Blast hits including </a:t>
            </a:r>
            <a:r>
              <a:rPr lang="en-US" sz="1400" dirty="0" err="1">
                <a:solidFill>
                  <a:srgbClr val="000000"/>
                </a:solidFill>
              </a:rPr>
              <a:t>inparalogs</a:t>
            </a:r>
            <a:endParaRPr lang="en-US" sz="1400" dirty="0">
              <a:solidFill>
                <a:srgbClr val="000000"/>
              </a:solidFill>
            </a:endParaRPr>
          </a:p>
          <a:p>
            <a:endParaRPr lang="en-US" sz="1400" dirty="0">
              <a:solidFill>
                <a:srgbClr val="000000"/>
              </a:solidFill>
            </a:endParaRP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 name="Picture 7"/>
          <p:cNvPicPr>
            <a:picLocks noChangeAspect="1" noChangeArrowheads="1"/>
          </p:cNvPicPr>
          <p:nvPr/>
        </p:nvPicPr>
        <p:blipFill>
          <a:blip r:embed="rId3" cstate="print"/>
          <a:srcRect/>
          <a:stretch>
            <a:fillRect/>
          </a:stretch>
        </p:blipFill>
        <p:spPr bwMode="auto">
          <a:xfrm>
            <a:off x="179054" y="1417638"/>
            <a:ext cx="5688234" cy="4301373"/>
          </a:xfrm>
          <a:prstGeom prst="rect">
            <a:avLst/>
          </a:prstGeom>
          <a:noFill/>
          <a:ln w="9525">
            <a:noFill/>
            <a:miter lim="800000"/>
            <a:headEnd/>
            <a:tailEnd/>
          </a:ln>
        </p:spPr>
      </p:pic>
    </p:spTree>
    <p:extLst>
      <p:ext uri="{BB962C8B-B14F-4D97-AF65-F5344CB8AC3E}">
        <p14:creationId xmlns:p14="http://schemas.microsoft.com/office/powerpoint/2010/main" val="3443908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smtClean="0"/>
              <a:t>Integrative </a:t>
            </a:r>
            <a:r>
              <a:rPr lang="en-US" sz="2800"/>
              <a:t>Orthology: </a:t>
            </a:r>
            <a:r>
              <a:rPr lang="en-US" sz="2800" smtClean="0"/>
              <a:t>ATE2FA orthologs in maize</a:t>
            </a:r>
            <a:endParaRPr lang="nl-BE" sz="28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sp>
        <p:nvSpPr>
          <p:cNvPr id="7" name="Content Placeholder 6"/>
          <p:cNvSpPr>
            <a:spLocks noGrp="1"/>
          </p:cNvSpPr>
          <p:nvPr>
            <p:ph idx="1"/>
          </p:nvPr>
        </p:nvSpPr>
        <p:spPr/>
        <p:txBody>
          <a:bodyPr/>
          <a:lstStyle/>
          <a:p>
            <a:endParaRPr lang="nl-BE"/>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4163"/>
            <a:ext cx="8519171" cy="46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597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a:t>Best hit families (BHIF)</a:t>
            </a:r>
            <a:r>
              <a:rPr lang="en-US" sz="2800"/>
              <a:t> inferred from Blast hits including </a:t>
            </a:r>
            <a:r>
              <a:rPr lang="en-US" sz="2800" smtClean="0"/>
              <a:t>inparalogs</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4275"/>
            <a:ext cx="8229600" cy="387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421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Interactive Phylogenetics Module</a:t>
            </a:r>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
        <p:nvSpPr>
          <p:cNvPr id="3" name="Content Placeholder 2"/>
          <p:cNvSpPr>
            <a:spLocks noGrp="1"/>
          </p:cNvSpPr>
          <p:nvPr>
            <p:ph idx="1"/>
          </p:nvPr>
        </p:nvSpPr>
        <p:spPr/>
        <p:txBody>
          <a:bodyPr/>
          <a:lstStyle/>
          <a:p>
            <a:r>
              <a:rPr lang="en-US" sz="2000" smtClean="0"/>
              <a:t>Generate </a:t>
            </a:r>
            <a:r>
              <a:rPr lang="en-US" sz="2000"/>
              <a:t>the phylogenetic tree of user-selected sequences.</a:t>
            </a:r>
          </a:p>
          <a:p>
            <a:r>
              <a:rPr lang="en-US" sz="2000" smtClean="0"/>
              <a:t>Selection of </a:t>
            </a:r>
            <a:r>
              <a:rPr lang="en-US" sz="2000"/>
              <a:t>sequences to be analyzed based on </a:t>
            </a:r>
            <a:endParaRPr lang="en-US" sz="2000" smtClean="0"/>
          </a:p>
          <a:p>
            <a:pPr lvl="1"/>
            <a:r>
              <a:rPr lang="en-US" sz="2000" smtClean="0"/>
              <a:t>BLAST </a:t>
            </a:r>
            <a:r>
              <a:rPr lang="en-US" sz="2000"/>
              <a:t>hits of the query gene </a:t>
            </a:r>
            <a:endParaRPr lang="en-US" sz="2000" smtClean="0"/>
          </a:p>
          <a:p>
            <a:pPr lvl="1"/>
            <a:r>
              <a:rPr lang="en-US" sz="2000" smtClean="0"/>
              <a:t>Species of interest present in corresponding </a:t>
            </a:r>
            <a:r>
              <a:rPr lang="en-US" sz="2000"/>
              <a:t>gene </a:t>
            </a:r>
            <a:r>
              <a:rPr lang="en-US" sz="2000" smtClean="0"/>
              <a:t>family</a:t>
            </a:r>
            <a:endParaRPr lang="en-US" sz="2000"/>
          </a:p>
          <a:p>
            <a:r>
              <a:rPr lang="en-US" sz="2000" smtClean="0"/>
              <a:t>More extensive options available related to</a:t>
            </a:r>
          </a:p>
          <a:p>
            <a:pPr lvl="1"/>
            <a:r>
              <a:rPr lang="en-US" sz="2000" smtClean="0"/>
              <a:t>Multiple sequence alignment (MUSCLE </a:t>
            </a:r>
            <a:r>
              <a:rPr lang="en-US" sz="2000"/>
              <a:t>or </a:t>
            </a:r>
            <a:r>
              <a:rPr lang="en-US" sz="2000" smtClean="0"/>
              <a:t>MAFFT)</a:t>
            </a:r>
          </a:p>
          <a:p>
            <a:pPr lvl="1"/>
            <a:r>
              <a:rPr lang="en-US" sz="2000" smtClean="0"/>
              <a:t>Editing alignment</a:t>
            </a:r>
          </a:p>
          <a:p>
            <a:pPr lvl="1"/>
            <a:r>
              <a:rPr lang="en-US" sz="2000" smtClean="0"/>
              <a:t>Phylogenetic </a:t>
            </a:r>
            <a:r>
              <a:rPr lang="en-US" sz="2000"/>
              <a:t>tree construction </a:t>
            </a:r>
            <a:r>
              <a:rPr lang="en-US" sz="2000" smtClean="0"/>
              <a:t>(PhyML</a:t>
            </a:r>
            <a:r>
              <a:rPr lang="en-US" sz="2000"/>
              <a:t>, RaXML, or </a:t>
            </a:r>
            <a:r>
              <a:rPr lang="en-US" sz="2000" smtClean="0"/>
              <a:t>IQ-TREE incl. model test)</a:t>
            </a:r>
          </a:p>
          <a:p>
            <a:pPr marL="457200" lvl="1" indent="0">
              <a:buNone/>
            </a:pPr>
            <a:endParaRPr lang="en-US" sz="2000"/>
          </a:p>
          <a:p>
            <a:r>
              <a:rPr lang="en-US" sz="2000"/>
              <a:t>PhyD3 is used to visualize the generated phylogenetic </a:t>
            </a:r>
            <a:r>
              <a:rPr lang="en-US" sz="2000" smtClean="0"/>
              <a:t>tree</a:t>
            </a:r>
          </a:p>
          <a:p>
            <a:r>
              <a:rPr lang="en-US" sz="2000" smtClean="0"/>
              <a:t>All </a:t>
            </a:r>
            <a:r>
              <a:rPr lang="en-US" sz="2000"/>
              <a:t>intermediate and final files can be downloaded from the </a:t>
            </a:r>
            <a:r>
              <a:rPr lang="en-US" sz="2000" i="1"/>
              <a:t>Files</a:t>
            </a:r>
            <a:r>
              <a:rPr lang="en-US" sz="2000"/>
              <a:t> tab</a:t>
            </a:r>
            <a:r>
              <a:rPr lang="en-US" sz="2000" smtClean="0"/>
              <a:t>.</a:t>
            </a:r>
            <a:endParaRPr lang="en-US" sz="2000"/>
          </a:p>
          <a:p>
            <a:endParaRPr lang="nl-BE" sz="2000"/>
          </a:p>
        </p:txBody>
      </p:sp>
      <p:sp>
        <p:nvSpPr>
          <p:cNvPr id="5" name="TextBox 4"/>
          <p:cNvSpPr txBox="1"/>
          <p:nvPr/>
        </p:nvSpPr>
        <p:spPr>
          <a:xfrm>
            <a:off x="6743700" y="342900"/>
            <a:ext cx="665567" cy="369332"/>
          </a:xfrm>
          <a:prstGeom prst="rect">
            <a:avLst/>
          </a:prstGeom>
          <a:noFill/>
        </p:spPr>
        <p:txBody>
          <a:bodyPr wrap="none" rtlCol="0">
            <a:spAutoFit/>
          </a:bodyPr>
          <a:lstStyle/>
          <a:p>
            <a:r>
              <a:rPr lang="en-US" smtClean="0">
                <a:solidFill>
                  <a:srgbClr val="EA6341"/>
                </a:solidFill>
                <a:latin typeface="Bernard MT Condensed" panose="02050806060905020404" pitchFamily="18" charset="0"/>
              </a:rPr>
              <a:t>DEMO</a:t>
            </a:r>
            <a:endParaRPr lang="nl-BE">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2079508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mtClean="0"/>
              <a:t>Orthology and paralogy</a:t>
            </a:r>
            <a:endParaRPr lang="nl-BE" sz="3200" dirty="0"/>
          </a:p>
        </p:txBody>
      </p:sp>
      <p:sp>
        <p:nvSpPr>
          <p:cNvPr id="3" name="Content Placeholder 2"/>
          <p:cNvSpPr>
            <a:spLocks noGrp="1"/>
          </p:cNvSpPr>
          <p:nvPr>
            <p:ph idx="1"/>
          </p:nvPr>
        </p:nvSpPr>
        <p:spPr>
          <a:xfrm>
            <a:off x="457199" y="1508761"/>
            <a:ext cx="7373525" cy="4485968"/>
          </a:xfrm>
        </p:spPr>
        <p:txBody>
          <a:bodyPr/>
          <a:lstStyle/>
          <a:p>
            <a:pPr marL="0" indent="0" algn="just">
              <a:lnSpc>
                <a:spcPct val="90000"/>
              </a:lnSpc>
              <a:buNone/>
            </a:pPr>
            <a:r>
              <a:rPr lang="en-US" altLang="nl-BE" sz="2000"/>
              <a:t>A major goal of sequence analysis is </a:t>
            </a:r>
            <a:r>
              <a:rPr lang="en-US" altLang="nl-BE" sz="2000">
                <a:solidFill>
                  <a:srgbClr val="EA6341"/>
                </a:solidFill>
              </a:rPr>
              <a:t>evolutionary reconstruction</a:t>
            </a:r>
            <a:r>
              <a:rPr lang="en-US" altLang="nl-BE" sz="2000"/>
              <a:t>. It is critical to distinguish between two principal types of homologous relationships, which differ in their </a:t>
            </a:r>
            <a:r>
              <a:rPr lang="en-US" altLang="nl-BE" sz="2000">
                <a:solidFill>
                  <a:srgbClr val="EA6341"/>
                </a:solidFill>
              </a:rPr>
              <a:t>evolutionary history</a:t>
            </a:r>
            <a:r>
              <a:rPr lang="en-US" altLang="nl-BE" sz="2000"/>
              <a:t> and </a:t>
            </a:r>
            <a:r>
              <a:rPr lang="en-US" altLang="nl-BE" sz="2000">
                <a:solidFill>
                  <a:srgbClr val="EA6341"/>
                </a:solidFill>
              </a:rPr>
              <a:t>functional implications</a:t>
            </a:r>
            <a:r>
              <a:rPr lang="en-US" altLang="nl-BE" sz="2000"/>
              <a:t>. </a:t>
            </a:r>
          </a:p>
          <a:p>
            <a:pPr algn="just">
              <a:lnSpc>
                <a:spcPct val="90000"/>
              </a:lnSpc>
            </a:pPr>
            <a:endParaRPr lang="en-US" altLang="nl-BE" sz="2000"/>
          </a:p>
          <a:p>
            <a:pPr algn="just">
              <a:lnSpc>
                <a:spcPct val="90000"/>
              </a:lnSpc>
            </a:pPr>
            <a:r>
              <a:rPr lang="en-US" altLang="nl-BE" sz="2000" b="1">
                <a:solidFill>
                  <a:srgbClr val="EA6341"/>
                </a:solidFill>
              </a:rPr>
              <a:t>Orthologs</a:t>
            </a:r>
            <a:r>
              <a:rPr lang="en-US" altLang="nl-BE" sz="2000"/>
              <a:t>, defined as homologous genes evolved through speciation (~evolutionary counterparts derived from a single ancestral gene in the last common ancestor of the given two species)</a:t>
            </a:r>
          </a:p>
          <a:p>
            <a:pPr algn="just">
              <a:lnSpc>
                <a:spcPct val="90000"/>
              </a:lnSpc>
            </a:pPr>
            <a:endParaRPr lang="en-US" altLang="nl-BE" sz="2000"/>
          </a:p>
          <a:p>
            <a:pPr algn="just">
              <a:lnSpc>
                <a:spcPct val="90000"/>
              </a:lnSpc>
            </a:pPr>
            <a:r>
              <a:rPr lang="en-US" altLang="nl-BE" sz="2000" b="1">
                <a:solidFill>
                  <a:srgbClr val="EA6341"/>
                </a:solidFill>
              </a:rPr>
              <a:t>Paralogs</a:t>
            </a:r>
            <a:r>
              <a:rPr lang="en-US" altLang="nl-BE" sz="2000"/>
              <a:t>, which are homologous genes evolved through duplication within the same (perhaps ancestral) genome. </a:t>
            </a:r>
          </a:p>
          <a:p>
            <a:pPr algn="just">
              <a:lnSpc>
                <a:spcPct val="90000"/>
              </a:lnSpc>
            </a:pPr>
            <a:endParaRPr lang="en-US" altLang="nl-BE" sz="2000"/>
          </a:p>
          <a:p>
            <a:pPr marL="0" indent="0" algn="just">
              <a:lnSpc>
                <a:spcPct val="90000"/>
              </a:lnSpc>
              <a:buNone/>
            </a:pPr>
            <a:r>
              <a:rPr lang="en-US" altLang="nl-BE" sz="2000"/>
              <a:t>These definitions were first introduced by Fitch (1970)</a:t>
            </a:r>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7452360" y="4785360"/>
            <a:ext cx="1390895" cy="131604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Different types of paralogs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grpSp>
        <p:nvGrpSpPr>
          <p:cNvPr id="5" name="Group 4"/>
          <p:cNvGrpSpPr/>
          <p:nvPr/>
        </p:nvGrpSpPr>
        <p:grpSpPr>
          <a:xfrm>
            <a:off x="809625" y="1507490"/>
            <a:ext cx="7489825" cy="4862513"/>
            <a:chOff x="1114425" y="1873250"/>
            <a:chExt cx="7489825" cy="4862513"/>
          </a:xfrm>
        </p:grpSpPr>
        <p:sp>
          <p:nvSpPr>
            <p:cNvPr id="6" name="Rectangle 57"/>
            <p:cNvSpPr>
              <a:spLocks noChangeArrowheads="1"/>
            </p:cNvSpPr>
            <p:nvPr/>
          </p:nvSpPr>
          <p:spPr bwMode="auto">
            <a:xfrm>
              <a:off x="1114425" y="2852738"/>
              <a:ext cx="2233613" cy="2808287"/>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7" name="Rectangle 53"/>
            <p:cNvSpPr>
              <a:spLocks noChangeArrowheads="1"/>
            </p:cNvSpPr>
            <p:nvPr/>
          </p:nvSpPr>
          <p:spPr bwMode="auto">
            <a:xfrm>
              <a:off x="3959225" y="3384550"/>
              <a:ext cx="2233613" cy="2808288"/>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8" name="Rectangle 52"/>
            <p:cNvSpPr>
              <a:spLocks noChangeArrowheads="1"/>
            </p:cNvSpPr>
            <p:nvPr/>
          </p:nvSpPr>
          <p:spPr bwMode="auto">
            <a:xfrm>
              <a:off x="6264275" y="2747963"/>
              <a:ext cx="2339975" cy="3311525"/>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9" name="Rectangle 5"/>
            <p:cNvSpPr>
              <a:spLocks noChangeArrowheads="1"/>
            </p:cNvSpPr>
            <p:nvPr/>
          </p:nvSpPr>
          <p:spPr bwMode="auto">
            <a:xfrm>
              <a:off x="8012113" y="26733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10" name="Rectangle 6"/>
            <p:cNvSpPr>
              <a:spLocks noChangeArrowheads="1"/>
            </p:cNvSpPr>
            <p:nvPr/>
          </p:nvSpPr>
          <p:spPr bwMode="auto">
            <a:xfrm>
              <a:off x="8012113" y="32829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11" name="Rectangle 7"/>
            <p:cNvSpPr>
              <a:spLocks noChangeArrowheads="1"/>
            </p:cNvSpPr>
            <p:nvPr/>
          </p:nvSpPr>
          <p:spPr bwMode="auto">
            <a:xfrm>
              <a:off x="8012113" y="382587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12" name="Line 8"/>
            <p:cNvSpPr>
              <a:spLocks noChangeShapeType="1"/>
            </p:cNvSpPr>
            <p:nvPr/>
          </p:nvSpPr>
          <p:spPr bwMode="auto">
            <a:xfrm flipH="1">
              <a:off x="6637338" y="2900363"/>
              <a:ext cx="1306512"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3" name="Line 9"/>
            <p:cNvSpPr>
              <a:spLocks noChangeShapeType="1"/>
            </p:cNvSpPr>
            <p:nvPr/>
          </p:nvSpPr>
          <p:spPr bwMode="auto">
            <a:xfrm flipH="1" flipV="1">
              <a:off x="7405688" y="3357563"/>
              <a:ext cx="608012" cy="6080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4" name="Line 10"/>
            <p:cNvSpPr>
              <a:spLocks noChangeShapeType="1"/>
            </p:cNvSpPr>
            <p:nvPr/>
          </p:nvSpPr>
          <p:spPr bwMode="auto">
            <a:xfrm flipH="1" flipV="1">
              <a:off x="7645400" y="3138488"/>
              <a:ext cx="304800" cy="3159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5" name="Rectangle 11"/>
            <p:cNvSpPr>
              <a:spLocks noChangeArrowheads="1"/>
            </p:cNvSpPr>
            <p:nvPr/>
          </p:nvSpPr>
          <p:spPr bwMode="auto">
            <a:xfrm>
              <a:off x="8012113" y="41211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16" name="Rectangle 12"/>
            <p:cNvSpPr>
              <a:spLocks noChangeArrowheads="1"/>
            </p:cNvSpPr>
            <p:nvPr/>
          </p:nvSpPr>
          <p:spPr bwMode="auto">
            <a:xfrm>
              <a:off x="8012113" y="469741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17" name="Rectangle 13"/>
            <p:cNvSpPr>
              <a:spLocks noChangeArrowheads="1"/>
            </p:cNvSpPr>
            <p:nvPr/>
          </p:nvSpPr>
          <p:spPr bwMode="auto">
            <a:xfrm>
              <a:off x="8012113" y="51800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c2</a:t>
              </a:r>
            </a:p>
          </p:txBody>
        </p:sp>
        <p:sp>
          <p:nvSpPr>
            <p:cNvPr id="18" name="Line 14"/>
            <p:cNvSpPr>
              <a:spLocks noChangeShapeType="1"/>
            </p:cNvSpPr>
            <p:nvPr/>
          </p:nvSpPr>
          <p:spPr bwMode="auto">
            <a:xfrm flipH="1">
              <a:off x="7358063" y="4329113"/>
              <a:ext cx="620712" cy="496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9" name="Line 15"/>
            <p:cNvSpPr>
              <a:spLocks noChangeShapeType="1"/>
            </p:cNvSpPr>
            <p:nvPr/>
          </p:nvSpPr>
          <p:spPr bwMode="auto">
            <a:xfrm flipH="1" flipV="1">
              <a:off x="6615113" y="4056063"/>
              <a:ext cx="1295400" cy="13065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0" name="Line 16"/>
            <p:cNvSpPr>
              <a:spLocks noChangeShapeType="1"/>
            </p:cNvSpPr>
            <p:nvPr/>
          </p:nvSpPr>
          <p:spPr bwMode="auto">
            <a:xfrm flipH="1" flipV="1">
              <a:off x="7664450" y="4562475"/>
              <a:ext cx="304800" cy="304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1" name="Rectangle 17"/>
            <p:cNvSpPr>
              <a:spLocks noChangeArrowheads="1"/>
            </p:cNvSpPr>
            <p:nvPr/>
          </p:nvSpPr>
          <p:spPr bwMode="auto">
            <a:xfrm>
              <a:off x="4465638" y="1873250"/>
              <a:ext cx="2438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Gene phylogenies </a:t>
              </a:r>
            </a:p>
          </p:txBody>
        </p:sp>
        <p:sp>
          <p:nvSpPr>
            <p:cNvPr id="22" name="Rectangle 18"/>
            <p:cNvSpPr>
              <a:spLocks noChangeArrowheads="1"/>
            </p:cNvSpPr>
            <p:nvPr/>
          </p:nvSpPr>
          <p:spPr bwMode="auto">
            <a:xfrm>
              <a:off x="1331913" y="1882775"/>
              <a:ext cx="27066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Organism phylogeny</a:t>
              </a:r>
            </a:p>
            <a:p>
              <a:pPr>
                <a:spcBef>
                  <a:spcPct val="0"/>
                </a:spcBef>
                <a:buClrTx/>
                <a:buSzTx/>
                <a:buFontTx/>
                <a:buNone/>
              </a:pPr>
              <a:r>
                <a:rPr lang="en-US" altLang="nl-BE" sz="2000">
                  <a:solidFill>
                    <a:schemeClr val="tx1"/>
                  </a:solidFill>
                </a:rPr>
                <a:t>(species tree)</a:t>
              </a:r>
            </a:p>
          </p:txBody>
        </p:sp>
        <p:sp>
          <p:nvSpPr>
            <p:cNvPr id="23" name="Rectangle 22"/>
            <p:cNvSpPr>
              <a:spLocks noChangeArrowheads="1"/>
            </p:cNvSpPr>
            <p:nvPr/>
          </p:nvSpPr>
          <p:spPr bwMode="auto">
            <a:xfrm>
              <a:off x="2965450" y="2825750"/>
              <a:ext cx="346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a:t>
              </a:r>
            </a:p>
          </p:txBody>
        </p:sp>
        <p:sp>
          <p:nvSpPr>
            <p:cNvPr id="24" name="Rectangle 23"/>
            <p:cNvSpPr>
              <a:spLocks noChangeArrowheads="1"/>
            </p:cNvSpPr>
            <p:nvPr/>
          </p:nvSpPr>
          <p:spPr bwMode="auto">
            <a:xfrm>
              <a:off x="2951163" y="37607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a:t>
              </a:r>
            </a:p>
          </p:txBody>
        </p:sp>
        <p:sp>
          <p:nvSpPr>
            <p:cNvPr id="25" name="Rectangle 24"/>
            <p:cNvSpPr>
              <a:spLocks noChangeArrowheads="1"/>
            </p:cNvSpPr>
            <p:nvPr/>
          </p:nvSpPr>
          <p:spPr bwMode="auto">
            <a:xfrm>
              <a:off x="2965450" y="47005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a:t>
              </a:r>
            </a:p>
          </p:txBody>
        </p:sp>
        <p:sp>
          <p:nvSpPr>
            <p:cNvPr id="26" name="Rectangle 25"/>
            <p:cNvSpPr>
              <a:spLocks noChangeArrowheads="1"/>
            </p:cNvSpPr>
            <p:nvPr/>
          </p:nvSpPr>
          <p:spPr bwMode="auto">
            <a:xfrm>
              <a:off x="5040313" y="2349500"/>
              <a:ext cx="1657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gene duplication</a:t>
              </a:r>
            </a:p>
          </p:txBody>
        </p:sp>
        <p:grpSp>
          <p:nvGrpSpPr>
            <p:cNvPr id="27" name="Group 49"/>
            <p:cNvGrpSpPr>
              <a:grpSpLocks/>
            </p:cNvGrpSpPr>
            <p:nvPr/>
          </p:nvGrpSpPr>
          <p:grpSpPr bwMode="auto">
            <a:xfrm flipH="1">
              <a:off x="1295400" y="3033713"/>
              <a:ext cx="1692275" cy="1847850"/>
              <a:chOff x="1452" y="2130"/>
              <a:chExt cx="521" cy="720"/>
            </a:xfrm>
          </p:grpSpPr>
          <p:sp>
            <p:nvSpPr>
              <p:cNvPr id="50" name="Line 19"/>
              <p:cNvSpPr>
                <a:spLocks noChangeShapeType="1"/>
              </p:cNvSpPr>
              <p:nvPr/>
            </p:nvSpPr>
            <p:spPr bwMode="auto">
              <a:xfrm>
                <a:off x="1452" y="2130"/>
                <a:ext cx="334" cy="33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1" name="Line 20"/>
              <p:cNvSpPr>
                <a:spLocks noChangeShapeType="1"/>
              </p:cNvSpPr>
              <p:nvPr/>
            </p:nvSpPr>
            <p:spPr bwMode="auto">
              <a:xfrm flipV="1">
                <a:off x="1458" y="2453"/>
                <a:ext cx="334" cy="39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2" name="Line 21"/>
              <p:cNvSpPr>
                <a:spLocks noChangeShapeType="1"/>
              </p:cNvSpPr>
              <p:nvPr/>
            </p:nvSpPr>
            <p:spPr bwMode="auto">
              <a:xfrm flipV="1">
                <a:off x="1476" y="2330"/>
                <a:ext cx="159" cy="15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3" name="Line 26"/>
              <p:cNvSpPr>
                <a:spLocks noChangeShapeType="1"/>
              </p:cNvSpPr>
              <p:nvPr/>
            </p:nvSpPr>
            <p:spPr bwMode="auto">
              <a:xfrm flipH="1">
                <a:off x="1793" y="2461"/>
                <a:ext cx="180" cy="1"/>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grpSp>
        <p:sp>
          <p:nvSpPr>
            <p:cNvPr id="28" name="Line 28"/>
            <p:cNvSpPr>
              <a:spLocks noChangeShapeType="1"/>
            </p:cNvSpPr>
            <p:nvPr/>
          </p:nvSpPr>
          <p:spPr bwMode="auto">
            <a:xfrm flipH="1">
              <a:off x="6327775" y="4071938"/>
              <a:ext cx="285750" cy="15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9" name="Line 29"/>
            <p:cNvSpPr>
              <a:spLocks noChangeShapeType="1"/>
            </p:cNvSpPr>
            <p:nvPr/>
          </p:nvSpPr>
          <p:spPr bwMode="auto">
            <a:xfrm flipH="1">
              <a:off x="6588125" y="2708275"/>
              <a:ext cx="0" cy="1262063"/>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 name="Rectangle 30"/>
            <p:cNvSpPr>
              <a:spLocks noChangeArrowheads="1"/>
            </p:cNvSpPr>
            <p:nvPr/>
          </p:nvSpPr>
          <p:spPr bwMode="auto">
            <a:xfrm>
              <a:off x="5708650" y="38973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31" name="Rectangle 31"/>
            <p:cNvSpPr>
              <a:spLocks noChangeArrowheads="1"/>
            </p:cNvSpPr>
            <p:nvPr/>
          </p:nvSpPr>
          <p:spPr bwMode="auto">
            <a:xfrm>
              <a:off x="5708650" y="45069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32" name="Rectangle 32"/>
            <p:cNvSpPr>
              <a:spLocks noChangeArrowheads="1"/>
            </p:cNvSpPr>
            <p:nvPr/>
          </p:nvSpPr>
          <p:spPr bwMode="auto">
            <a:xfrm>
              <a:off x="5708650" y="48958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33" name="Line 33"/>
            <p:cNvSpPr>
              <a:spLocks noChangeShapeType="1"/>
            </p:cNvSpPr>
            <p:nvPr/>
          </p:nvSpPr>
          <p:spPr bwMode="auto">
            <a:xfrm flipH="1">
              <a:off x="4333875" y="4124325"/>
              <a:ext cx="1306513"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4" name="Line 34"/>
            <p:cNvSpPr>
              <a:spLocks noChangeShapeType="1"/>
            </p:cNvSpPr>
            <p:nvPr/>
          </p:nvSpPr>
          <p:spPr bwMode="auto">
            <a:xfrm flipH="1" flipV="1">
              <a:off x="4851400" y="4859338"/>
              <a:ext cx="757238" cy="755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5" name="Line 35"/>
            <p:cNvSpPr>
              <a:spLocks noChangeShapeType="1"/>
            </p:cNvSpPr>
            <p:nvPr/>
          </p:nvSpPr>
          <p:spPr bwMode="auto">
            <a:xfrm flipH="1" flipV="1">
              <a:off x="5341938" y="4362450"/>
              <a:ext cx="304800" cy="3159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6" name="Rectangle 36"/>
            <p:cNvSpPr>
              <a:spLocks noChangeArrowheads="1"/>
            </p:cNvSpPr>
            <p:nvPr/>
          </p:nvSpPr>
          <p:spPr bwMode="auto">
            <a:xfrm>
              <a:off x="5708650" y="550386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37" name="Rectangle 37"/>
            <p:cNvSpPr>
              <a:spLocks noChangeArrowheads="1"/>
            </p:cNvSpPr>
            <p:nvPr/>
          </p:nvSpPr>
          <p:spPr bwMode="auto">
            <a:xfrm>
              <a:off x="5708650" y="637222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38" name="Line 40"/>
            <p:cNvSpPr>
              <a:spLocks noChangeShapeType="1"/>
            </p:cNvSpPr>
            <p:nvPr/>
          </p:nvSpPr>
          <p:spPr bwMode="auto">
            <a:xfrm flipH="1" flipV="1">
              <a:off x="4311650" y="5280025"/>
              <a:ext cx="1295400" cy="13065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9" name="Line 41"/>
            <p:cNvSpPr>
              <a:spLocks noChangeShapeType="1"/>
            </p:cNvSpPr>
            <p:nvPr/>
          </p:nvSpPr>
          <p:spPr bwMode="auto">
            <a:xfrm flipH="1">
              <a:off x="5324475" y="5111750"/>
              <a:ext cx="319088" cy="2063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0" name="Line 42"/>
            <p:cNvSpPr>
              <a:spLocks noChangeShapeType="1"/>
            </p:cNvSpPr>
            <p:nvPr/>
          </p:nvSpPr>
          <p:spPr bwMode="auto">
            <a:xfrm flipH="1">
              <a:off x="4024313" y="5295900"/>
              <a:ext cx="285750" cy="15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1" name="Line 44"/>
            <p:cNvSpPr>
              <a:spLocks noChangeShapeType="1"/>
            </p:cNvSpPr>
            <p:nvPr/>
          </p:nvSpPr>
          <p:spPr bwMode="auto">
            <a:xfrm>
              <a:off x="5364163" y="2744788"/>
              <a:ext cx="0" cy="151288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2" name="Line 46"/>
            <p:cNvSpPr>
              <a:spLocks noChangeShapeType="1"/>
            </p:cNvSpPr>
            <p:nvPr/>
          </p:nvSpPr>
          <p:spPr bwMode="auto">
            <a:xfrm>
              <a:off x="5364163" y="4611688"/>
              <a:ext cx="0" cy="576262"/>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3" name="Text Box 47"/>
            <p:cNvSpPr txBox="1">
              <a:spLocks noChangeArrowheads="1"/>
            </p:cNvSpPr>
            <p:nvPr/>
          </p:nvSpPr>
          <p:spPr bwMode="auto">
            <a:xfrm>
              <a:off x="3887788" y="540385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a)</a:t>
              </a:r>
            </a:p>
          </p:txBody>
        </p:sp>
        <p:sp>
          <p:nvSpPr>
            <p:cNvPr id="44" name="Text Box 48"/>
            <p:cNvSpPr txBox="1">
              <a:spLocks noChangeArrowheads="1"/>
            </p:cNvSpPr>
            <p:nvPr/>
          </p:nvSpPr>
          <p:spPr bwMode="auto">
            <a:xfrm>
              <a:off x="6227763" y="41243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b)</a:t>
              </a:r>
            </a:p>
          </p:txBody>
        </p:sp>
        <p:sp>
          <p:nvSpPr>
            <p:cNvPr id="45" name="Text Box 50"/>
            <p:cNvSpPr txBox="1">
              <a:spLocks noChangeArrowheads="1"/>
            </p:cNvSpPr>
            <p:nvPr/>
          </p:nvSpPr>
          <p:spPr bwMode="auto">
            <a:xfrm>
              <a:off x="6870700" y="5613400"/>
              <a:ext cx="1708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Outparalogs</a:t>
              </a:r>
            </a:p>
          </p:txBody>
        </p:sp>
        <p:sp>
          <p:nvSpPr>
            <p:cNvPr id="46" name="Text Box 51"/>
            <p:cNvSpPr txBox="1">
              <a:spLocks noChangeArrowheads="1"/>
            </p:cNvSpPr>
            <p:nvPr/>
          </p:nvSpPr>
          <p:spPr bwMode="auto">
            <a:xfrm>
              <a:off x="4017963" y="6308725"/>
              <a:ext cx="1490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Inparalogs</a:t>
              </a:r>
            </a:p>
          </p:txBody>
        </p:sp>
        <p:sp>
          <p:nvSpPr>
            <p:cNvPr id="47" name="Rectangle 54"/>
            <p:cNvSpPr>
              <a:spLocks noChangeArrowheads="1"/>
            </p:cNvSpPr>
            <p:nvPr/>
          </p:nvSpPr>
          <p:spPr bwMode="auto">
            <a:xfrm>
              <a:off x="1677988" y="5724525"/>
              <a:ext cx="10937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speciation</a:t>
              </a:r>
            </a:p>
          </p:txBody>
        </p:sp>
        <p:sp>
          <p:nvSpPr>
            <p:cNvPr id="48" name="Line 55"/>
            <p:cNvSpPr>
              <a:spLocks noChangeShapeType="1"/>
            </p:cNvSpPr>
            <p:nvPr/>
          </p:nvSpPr>
          <p:spPr bwMode="auto">
            <a:xfrm flipH="1" flipV="1">
              <a:off x="1908175" y="4041775"/>
              <a:ext cx="0" cy="161925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9" name="Line 56"/>
            <p:cNvSpPr>
              <a:spLocks noChangeShapeType="1"/>
            </p:cNvSpPr>
            <p:nvPr/>
          </p:nvSpPr>
          <p:spPr bwMode="auto">
            <a:xfrm flipH="1" flipV="1">
              <a:off x="2339975" y="3752850"/>
              <a:ext cx="0" cy="1908175"/>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spTree>
    <p:extLst>
      <p:ext uri="{BB962C8B-B14F-4D97-AF65-F5344CB8AC3E}">
        <p14:creationId xmlns:p14="http://schemas.microsoft.com/office/powerpoint/2010/main" val="99464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0C12888E-1C6B-40B0-8654-4C510732E3C3}" type="slidenum">
              <a:rPr lang="nl-NL" altLang="nl-BE" sz="1400" smtClean="0">
                <a:solidFill>
                  <a:schemeClr val="bg2"/>
                </a:solidFill>
              </a:rPr>
              <a:pPr eaLnBrk="1" hangingPunct="1">
                <a:spcBef>
                  <a:spcPct val="0"/>
                </a:spcBef>
                <a:buClrTx/>
                <a:buSzTx/>
                <a:buFontTx/>
                <a:buNone/>
              </a:pPr>
              <a:t>4</a:t>
            </a:fld>
            <a:endParaRPr lang="nl-NL" altLang="nl-BE" sz="1400" smtClean="0">
              <a:solidFill>
                <a:schemeClr val="bg2"/>
              </a:solidFill>
            </a:endParaRPr>
          </a:p>
        </p:txBody>
      </p:sp>
      <p:sp>
        <p:nvSpPr>
          <p:cNvPr id="13315" name="Rectangle 2"/>
          <p:cNvSpPr>
            <a:spLocks noGrp="1" noChangeArrowheads="1"/>
          </p:cNvSpPr>
          <p:nvPr>
            <p:ph type="title"/>
          </p:nvPr>
        </p:nvSpPr>
        <p:spPr/>
        <p:txBody>
          <a:bodyPr>
            <a:noAutofit/>
          </a:bodyPr>
          <a:lstStyle/>
          <a:p>
            <a:pPr eaLnBrk="1" hangingPunct="1"/>
            <a:r>
              <a:rPr lang="en-US" altLang="nl-BE" sz="3200" cap="none" smtClean="0">
                <a:solidFill>
                  <a:schemeClr val="tx1"/>
                </a:solidFill>
              </a:rPr>
              <a:t>Outparalogs can be considered as sub-types</a:t>
            </a:r>
            <a:endParaRPr lang="en-US" altLang="nl-BE" sz="3200" cap="none" smtClean="0"/>
          </a:p>
        </p:txBody>
      </p:sp>
      <p:pic>
        <p:nvPicPr>
          <p:cNvPr id="13316" name="Picture 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2263"/>
            <a:ext cx="5218112"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215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16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a:t>Mini-chromosome maintenance </a:t>
            </a:r>
            <a:r>
              <a:rPr lang="nl-BE" b="1" smtClean="0"/>
              <a:t>(MCM) protein</a:t>
            </a:r>
            <a:endParaRPr lang="nl-BE" b="1"/>
          </a:p>
        </p:txBody>
      </p:sp>
    </p:spTree>
    <p:extLst>
      <p:ext uri="{BB962C8B-B14F-4D97-AF65-F5344CB8AC3E}">
        <p14:creationId xmlns:p14="http://schemas.microsoft.com/office/powerpoint/2010/main" val="2359237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Multiple sequence alignment</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45"/>
          <a:stretch/>
        </p:blipFill>
        <p:spPr bwMode="auto">
          <a:xfrm>
            <a:off x="983608" y="1554164"/>
            <a:ext cx="6713540"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8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pic>
        <p:nvPicPr>
          <p:cNvPr id="6146" name="Picture 2" descr="C:\Users\klpoe.LUTHOR\Downloads\phylogram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92" y="1173448"/>
            <a:ext cx="5563195" cy="5556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2166" y="1232972"/>
            <a:ext cx="1374094" cy="369332"/>
          </a:xfrm>
          <a:prstGeom prst="rect">
            <a:avLst/>
          </a:prstGeom>
          <a:noFill/>
        </p:spPr>
        <p:txBody>
          <a:bodyPr wrap="none" rtlCol="0">
            <a:spAutoFit/>
          </a:bodyPr>
          <a:lstStyle/>
          <a:p>
            <a:r>
              <a:rPr lang="en-US" b="1" smtClean="0"/>
              <a:t>MCM family</a:t>
            </a:r>
            <a:endParaRPr lang="nl-BE" b="1"/>
          </a:p>
        </p:txBody>
      </p:sp>
    </p:spTree>
    <p:extLst>
      <p:ext uri="{BB962C8B-B14F-4D97-AF65-F5344CB8AC3E}">
        <p14:creationId xmlns:p14="http://schemas.microsoft.com/office/powerpoint/2010/main" val="338806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3" name="TextBox 2"/>
          <p:cNvSpPr txBox="1"/>
          <p:nvPr/>
        </p:nvSpPr>
        <p:spPr>
          <a:xfrm>
            <a:off x="712166" y="1232972"/>
            <a:ext cx="1278559" cy="646331"/>
          </a:xfrm>
          <a:prstGeom prst="rect">
            <a:avLst/>
          </a:prstGeom>
          <a:noFill/>
        </p:spPr>
        <p:txBody>
          <a:bodyPr wrap="square" rtlCol="0">
            <a:spAutoFit/>
          </a:bodyPr>
          <a:lstStyle/>
          <a:p>
            <a:r>
              <a:rPr lang="en-US" b="1" smtClean="0"/>
              <a:t>MCM8 sub-family</a:t>
            </a:r>
            <a:endParaRPr lang="nl-BE" b="1"/>
          </a:p>
        </p:txBody>
      </p:sp>
      <p:pic>
        <p:nvPicPr>
          <p:cNvPr id="7171" name="Picture 3" descr="C:\Users\klpoe.LUTHOR\Downloads\phylogram (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40" t="11732" r="27588" b="13828"/>
          <a:stretch/>
        </p:blipFill>
        <p:spPr bwMode="auto">
          <a:xfrm>
            <a:off x="1894895" y="1243784"/>
            <a:ext cx="5041210" cy="559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54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8232</TotalTime>
  <Words>553</Words>
  <Application>Microsoft Office PowerPoint</Application>
  <PresentationFormat>On-screen Show (4:3)</PresentationFormat>
  <Paragraphs>102</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Corbel</vt:lpstr>
      <vt:lpstr>Wingdings</vt:lpstr>
      <vt:lpstr>Calibri</vt:lpstr>
      <vt:lpstr>Bernard MT Condensed</vt:lpstr>
      <vt:lpstr>Calibri Light</vt:lpstr>
      <vt:lpstr>VIB-UGent Center for Plant Systems Biology_4-3</vt:lpstr>
      <vt:lpstr>Functional Plant Bioinformatics</vt:lpstr>
      <vt:lpstr>Orthology and paralogy</vt:lpstr>
      <vt:lpstr>Different types of paralogs</vt:lpstr>
      <vt:lpstr>Outparalogs can be considered as sub-types</vt:lpstr>
      <vt:lpstr>Gene family page</vt:lpstr>
      <vt:lpstr>Gene family similarity heatmap</vt:lpstr>
      <vt:lpstr>Multiple sequence alignment</vt:lpstr>
      <vt:lpstr>Phylogenetic trees</vt:lpstr>
      <vt:lpstr>Phylogenetic trees</vt:lpstr>
      <vt:lpstr>Tree reconciliation</vt:lpstr>
      <vt:lpstr>Phylogenetic trees</vt:lpstr>
      <vt:lpstr>Detailed information tree construction procedure</vt:lpstr>
      <vt:lpstr>PowerPoint Presentation</vt:lpstr>
      <vt:lpstr>Integrative Orthology</vt:lpstr>
      <vt:lpstr>Integrative Orthology: ATE2FA orthologs in maize</vt:lpstr>
      <vt:lpstr>Best hit families (BHIF) inferred from Blast hits including inparalogs</vt:lpstr>
      <vt:lpstr>Interactive Phylogenetics Module</vt:lpstr>
    </vt:vector>
  </TitlesOfParts>
  <Company>Universiteit 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klpoe</cp:lastModifiedBy>
  <cp:revision>78</cp:revision>
  <cp:lastPrinted>2017-05-09T14:43:32Z</cp:lastPrinted>
  <dcterms:created xsi:type="dcterms:W3CDTF">2017-05-04T12:39:53Z</dcterms:created>
  <dcterms:modified xsi:type="dcterms:W3CDTF">2017-09-13T12:31:43Z</dcterms:modified>
</cp:coreProperties>
</file>