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83" r:id="rId3"/>
    <p:sldId id="284" r:id="rId4"/>
    <p:sldId id="286" r:id="rId5"/>
    <p:sldId id="287" r:id="rId6"/>
    <p:sldId id="291" r:id="rId7"/>
    <p:sldId id="292" r:id="rId8"/>
    <p:sldId id="288" r:id="rId9"/>
    <p:sldId id="289" r:id="rId10"/>
    <p:sldId id="290" r:id="rId11"/>
    <p:sldId id="293" r:id="rId12"/>
    <p:sldId id="294" r:id="rId13"/>
    <p:sldId id="278" r:id="rId14"/>
    <p:sldId id="282" r:id="rId15"/>
    <p:sldId id="295" r:id="rId16"/>
  </p:sldIdLst>
  <p:sldSz cx="9144000" cy="6858000" type="screen4x3"/>
  <p:notesSz cx="6797675" cy="9926638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bel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341"/>
    <a:srgbClr val="1B2944"/>
    <a:srgbClr val="7C7C7C"/>
    <a:srgbClr val="582E86"/>
    <a:srgbClr val="109E9A"/>
    <a:srgbClr val="38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4" autoAdjust="0"/>
    <p:restoredTop sz="88358" autoAdjust="0"/>
  </p:normalViewPr>
  <p:slideViewPr>
    <p:cSldViewPr snapToGrid="0" snapToObjects="1">
      <p:cViewPr varScale="1">
        <p:scale>
          <a:sx n="100" d="100"/>
          <a:sy n="100" d="100"/>
        </p:scale>
        <p:origin x="-1860" y="-102"/>
      </p:cViewPr>
      <p:guideLst>
        <p:guide orient="horz" pos="97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0" d="100"/>
          <a:sy n="50" d="100"/>
        </p:scale>
        <p:origin x="-293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B66B-4677-42D6-8550-9EF373973CA1}" type="datetimeFigureOut">
              <a:rPr lang="nl-BE" smtClean="0"/>
              <a:t>12/09/2017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713C-F03C-43B0-B9C7-68776B782B0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80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128F-AFEE-4890-85B2-1F48215E6BEA}" type="datetimeFigureOut">
              <a:rPr lang="nl-BE" smtClean="0"/>
              <a:t>12/09/2017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9E79-600B-4EBD-ACB4-5FFB84038D1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78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9E79-600B-4EBD-ACB4-5FFB84038D1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89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 smtClean="0"/>
              <a:t>Date</a:t>
            </a:r>
            <a:endParaRPr lang="nl-BE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 smtClean="0"/>
              <a:t>Presenter</a:t>
            </a:r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3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1B294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 smtClean="0"/>
              <a:t>Date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 smtClean="0"/>
              <a:t>Presenter</a:t>
            </a:r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45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10" y="2445488"/>
            <a:ext cx="7738646" cy="2200939"/>
          </a:xfrm>
        </p:spPr>
        <p:txBody>
          <a:bodyPr anchor="t" anchorCtr="0">
            <a:noAutofit/>
          </a:bodyPr>
          <a:lstStyle>
            <a:lvl1pPr algn="l">
              <a:defRPr sz="4800" b="1" kern="15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82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85968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 marL="16002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4pPr>
            <a:lvl5pPr marL="20574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51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ub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nl-NL" dirty="0" smtClean="0"/>
              <a:t>Headline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3167"/>
            <a:ext cx="8229600" cy="4033002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55738"/>
            <a:ext cx="8229599" cy="559329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EA6341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Subheadline</a:t>
            </a:r>
            <a:endParaRPr lang="nl-B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92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 -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88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69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9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8" r:id="rId4"/>
    <p:sldLayoutId id="2147483669" r:id="rId5"/>
    <p:sldLayoutId id="2147483664" r:id="rId6"/>
    <p:sldLayoutId id="2147483670" r:id="rId7"/>
    <p:sldLayoutId id="2147483667" r:id="rId8"/>
    <p:sldLayoutId id="214748367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 baseline="0">
          <a:solidFill>
            <a:srgbClr val="1B29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A6341"/>
        </a:buClr>
        <a:buFont typeface="Arial" panose="020B0604020202020204" pitchFamily="34" charset="0"/>
        <a:buChar char="•"/>
        <a:defRPr sz="3200" kern="1200">
          <a:solidFill>
            <a:srgbClr val="1B294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rgbClr val="1B294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/>
        <a:buChar char="•"/>
        <a:defRPr sz="2400" kern="1200">
          <a:solidFill>
            <a:srgbClr val="1B294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smtClean="0"/>
              <a:t>Functional Plant Bioinformatics</a:t>
            </a:r>
            <a:endParaRPr lang="nl-B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7470988" cy="1181647"/>
          </a:xfrm>
        </p:spPr>
        <p:txBody>
          <a:bodyPr/>
          <a:lstStyle/>
          <a:p>
            <a:r>
              <a:rPr lang="en-US" smtClean="0"/>
              <a:t>Functional </a:t>
            </a:r>
            <a:r>
              <a:rPr lang="en-US"/>
              <a:t>annotation + </a:t>
            </a:r>
            <a:r>
              <a:rPr lang="en-US" smtClean="0"/>
              <a:t>concept GO projection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14-15 September, </a:t>
            </a:r>
            <a:r>
              <a:rPr lang="en-US" dirty="0" smtClean="0"/>
              <a:t>2017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Klaas Vandepoele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4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Page: </a:t>
            </a:r>
            <a:r>
              <a:rPr lang="en-US" smtClean="0"/>
              <a:t>functional InterPro </a:t>
            </a:r>
            <a:r>
              <a:rPr lang="en-US" smtClean="0"/>
              <a:t>information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10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" y="1187066"/>
            <a:ext cx="5796437" cy="122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6" y="2374301"/>
            <a:ext cx="5796437" cy="434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2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InterPro page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11</a:t>
            </a:fld>
            <a:endParaRPr lang="nl-B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57" y="1554162"/>
            <a:ext cx="5994400" cy="5182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InterPro page: View the associated gene families</a:t>
            </a:r>
            <a:endParaRPr lang="nl-BE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12</a:t>
            </a:fld>
            <a:endParaRPr lang="nl-B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41" y="1547134"/>
            <a:ext cx="6641894" cy="5312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family page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5"/>
          <a:stretch/>
        </p:blipFill>
        <p:spPr bwMode="auto">
          <a:xfrm>
            <a:off x="1599748" y="1539901"/>
            <a:ext cx="5944504" cy="440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Functional </a:t>
            </a:r>
            <a:r>
              <a:rPr lang="en-US" sz="3200" smtClean="0"/>
              <a:t>annotation through GO </a:t>
            </a:r>
            <a:r>
              <a:rPr lang="en-US" sz="3200" dirty="0" smtClean="0"/>
              <a:t>projection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14</a:t>
            </a:fld>
            <a:endParaRPr lang="nl-BE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44" y="1167063"/>
            <a:ext cx="3884731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820549" y="1358770"/>
            <a:ext cx="890440" cy="4079504"/>
            <a:chOff x="5760132" y="1592796"/>
            <a:chExt cx="1224136" cy="4500500"/>
          </a:xfrm>
        </p:grpSpPr>
        <p:sp>
          <p:nvSpPr>
            <p:cNvPr id="8" name="Rectangle 7"/>
            <p:cNvSpPr/>
            <p:nvPr/>
          </p:nvSpPr>
          <p:spPr>
            <a:xfrm>
              <a:off x="5760132" y="1592796"/>
              <a:ext cx="540060" cy="2124236"/>
            </a:xfrm>
            <a:prstGeom prst="rect">
              <a:avLst/>
            </a:prstGeom>
            <a:gradFill>
              <a:gsLst>
                <a:gs pos="1000">
                  <a:schemeClr val="bg1">
                    <a:alpha val="48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152358" y="2402699"/>
              <a:ext cx="1755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Orthology-based</a:t>
              </a:r>
              <a:endParaRPr lang="nl-BE" sz="1800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4208" y="1592796"/>
              <a:ext cx="540060" cy="4500500"/>
            </a:xfrm>
            <a:prstGeom prst="rect">
              <a:avLst/>
            </a:prstGeom>
            <a:gradFill>
              <a:gsLst>
                <a:gs pos="1000">
                  <a:schemeClr val="bg1">
                    <a:alpha val="48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826818" y="4038910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Homology-based</a:t>
              </a:r>
              <a:endParaRPr lang="nl-BE" sz="1800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42522" y="5662533"/>
            <a:ext cx="774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Transfer of </a:t>
            </a:r>
            <a:r>
              <a:rPr lang="en-US" sz="1800" dirty="0" smtClean="0">
                <a:solidFill>
                  <a:srgbClr val="EA6341"/>
                </a:solidFill>
                <a:latin typeface="Calibri" panose="020F0502020204030204" pitchFamily="34" charset="0"/>
              </a:rPr>
              <a:t>experimentally confirmed GO information </a:t>
            </a: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to orthologs and homologs</a:t>
            </a:r>
            <a:endParaRPr lang="nl-BE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Page: </a:t>
            </a:r>
            <a:r>
              <a:rPr lang="en-US" smtClean="0"/>
              <a:t>projected GO annotations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15</a:t>
            </a:fld>
            <a:endParaRPr lang="nl-BE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09" y="1229552"/>
            <a:ext cx="5196114" cy="172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09" y="3015682"/>
            <a:ext cx="5173182" cy="368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257550"/>
            <a:ext cx="1117600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Ontology (GO)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 a collaborative effort to address the need for consistent descriptions of gene products </a:t>
            </a:r>
            <a:r>
              <a:rPr lang="en-US" sz="1800"/>
              <a:t>across </a:t>
            </a:r>
            <a:r>
              <a:rPr lang="en-US" sz="1800" smtClean="0"/>
              <a:t>databases</a:t>
            </a:r>
          </a:p>
          <a:p>
            <a:r>
              <a:rPr lang="en-US" sz="1800"/>
              <a:t>The GO project has developed three structured ontologies that describe gene </a:t>
            </a:r>
            <a:r>
              <a:rPr lang="en-US" sz="1800"/>
              <a:t>products </a:t>
            </a:r>
            <a:r>
              <a:rPr lang="en-US" sz="1800"/>
              <a:t>in a </a:t>
            </a:r>
            <a:r>
              <a:rPr lang="en-US" sz="1800"/>
              <a:t>species-independent </a:t>
            </a:r>
            <a:r>
              <a:rPr lang="en-US" sz="1800" smtClean="0"/>
              <a:t>manner</a:t>
            </a:r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r>
              <a:rPr lang="en-US" sz="1800" smtClean="0"/>
              <a:t>An </a:t>
            </a:r>
            <a:r>
              <a:rPr lang="en-US" sz="1800"/>
              <a:t>ontology is a formal representation of a body of knowledge, within a given domain. Ontologies usually consist of a set of classes or terms with </a:t>
            </a:r>
            <a:r>
              <a:rPr lang="en-US" sz="1800" b="1"/>
              <a:t>relations</a:t>
            </a:r>
            <a:r>
              <a:rPr lang="en-US" sz="1800"/>
              <a:t> that operate between them. </a:t>
            </a:r>
            <a:endParaRPr lang="nl-BE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51" y="2933020"/>
            <a:ext cx="2999049" cy="19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07" y="1600201"/>
            <a:ext cx="4627193" cy="436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GO term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</a:t>
            </a:fld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394200" cy="4485968"/>
          </a:xfrm>
        </p:spPr>
        <p:txBody>
          <a:bodyPr/>
          <a:lstStyle/>
          <a:p>
            <a:r>
              <a:rPr lang="en-US" sz="1200"/>
              <a:t>id: </a:t>
            </a:r>
            <a:r>
              <a:rPr lang="en-US" sz="1200" b="1"/>
              <a:t>GO:0016049</a:t>
            </a:r>
          </a:p>
          <a:p>
            <a:r>
              <a:rPr lang="en-US" sz="1200"/>
              <a:t>name: </a:t>
            </a:r>
            <a:r>
              <a:rPr lang="en-US" sz="1200" b="1"/>
              <a:t>cell growth</a:t>
            </a:r>
          </a:p>
          <a:p>
            <a:r>
              <a:rPr lang="en-US" sz="1200"/>
              <a:t>namespace: biological_process</a:t>
            </a:r>
          </a:p>
          <a:p>
            <a:r>
              <a:rPr lang="en-US" sz="1200" b="1"/>
              <a:t>def:</a:t>
            </a:r>
            <a:r>
              <a:rPr lang="en-US" sz="1200"/>
              <a:t> "The process in which a cell irreversibly increases in size over time by accretion and biosynthetic production of matter similar to that already present." [GOC:ai]</a:t>
            </a:r>
          </a:p>
          <a:p>
            <a:r>
              <a:rPr lang="en-US" sz="1200"/>
              <a:t>subset: goslim_generic</a:t>
            </a:r>
          </a:p>
          <a:p>
            <a:r>
              <a:rPr lang="en-US" sz="1200"/>
              <a:t>subset: goslim_plant</a:t>
            </a:r>
          </a:p>
          <a:p>
            <a:r>
              <a:rPr lang="en-US" sz="1200"/>
              <a:t>subset: gosubset_prok</a:t>
            </a:r>
          </a:p>
          <a:p>
            <a:r>
              <a:rPr lang="en-US" sz="1200"/>
              <a:t>synonym: "cell expansion" RELATED []</a:t>
            </a:r>
          </a:p>
          <a:p>
            <a:r>
              <a:rPr lang="en-US" sz="1200"/>
              <a:t>synonym: "cellular growth" EXACT []</a:t>
            </a:r>
          </a:p>
          <a:p>
            <a:r>
              <a:rPr lang="en-US" sz="1200"/>
              <a:t>synonym: "growth of cell" EXACT []</a:t>
            </a:r>
          </a:p>
          <a:p>
            <a:r>
              <a:rPr lang="en-US" sz="1200"/>
              <a:t>is_a: GO:0009987 ! cellular process</a:t>
            </a:r>
          </a:p>
          <a:p>
            <a:r>
              <a:rPr lang="en-US" sz="1200"/>
              <a:t>is_a: GO:0040007 ! growth</a:t>
            </a:r>
          </a:p>
          <a:p>
            <a:r>
              <a:rPr lang="en-US" sz="1200"/>
              <a:t>relationship: part_of GO:0008361 ! regulation of cell size</a:t>
            </a:r>
          </a:p>
          <a:p>
            <a:endParaRPr lang="nl-BE" sz="1200"/>
          </a:p>
        </p:txBody>
      </p:sp>
      <p:sp>
        <p:nvSpPr>
          <p:cNvPr id="6" name="Rectangle 5"/>
          <p:cNvSpPr/>
          <p:nvPr/>
        </p:nvSpPr>
        <p:spPr>
          <a:xfrm>
            <a:off x="622300" y="5201335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GO annotation is the process of assigning GO terms to gene products.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Page</a:t>
            </a:r>
            <a:r>
              <a:rPr lang="en-US" smtClean="0"/>
              <a:t>: functional GO </a:t>
            </a:r>
            <a:r>
              <a:rPr lang="en-US" smtClean="0"/>
              <a:t>information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4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" y="1187066"/>
            <a:ext cx="5796437" cy="122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"/>
          <a:stretch/>
        </p:blipFill>
        <p:spPr bwMode="auto">
          <a:xfrm>
            <a:off x="1633062" y="2403926"/>
            <a:ext cx="5879463" cy="442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1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evidence codes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5</a:t>
            </a:fld>
            <a:endParaRPr lang="nl-BE"/>
          </a:p>
        </p:txBody>
      </p:sp>
      <p:pic>
        <p:nvPicPr>
          <p:cNvPr id="4098" name="Picture 2" descr="Evidence Codes 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54163"/>
            <a:ext cx="7181850" cy="43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page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6</a:t>
            </a:fld>
            <a:endParaRPr lang="nl-BE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78" y="1552575"/>
            <a:ext cx="6395322" cy="5168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Navigating parental/child GO terms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7</a:t>
            </a:fld>
            <a:endParaRPr lang="nl-B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2" y="1560513"/>
            <a:ext cx="780053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InterPro</a:t>
            </a:r>
            <a:r>
              <a:rPr lang="fr-FR" sz="2800" b="0"/>
              <a:t>: protein sequence analysis &amp;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80425" cy="4485968"/>
          </a:xfrm>
        </p:spPr>
        <p:txBody>
          <a:bodyPr/>
          <a:lstStyle/>
          <a:p>
            <a:r>
              <a:rPr lang="en-US" sz="1800" smtClean="0"/>
              <a:t>Provides </a:t>
            </a:r>
            <a:r>
              <a:rPr lang="en-US" sz="1800"/>
              <a:t>functional analysis of protein sequences by classifying them into families and predicting the presence of domains and important </a:t>
            </a:r>
            <a:r>
              <a:rPr lang="en-US" sz="1800"/>
              <a:t>sites</a:t>
            </a:r>
            <a:r>
              <a:rPr lang="en-US" sz="1800" smtClean="0"/>
              <a:t>.</a:t>
            </a:r>
          </a:p>
          <a:p>
            <a:r>
              <a:rPr lang="en-US" sz="1800" smtClean="0"/>
              <a:t>To </a:t>
            </a:r>
            <a:r>
              <a:rPr lang="en-US" sz="1800"/>
              <a:t>classify proteins in this way, InterPro uses </a:t>
            </a:r>
            <a:r>
              <a:rPr lang="en-US" sz="1800"/>
              <a:t>predictive </a:t>
            </a:r>
            <a:endParaRPr lang="en-US" sz="1800" smtClean="0"/>
          </a:p>
          <a:p>
            <a:pPr marL="0" indent="0">
              <a:buNone/>
            </a:pPr>
            <a:r>
              <a:rPr lang="en-US" sz="1800" smtClean="0"/>
              <a:t>	models</a:t>
            </a:r>
            <a:r>
              <a:rPr lang="en-US" sz="1800"/>
              <a:t>, known as signatures, provided by </a:t>
            </a:r>
            <a:r>
              <a:rPr lang="en-US" sz="1800"/>
              <a:t>several </a:t>
            </a:r>
            <a:endParaRPr lang="en-US" sz="1800" smtClean="0"/>
          </a:p>
          <a:p>
            <a:pPr marL="0" indent="0">
              <a:buNone/>
            </a:pPr>
            <a:r>
              <a:rPr lang="en-US" sz="1800"/>
              <a:t>	</a:t>
            </a:r>
            <a:r>
              <a:rPr lang="en-US" sz="1800" smtClean="0"/>
              <a:t>different databases</a:t>
            </a:r>
            <a:endParaRPr lang="nl-BE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8</a:t>
            </a:fld>
            <a:endParaRPr lang="nl-BE"/>
          </a:p>
        </p:txBody>
      </p:sp>
      <p:pic>
        <p:nvPicPr>
          <p:cNvPr id="5126" name="Picture 6" descr="Overview of a typical InterPro en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4"/>
          <a:stretch/>
        </p:blipFill>
        <p:spPr bwMode="auto">
          <a:xfrm>
            <a:off x="1289050" y="4001408"/>
            <a:ext cx="6962248" cy="26998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terPro member databases grouped by signature construction meth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3"/>
          <a:stretch/>
        </p:blipFill>
        <p:spPr bwMode="auto">
          <a:xfrm>
            <a:off x="6302375" y="2272167"/>
            <a:ext cx="2635250" cy="15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smtClean="0"/>
              <a:t>InterProScan sequence search</a:t>
            </a:r>
            <a:endParaRPr lang="fr-FR" sz="28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7749"/>
          </a:xfrm>
        </p:spPr>
        <p:txBody>
          <a:bodyPr/>
          <a:lstStyle/>
          <a:p>
            <a:r>
              <a:rPr lang="en-US" sz="1600"/>
              <a:t>The InterPro protein view provides a graphical representation of the signatures that match a particular protein, with information about protein family membership, sequence features, structural features, and structural predictions for that protein.    </a:t>
            </a:r>
          </a:p>
          <a:p>
            <a:endParaRPr lang="nl-BE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9</a:t>
            </a:fld>
            <a:endParaRPr lang="nl-BE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71" y="2491740"/>
            <a:ext cx="5647721" cy="4167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B-UGent Center for Plant Systems Biology_4-3">
  <a:themeElements>
    <a:clrScheme name="VIB Colours">
      <a:dk1>
        <a:srgbClr val="1B2944"/>
      </a:dk1>
      <a:lt1>
        <a:sysClr val="window" lastClr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VIB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4" id="{86ACBA5E-3A25-4A34-A43E-B5735477C2B2}" vid="{DC177829-E576-4970-8B66-A20C24F48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VIB-UGent Center for Plant Systems Biology_4-3</Template>
  <TotalTime>8301</TotalTime>
  <Words>282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 Light</vt:lpstr>
      <vt:lpstr>Calibri</vt:lpstr>
      <vt:lpstr>Corbel</vt:lpstr>
      <vt:lpstr>VIB-UGent Center for Plant Systems Biology_4-3</vt:lpstr>
      <vt:lpstr>Functional Plant Bioinformatics</vt:lpstr>
      <vt:lpstr>Gene Ontology (GO)</vt:lpstr>
      <vt:lpstr>Sample GO term</vt:lpstr>
      <vt:lpstr>Gene Page: functional GO information</vt:lpstr>
      <vt:lpstr>GO evidence codes</vt:lpstr>
      <vt:lpstr>GO page</vt:lpstr>
      <vt:lpstr>Navigating parental/child GO terms</vt:lpstr>
      <vt:lpstr>InterPro: protein sequence analysis &amp; classification</vt:lpstr>
      <vt:lpstr>InterProScan sequence search</vt:lpstr>
      <vt:lpstr>Gene Page: functional InterPro information</vt:lpstr>
      <vt:lpstr>InterPro page</vt:lpstr>
      <vt:lpstr>InterPro page: View the associated gene families</vt:lpstr>
      <vt:lpstr>Gene family page</vt:lpstr>
      <vt:lpstr>Functional annotation through GO projection</vt:lpstr>
      <vt:lpstr>Gene Page: projected GO annotations</vt:lpstr>
    </vt:vector>
  </TitlesOfParts>
  <Company>Universiteit 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mibel</dc:creator>
  <cp:lastModifiedBy>klpoe</cp:lastModifiedBy>
  <cp:revision>87</cp:revision>
  <cp:lastPrinted>2017-05-09T14:43:32Z</cp:lastPrinted>
  <dcterms:created xsi:type="dcterms:W3CDTF">2017-05-04T12:39:53Z</dcterms:created>
  <dcterms:modified xsi:type="dcterms:W3CDTF">2017-09-12T10:36:40Z</dcterms:modified>
</cp:coreProperties>
</file>