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3"/>
  </p:notesMasterIdLst>
  <p:handoutMasterIdLst>
    <p:handoutMasterId r:id="rId24"/>
  </p:handoutMasterIdLst>
  <p:sldIdLst>
    <p:sldId id="258" r:id="rId2"/>
    <p:sldId id="259" r:id="rId3"/>
    <p:sldId id="269" r:id="rId4"/>
    <p:sldId id="270" r:id="rId5"/>
    <p:sldId id="272" r:id="rId6"/>
    <p:sldId id="277" r:id="rId7"/>
    <p:sldId id="273" r:id="rId8"/>
    <p:sldId id="276" r:id="rId9"/>
    <p:sldId id="271" r:id="rId10"/>
    <p:sldId id="279" r:id="rId11"/>
    <p:sldId id="274" r:id="rId12"/>
    <p:sldId id="275" r:id="rId13"/>
    <p:sldId id="278" r:id="rId14"/>
    <p:sldId id="284" r:id="rId15"/>
    <p:sldId id="285" r:id="rId16"/>
    <p:sldId id="288" r:id="rId17"/>
    <p:sldId id="282" r:id="rId18"/>
    <p:sldId id="281" r:id="rId19"/>
    <p:sldId id="283" r:id="rId20"/>
    <p:sldId id="286" r:id="rId21"/>
    <p:sldId id="287" r:id="rId22"/>
  </p:sldIdLst>
  <p:sldSz cx="9144000" cy="6858000" type="screen4x3"/>
  <p:notesSz cx="6797675" cy="9926638"/>
  <p:embeddedFontLst>
    <p:embeddedFont>
      <p:font typeface="Palatino Linotype" panose="02040502050505030304" pitchFamily="18" charset="0"/>
      <p:regular r:id="rId25"/>
      <p:bold r:id="rId26"/>
      <p:italic r:id="rId27"/>
      <p:boldItalic r:id="rId28"/>
    </p:embeddedFon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Bernard MT Condensed" panose="02050806060905020404" pitchFamily="18" charset="0"/>
      <p:regular r:id="rId39"/>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341"/>
    <a:srgbClr val="1B2944"/>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p:scale>
          <a:sx n="100" d="100"/>
          <a:sy n="100" d="100"/>
        </p:scale>
        <p:origin x="1584" y="48"/>
      </p:cViewPr>
      <p:guideLst>
        <p:guide orient="horz" pos="2160"/>
        <p:guide pos="2880"/>
        <p:guide orient="horz" pos="9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17/10/2019</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17/10/2019</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Functional Plant Bioinformatics</a:t>
            </a:r>
            <a:endParaRPr lang="nl-BE" sz="4000" dirty="0"/>
          </a:p>
        </p:txBody>
      </p:sp>
      <p:sp>
        <p:nvSpPr>
          <p:cNvPr id="3" name="Subtitle 2"/>
          <p:cNvSpPr>
            <a:spLocks noGrp="1"/>
          </p:cNvSpPr>
          <p:nvPr>
            <p:ph type="subTitle" idx="1"/>
          </p:nvPr>
        </p:nvSpPr>
        <p:spPr/>
        <p:txBody>
          <a:bodyPr/>
          <a:lstStyle/>
          <a:p>
            <a:r>
              <a:rPr lang="en-US" smtClean="0"/>
              <a:t>Genes, gene families and genome organization</a:t>
            </a:r>
            <a:endParaRPr lang="nl-BE" dirty="0"/>
          </a:p>
        </p:txBody>
      </p:sp>
      <p:sp>
        <p:nvSpPr>
          <p:cNvPr id="4" name="Text Placeholder 3"/>
          <p:cNvSpPr>
            <a:spLocks noGrp="1"/>
          </p:cNvSpPr>
          <p:nvPr>
            <p:ph type="body" sz="quarter" idx="10"/>
          </p:nvPr>
        </p:nvSpPr>
        <p:spPr/>
        <p:txBody>
          <a:bodyPr/>
          <a:lstStyle/>
          <a:p>
            <a:r>
              <a:rPr lang="en-US" dirty="0"/>
              <a:t>21-22 October, 2019</a:t>
            </a:r>
            <a:endParaRPr lang="nl-BE" dirty="0"/>
          </a:p>
          <a:p>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smtClean="0"/>
              <a:t>Klaas</a:t>
            </a:r>
            <a:r>
              <a:rPr lang="en-US" dirty="0" smtClean="0"/>
              <a:t> </a:t>
            </a:r>
            <a:r>
              <a:rPr lang="en-US" dirty="0" err="1" smtClean="0"/>
              <a:t>Vandepoele</a:t>
            </a:r>
            <a:endParaRPr lang="en-US" dirty="0" smtClean="0"/>
          </a:p>
          <a:p>
            <a:r>
              <a:rPr lang="en-US" dirty="0" err="1" smtClean="0"/>
              <a:t>Michiel</a:t>
            </a:r>
            <a:r>
              <a:rPr lang="en-US" dirty="0" smtClean="0"/>
              <a:t> Van Bel</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Homology is NOT a measure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sp>
        <p:nvSpPr>
          <p:cNvPr id="6" name="Rectangle 3"/>
          <p:cNvSpPr txBox="1">
            <a:spLocks noChangeArrowheads="1"/>
          </p:cNvSpPr>
          <p:nvPr/>
        </p:nvSpPr>
        <p:spPr>
          <a:xfrm>
            <a:off x="949643" y="1628775"/>
            <a:ext cx="7310437" cy="4055745"/>
          </a:xfrm>
          <a:prstGeom prst="rect">
            <a:avLst/>
          </a:prstGeom>
          <a:solidFill>
            <a:srgbClr val="E4E4E4"/>
          </a:solidFill>
          <a:effectLst>
            <a:outerShdw dist="63500" dir="3187806" algn="ctr" rotWithShape="0">
              <a:srgbClr val="777777"/>
            </a:outerShdw>
          </a:effectLst>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Wingdings" pitchFamily="2" charset="2"/>
              <a:buNone/>
            </a:pPr>
            <a:r>
              <a:rPr lang="en-US" altLang="nl-BE" sz="2000" i="1" smtClean="0">
                <a:latin typeface="Palatino Linotype" pitchFamily="18" charset="0"/>
              </a:rPr>
              <a:t>Sequence analysis aims at finding important sequence similarities that would allow one to infer homology. The latter term is extensively used in scientific literature, often without a clear understanding of its meaning, which is simply common origin. Since the mid-19th century, zoologists and botanists have learned to make a distinction between homologous organs (e.g. bat's wing and human's hand) and similar (analogous) organs (e.g. bat's wing and butterfly's wing). Homologous organs are not necessarily similar (at least the similarity may not be obvious); similar organs are not necessarily homologous. For some reason, this simple concept tends to get extremely muddled when applied to protein and DNA sequences. Phrases like “sequence (structural) homology”, “high homology”, “significant homology”, or even “35% homology” are as common, even in top scientific journals, as they are </a:t>
            </a:r>
            <a:r>
              <a:rPr lang="en-US" altLang="nl-BE" sz="2000" i="1" u="sng" smtClean="0">
                <a:latin typeface="Palatino Linotype" pitchFamily="18" charset="0"/>
              </a:rPr>
              <a:t>absurd</a:t>
            </a:r>
            <a:r>
              <a:rPr lang="en-US" altLang="nl-BE" sz="2000" i="1" smtClean="0">
                <a:latin typeface="Palatino Linotype" pitchFamily="18" charset="0"/>
              </a:rPr>
              <a:t>, considering the definition. </a:t>
            </a:r>
          </a:p>
        </p:txBody>
      </p:sp>
      <p:sp>
        <p:nvSpPr>
          <p:cNvPr id="7" name="Rectangle 6"/>
          <p:cNvSpPr/>
          <p:nvPr/>
        </p:nvSpPr>
        <p:spPr>
          <a:xfrm>
            <a:off x="2804160" y="5821966"/>
            <a:ext cx="6339840" cy="338554"/>
          </a:xfrm>
          <a:prstGeom prst="rect">
            <a:avLst/>
          </a:prstGeom>
        </p:spPr>
        <p:txBody>
          <a:bodyPr wrap="square">
            <a:spAutoFit/>
          </a:bodyPr>
          <a:lstStyle/>
          <a:p>
            <a:r>
              <a:rPr lang="en-US" sz="1600" b="1" smtClean="0">
                <a:solidFill>
                  <a:srgbClr val="EA6341"/>
                </a:solidFill>
              </a:rPr>
              <a:t>Koonin 2005, Orthologs</a:t>
            </a:r>
            <a:r>
              <a:rPr lang="en-US" sz="1600" b="1">
                <a:solidFill>
                  <a:srgbClr val="EA6341"/>
                </a:solidFill>
              </a:rPr>
              <a:t>, paralogs, and evolutionary </a:t>
            </a:r>
            <a:r>
              <a:rPr lang="en-US" sz="1600" b="1" smtClean="0">
                <a:solidFill>
                  <a:srgbClr val="EA6341"/>
                </a:solidFill>
              </a:rPr>
              <a:t>genomics</a:t>
            </a:r>
            <a:r>
              <a:rPr lang="en-US" sz="1600" b="1">
                <a:solidFill>
                  <a:srgbClr val="EA6341"/>
                </a:solidFill>
              </a:rPr>
              <a:t>.</a:t>
            </a:r>
          </a:p>
        </p:txBody>
      </p:sp>
    </p:spTree>
    <p:extLst>
      <p:ext uri="{BB962C8B-B14F-4D97-AF65-F5344CB8AC3E}">
        <p14:creationId xmlns:p14="http://schemas.microsoft.com/office/powerpoint/2010/main" val="2245605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4880" cy="1143000"/>
          </a:xfrm>
        </p:spPr>
        <p:txBody>
          <a:bodyPr/>
          <a:lstStyle/>
          <a:p>
            <a:r>
              <a:rPr lang="en-US" smtClean="0"/>
              <a:t>How to define gene homology using similarity?</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1713548"/>
            <a:ext cx="62642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294481" y="2800192"/>
            <a:ext cx="210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a:t>Sequences (~taxa)</a:t>
            </a:r>
          </a:p>
        </p:txBody>
      </p:sp>
      <p:sp>
        <p:nvSpPr>
          <p:cNvPr id="7" name="Text Box 6"/>
          <p:cNvSpPr txBox="1">
            <a:spLocks noChangeArrowheads="1"/>
          </p:cNvSpPr>
          <p:nvPr/>
        </p:nvSpPr>
        <p:spPr bwMode="auto">
          <a:xfrm>
            <a:off x="3419475" y="1316673"/>
            <a:ext cx="401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a:t>Columns (~positions) in the alignment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4209733"/>
            <a:ext cx="77089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495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Homologous genes in PLAZA</a:t>
            </a:r>
            <a:endParaRPr lang="nl-BE"/>
          </a:p>
        </p:txBody>
      </p:sp>
      <p:sp>
        <p:nvSpPr>
          <p:cNvPr id="3" name="Content Placeholder 2"/>
          <p:cNvSpPr>
            <a:spLocks noGrp="1"/>
          </p:cNvSpPr>
          <p:nvPr>
            <p:ph idx="1"/>
          </p:nvPr>
        </p:nvSpPr>
        <p:spPr/>
        <p:txBody>
          <a:bodyPr/>
          <a:lstStyle/>
          <a:p>
            <a:r>
              <a:rPr lang="en-US" sz="2400" smtClean="0"/>
              <a:t>Sequence similarity searches</a:t>
            </a:r>
          </a:p>
          <a:p>
            <a:pPr lvl="1"/>
            <a:r>
              <a:rPr lang="en-US" sz="2400" smtClean="0"/>
              <a:t>BLAST / DIAMOND</a:t>
            </a:r>
          </a:p>
          <a:p>
            <a:pPr lvl="1"/>
            <a:r>
              <a:rPr lang="en-US" sz="2400" smtClean="0"/>
              <a:t>Protein clustering </a:t>
            </a:r>
          </a:p>
          <a:p>
            <a:pPr lvl="2"/>
            <a:r>
              <a:rPr lang="en-US" sz="2000" smtClean="0"/>
              <a:t>Gene families (TribeMCL)</a:t>
            </a:r>
          </a:p>
          <a:p>
            <a:pPr lvl="2"/>
            <a:r>
              <a:rPr lang="en-US" sz="2000" smtClean="0"/>
              <a:t>Sub-families (OrthoFinder)</a:t>
            </a:r>
          </a:p>
          <a:p>
            <a:r>
              <a:rPr lang="en-US" sz="2400" smtClean="0"/>
              <a:t>Similarity heatmap</a:t>
            </a:r>
          </a:p>
          <a:p>
            <a:r>
              <a:rPr lang="en-US" sz="2400" smtClean="0"/>
              <a:t>Gene family page</a:t>
            </a:r>
          </a:p>
          <a:p>
            <a:r>
              <a:rPr lang="en-US" sz="2400" smtClean="0"/>
              <a:t>Functional annotation gene family</a:t>
            </a: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spTree>
    <p:extLst>
      <p:ext uri="{BB962C8B-B14F-4D97-AF65-F5344CB8AC3E}">
        <p14:creationId xmlns:p14="http://schemas.microsoft.com/office/powerpoint/2010/main" val="97710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page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grpSp>
        <p:nvGrpSpPr>
          <p:cNvPr id="5" name="Group 4"/>
          <p:cNvGrpSpPr/>
          <p:nvPr/>
        </p:nvGrpSpPr>
        <p:grpSpPr>
          <a:xfrm>
            <a:off x="762000" y="1187116"/>
            <a:ext cx="6745704" cy="4772526"/>
            <a:chOff x="1476163" y="224644"/>
            <a:chExt cx="7647907" cy="572463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63" y="224644"/>
              <a:ext cx="7647907" cy="57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3392996"/>
              <a:ext cx="2527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601" y="4896952"/>
            <a:ext cx="5443400" cy="12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2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similarity heatmap</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a:t>Mini-chromosome maintenance </a:t>
            </a:r>
            <a:r>
              <a:rPr lang="nl-BE" b="1" smtClean="0"/>
              <a:t>(MCM) protein</a:t>
            </a:r>
            <a:endParaRPr lang="nl-BE" b="1"/>
          </a:p>
        </p:txBody>
      </p:sp>
    </p:spTree>
    <p:extLst>
      <p:ext uri="{BB962C8B-B14F-4D97-AF65-F5344CB8AC3E}">
        <p14:creationId xmlns:p14="http://schemas.microsoft.com/office/powerpoint/2010/main" val="33782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Associated gene families &amp; phylogenetic profiles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7181"/>
            <a:ext cx="8229600" cy="445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77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smtClean="0">
                <a:solidFill>
                  <a:schemeClr val="bg1">
                    <a:lumMod val="50000"/>
                  </a:schemeClr>
                </a:solidFill>
                <a:latin typeface="Calibri" pitchFamily="34" charset="0"/>
              </a:rPr>
              <a:t>&gt;20 </a:t>
            </a:r>
            <a:r>
              <a:rPr lang="en-US" sz="2000" b="1" dirty="0">
                <a:solidFill>
                  <a:schemeClr val="bg1">
                    <a:lumMod val="50000"/>
                  </a:schemeClr>
                </a:solidFill>
                <a:latin typeface="Calibri" pitchFamily="34" charset="0"/>
              </a:rPr>
              <a:t>tools available!</a:t>
            </a:r>
            <a:endParaRPr lang="nl-BE" sz="2000" b="1" dirty="0">
              <a:solidFill>
                <a:schemeClr val="bg1">
                  <a:lumMod val="50000"/>
                </a:schemeClr>
              </a:solidFill>
              <a:latin typeface="Calibri" pitchFamily="34" charset="0"/>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b="11286"/>
          <a:stretch/>
        </p:blipFill>
        <p:spPr>
          <a:xfrm>
            <a:off x="420540" y="1295309"/>
            <a:ext cx="8294563" cy="4139137"/>
          </a:xfrm>
        </p:spPr>
      </p:pic>
      <p:sp>
        <p:nvSpPr>
          <p:cNvPr id="5" name="Rectangle 4"/>
          <p:cNvSpPr/>
          <p:nvPr/>
        </p:nvSpPr>
        <p:spPr>
          <a:xfrm>
            <a:off x="3356042" y="1917543"/>
            <a:ext cx="1964987" cy="3516903"/>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1220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 colinearity &amp; genome organization</a:t>
            </a:r>
            <a:endParaRPr lang="nl-BE" sz="3200" dirty="0"/>
          </a:p>
        </p:txBody>
      </p:sp>
      <p:sp>
        <p:nvSpPr>
          <p:cNvPr id="3" name="Content Placeholder 2"/>
          <p:cNvSpPr>
            <a:spLocks noGrp="1"/>
          </p:cNvSpPr>
          <p:nvPr>
            <p:ph idx="1"/>
          </p:nvPr>
        </p:nvSpPr>
        <p:spPr>
          <a:xfrm>
            <a:off x="4023360" y="1599439"/>
            <a:ext cx="4800600" cy="4557521"/>
          </a:xfrm>
        </p:spPr>
        <p:txBody>
          <a:bodyPr/>
          <a:lstStyle/>
          <a:p>
            <a:pPr marL="0" lvl="1" indent="0">
              <a:buClr>
                <a:srgbClr val="EA6341"/>
              </a:buClr>
              <a:buSzPct val="100000"/>
              <a:buNone/>
            </a:pPr>
            <a:r>
              <a:rPr lang="en-US" sz="2400" b="1" smtClean="0">
                <a:solidFill>
                  <a:schemeClr val="tx2"/>
                </a:solidFill>
                <a:latin typeface="Calibri" pitchFamily="34" charset="0"/>
              </a:rPr>
              <a:t>Colinearity</a:t>
            </a:r>
          </a:p>
          <a:p>
            <a:pPr marL="342900" lvl="1" indent="-342900">
              <a:buClr>
                <a:srgbClr val="EA6341"/>
              </a:buClr>
              <a:buSzPct val="100000"/>
              <a:buFont typeface="Arial" panose="020B0604020202020204" pitchFamily="34" charset="0"/>
              <a:buChar char="•"/>
            </a:pPr>
            <a:r>
              <a:rPr lang="en-US" sz="2000" smtClean="0">
                <a:solidFill>
                  <a:schemeClr val="tx2"/>
                </a:solidFill>
                <a:latin typeface="Calibri" pitchFamily="34" charset="0"/>
              </a:rPr>
              <a:t>Conservation of gene content and order</a:t>
            </a:r>
            <a:endParaRPr lang="en-US" sz="2000">
              <a:solidFill>
                <a:schemeClr val="tx2"/>
              </a:solidFill>
              <a:latin typeface="Calibri" pitchFamily="34" charset="0"/>
            </a:endParaRPr>
          </a:p>
          <a:p>
            <a:pPr marL="0" lvl="1" indent="0">
              <a:buClr>
                <a:srgbClr val="EA6341"/>
              </a:buClr>
              <a:buSzPct val="100000"/>
              <a:buNone/>
            </a:pPr>
            <a:r>
              <a:rPr lang="en-US" sz="2400" b="1" smtClean="0">
                <a:solidFill>
                  <a:schemeClr val="tx2"/>
                </a:solidFill>
                <a:latin typeface="Calibri" pitchFamily="34" charset="0"/>
              </a:rPr>
              <a:t>Synteny</a:t>
            </a:r>
          </a:p>
          <a:p>
            <a:pPr marL="342900" lvl="1" indent="-342900">
              <a:buClr>
                <a:srgbClr val="EA6341"/>
              </a:buClr>
              <a:buSzPct val="100000"/>
              <a:buFont typeface="Corbel" panose="020B0503020204020204" pitchFamily="34" charset="0"/>
              <a:buChar char="•"/>
            </a:pPr>
            <a:r>
              <a:rPr lang="en-US" sz="2000">
                <a:solidFill>
                  <a:schemeClr val="tx2"/>
                </a:solidFill>
                <a:latin typeface="Calibri" pitchFamily="34" charset="0"/>
              </a:rPr>
              <a:t>Conservation of gene </a:t>
            </a:r>
            <a:r>
              <a:rPr lang="en-US" sz="2000" smtClean="0">
                <a:solidFill>
                  <a:schemeClr val="tx2"/>
                </a:solidFill>
                <a:latin typeface="Calibri" pitchFamily="34" charset="0"/>
              </a:rPr>
              <a:t>content</a:t>
            </a:r>
          </a:p>
          <a:p>
            <a:pPr marL="342900" lvl="1" indent="-342900">
              <a:buClr>
                <a:srgbClr val="EA6341"/>
              </a:buClr>
              <a:buSzPct val="100000"/>
              <a:buFont typeface="Corbel" panose="020B0503020204020204" pitchFamily="34" charset="0"/>
              <a:buChar char="•"/>
            </a:pPr>
            <a:endParaRPr lang="en-US" sz="140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endParaRPr lang="en-US" sz="1400" smtClean="0">
              <a:solidFill>
                <a:schemeClr val="tx2"/>
              </a:solidFill>
              <a:latin typeface="Calibri" pitchFamily="34" charset="0"/>
            </a:endParaRPr>
          </a:p>
          <a:p>
            <a:pPr marL="0" lvl="1" indent="0">
              <a:buClr>
                <a:srgbClr val="EA6341"/>
              </a:buClr>
              <a:buSzPct val="100000"/>
              <a:buNone/>
            </a:pPr>
            <a:r>
              <a:rPr lang="en-US" sz="1800" smtClean="0">
                <a:solidFill>
                  <a:schemeClr val="tx2"/>
                </a:solidFill>
                <a:latin typeface="Calibri" pitchFamily="34" charset="0"/>
              </a:rPr>
              <a:t>Detection gene colinearity using i-ADHoRe 3.0</a:t>
            </a:r>
            <a:endParaRPr lang="en-US" sz="180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r>
              <a:rPr lang="en-US" sz="1600" smtClean="0">
                <a:solidFill>
                  <a:schemeClr val="tx2"/>
                </a:solidFill>
                <a:latin typeface="Calibri" pitchFamily="34" charset="0"/>
              </a:rPr>
              <a:t>Represent </a:t>
            </a:r>
            <a:r>
              <a:rPr lang="en-US" sz="1600" dirty="0">
                <a:solidFill>
                  <a:schemeClr val="tx2"/>
                </a:solidFill>
                <a:latin typeface="Calibri" pitchFamily="34" charset="0"/>
              </a:rPr>
              <a:t>chromosomes as </a:t>
            </a:r>
            <a:r>
              <a:rPr lang="en-US" sz="1600" dirty="0">
                <a:solidFill>
                  <a:srgbClr val="008000"/>
                </a:solidFill>
                <a:latin typeface="Calibri" pitchFamily="34" charset="0"/>
              </a:rPr>
              <a:t>sorted gene lists</a:t>
            </a:r>
          </a:p>
          <a:p>
            <a:pPr marL="342900" lvl="1" indent="-342900">
              <a:buClr>
                <a:srgbClr val="EA6341"/>
              </a:buClr>
              <a:buSzPct val="100000"/>
              <a:buFont typeface="Corbel" panose="020B0503020204020204" pitchFamily="34" charset="0"/>
              <a:buChar char="•"/>
            </a:pPr>
            <a:r>
              <a:rPr lang="en-US" sz="1600" dirty="0">
                <a:solidFill>
                  <a:schemeClr val="tx2"/>
                </a:solidFill>
                <a:latin typeface="Calibri" pitchFamily="34" charset="0"/>
              </a:rPr>
              <a:t>Identify all homologous gene pairs between chromosomes (</a:t>
            </a:r>
            <a:r>
              <a:rPr lang="en-US" sz="1600" dirty="0">
                <a:solidFill>
                  <a:srgbClr val="008000"/>
                </a:solidFill>
                <a:latin typeface="Calibri" pitchFamily="34" charset="0"/>
              </a:rPr>
              <a:t>all-against-all </a:t>
            </a:r>
            <a:r>
              <a:rPr lang="en-US" sz="1600" dirty="0" smtClean="0">
                <a:solidFill>
                  <a:srgbClr val="008000"/>
                </a:solidFill>
                <a:latin typeface="Calibri" pitchFamily="34" charset="0"/>
              </a:rPr>
              <a:t>BLASTP </a:t>
            </a:r>
            <a:r>
              <a:rPr lang="en-US" sz="1600" dirty="0" smtClean="0">
                <a:solidFill>
                  <a:schemeClr val="tx1"/>
                </a:solidFill>
                <a:latin typeface="Calibri" pitchFamily="34" charset="0"/>
              </a:rPr>
              <a:t>or use </a:t>
            </a:r>
            <a:r>
              <a:rPr lang="en-US" sz="1600" dirty="0" smtClean="0">
                <a:solidFill>
                  <a:srgbClr val="008000"/>
                </a:solidFill>
                <a:latin typeface="Calibri" pitchFamily="34" charset="0"/>
              </a:rPr>
              <a:t>homologous gene families</a:t>
            </a:r>
            <a:r>
              <a:rPr lang="en-US" sz="1600" dirty="0" smtClean="0">
                <a:solidFill>
                  <a:schemeClr val="tx2"/>
                </a:solidFill>
                <a:latin typeface="Calibri" pitchFamily="34" charset="0"/>
              </a:rPr>
              <a:t>).</a:t>
            </a:r>
            <a:endParaRPr lang="en-US" sz="1600" dirty="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r>
              <a:rPr lang="en-US" sz="1600" dirty="0">
                <a:solidFill>
                  <a:schemeClr val="tx2"/>
                </a:solidFill>
                <a:latin typeface="Calibri" pitchFamily="34" charset="0"/>
              </a:rPr>
              <a:t>Score pairs </a:t>
            </a:r>
            <a:r>
              <a:rPr lang="en-US" sz="1600">
                <a:solidFill>
                  <a:schemeClr val="tx2"/>
                </a:solidFill>
                <a:latin typeface="Calibri" pitchFamily="34" charset="0"/>
              </a:rPr>
              <a:t>of </a:t>
            </a:r>
            <a:r>
              <a:rPr lang="en-US" sz="1600" smtClean="0">
                <a:solidFill>
                  <a:schemeClr val="tx2"/>
                </a:solidFill>
                <a:latin typeface="Calibri" pitchFamily="34" charset="0"/>
              </a:rPr>
              <a:t>homologous genes </a:t>
            </a:r>
            <a:r>
              <a:rPr lang="en-US" sz="1600" dirty="0">
                <a:solidFill>
                  <a:schemeClr val="tx2"/>
                </a:solidFill>
                <a:latin typeface="Calibri" pitchFamily="34" charset="0"/>
              </a:rPr>
              <a:t>in </a:t>
            </a:r>
            <a:r>
              <a:rPr lang="en-US" sz="1600" dirty="0">
                <a:solidFill>
                  <a:srgbClr val="008000"/>
                </a:solidFill>
                <a:latin typeface="Calibri" pitchFamily="34" charset="0"/>
              </a:rPr>
              <a:t>matrix</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34" y="1583203"/>
            <a:ext cx="3067200" cy="296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216"/>
          <p:cNvGrpSpPr>
            <a:grpSpLocks/>
          </p:cNvGrpSpPr>
          <p:nvPr/>
        </p:nvGrpSpPr>
        <p:grpSpPr bwMode="auto">
          <a:xfrm>
            <a:off x="388434" y="4958872"/>
            <a:ext cx="3505200" cy="914400"/>
            <a:chOff x="4718052" y="5400702"/>
            <a:chExt cx="4089456" cy="1066810"/>
          </a:xfrm>
        </p:grpSpPr>
        <p:sp>
          <p:nvSpPr>
            <p:cNvPr id="7" name="Line 3"/>
            <p:cNvSpPr>
              <a:spLocks noChangeShapeType="1"/>
            </p:cNvSpPr>
            <p:nvPr/>
          </p:nvSpPr>
          <p:spPr bwMode="auto">
            <a:xfrm flipV="1">
              <a:off x="6791327" y="5573739"/>
              <a:ext cx="539750" cy="684213"/>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8" name="Line 4"/>
            <p:cNvSpPr>
              <a:spLocks noChangeShapeType="1"/>
            </p:cNvSpPr>
            <p:nvPr/>
          </p:nvSpPr>
          <p:spPr bwMode="auto">
            <a:xfrm flipH="1" flipV="1">
              <a:off x="6107114" y="5573739"/>
              <a:ext cx="1008063" cy="720725"/>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9" name="Line 71"/>
            <p:cNvSpPr>
              <a:spLocks noChangeShapeType="1"/>
            </p:cNvSpPr>
            <p:nvPr/>
          </p:nvSpPr>
          <p:spPr bwMode="auto">
            <a:xfrm flipV="1">
              <a:off x="4870452" y="5559452"/>
              <a:ext cx="1524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0" name="Line 72"/>
            <p:cNvSpPr>
              <a:spLocks noChangeShapeType="1"/>
            </p:cNvSpPr>
            <p:nvPr/>
          </p:nvSpPr>
          <p:spPr bwMode="auto">
            <a:xfrm flipV="1">
              <a:off x="5327652" y="555945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1" name="Line 73"/>
            <p:cNvSpPr>
              <a:spLocks noChangeShapeType="1"/>
            </p:cNvSpPr>
            <p:nvPr/>
          </p:nvSpPr>
          <p:spPr bwMode="auto">
            <a:xfrm flipV="1">
              <a:off x="5708652" y="5553102"/>
              <a:ext cx="115887" cy="7683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2" name="Line 74"/>
            <p:cNvSpPr>
              <a:spLocks noChangeShapeType="1"/>
            </p:cNvSpPr>
            <p:nvPr/>
          </p:nvSpPr>
          <p:spPr bwMode="auto">
            <a:xfrm flipH="1" flipV="1">
              <a:off x="7805739" y="555310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3" name="Line 75"/>
            <p:cNvSpPr>
              <a:spLocks noChangeShapeType="1"/>
            </p:cNvSpPr>
            <p:nvPr/>
          </p:nvSpPr>
          <p:spPr bwMode="auto">
            <a:xfrm flipH="1" flipV="1">
              <a:off x="7537452" y="5559452"/>
              <a:ext cx="725487"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4" name="Line 76"/>
            <p:cNvSpPr>
              <a:spLocks noChangeShapeType="1"/>
            </p:cNvSpPr>
            <p:nvPr/>
          </p:nvSpPr>
          <p:spPr bwMode="auto">
            <a:xfrm flipV="1">
              <a:off x="7500939" y="5559452"/>
              <a:ext cx="798513"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5" name="Line 77"/>
            <p:cNvSpPr>
              <a:spLocks noChangeShapeType="1"/>
            </p:cNvSpPr>
            <p:nvPr/>
          </p:nvSpPr>
          <p:spPr bwMode="auto">
            <a:xfrm>
              <a:off x="4718052" y="5559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16" name="Rectangle 78"/>
            <p:cNvSpPr>
              <a:spLocks noChangeArrowheads="1"/>
            </p:cNvSpPr>
            <p:nvPr/>
          </p:nvSpPr>
          <p:spPr bwMode="auto">
            <a:xfrm>
              <a:off x="4946652" y="5488014"/>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17" name="Rectangle 79"/>
            <p:cNvSpPr>
              <a:spLocks noChangeArrowheads="1"/>
            </p:cNvSpPr>
            <p:nvPr/>
          </p:nvSpPr>
          <p:spPr bwMode="auto">
            <a:xfrm>
              <a:off x="5327652" y="5483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18" name="Rectangle 80"/>
            <p:cNvSpPr>
              <a:spLocks noChangeArrowheads="1"/>
            </p:cNvSpPr>
            <p:nvPr/>
          </p:nvSpPr>
          <p:spPr bwMode="auto">
            <a:xfrm>
              <a:off x="5748339" y="5483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19" name="Rectangle 81"/>
            <p:cNvSpPr>
              <a:spLocks noChangeArrowheads="1"/>
            </p:cNvSpPr>
            <p:nvPr/>
          </p:nvSpPr>
          <p:spPr bwMode="auto">
            <a:xfrm>
              <a:off x="6470652" y="5488014"/>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20" name="Rectangle 82"/>
            <p:cNvSpPr>
              <a:spLocks noChangeArrowheads="1"/>
            </p:cNvSpPr>
            <p:nvPr/>
          </p:nvSpPr>
          <p:spPr bwMode="auto">
            <a:xfrm>
              <a:off x="7461252" y="5483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1" name="Rectangle 83"/>
            <p:cNvSpPr>
              <a:spLocks noChangeArrowheads="1"/>
            </p:cNvSpPr>
            <p:nvPr/>
          </p:nvSpPr>
          <p:spPr bwMode="auto">
            <a:xfrm>
              <a:off x="8223252" y="5483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2" name="Line 84"/>
            <p:cNvSpPr>
              <a:spLocks noChangeShapeType="1"/>
            </p:cNvSpPr>
            <p:nvPr/>
          </p:nvSpPr>
          <p:spPr bwMode="auto">
            <a:xfrm>
              <a:off x="4718052" y="6321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23" name="Rectangle 85"/>
            <p:cNvSpPr>
              <a:spLocks noChangeArrowheads="1"/>
            </p:cNvSpPr>
            <p:nvPr/>
          </p:nvSpPr>
          <p:spPr bwMode="auto">
            <a:xfrm>
              <a:off x="4794252" y="6245252"/>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24" name="Rectangle 86"/>
            <p:cNvSpPr>
              <a:spLocks noChangeArrowheads="1"/>
            </p:cNvSpPr>
            <p:nvPr/>
          </p:nvSpPr>
          <p:spPr bwMode="auto">
            <a:xfrm>
              <a:off x="5251452" y="6245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25" name="Rectangle 87"/>
            <p:cNvSpPr>
              <a:spLocks noChangeArrowheads="1"/>
            </p:cNvSpPr>
            <p:nvPr/>
          </p:nvSpPr>
          <p:spPr bwMode="auto">
            <a:xfrm>
              <a:off x="5632452" y="6245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26" name="Rectangle 88"/>
            <p:cNvSpPr>
              <a:spLocks noChangeArrowheads="1"/>
            </p:cNvSpPr>
            <p:nvPr/>
          </p:nvSpPr>
          <p:spPr bwMode="auto">
            <a:xfrm>
              <a:off x="7461252" y="6245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7" name="Rectangle 89"/>
            <p:cNvSpPr>
              <a:spLocks noChangeArrowheads="1"/>
            </p:cNvSpPr>
            <p:nvPr/>
          </p:nvSpPr>
          <p:spPr bwMode="auto">
            <a:xfrm>
              <a:off x="8223252" y="6245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8" name="Rectangle 90"/>
            <p:cNvSpPr>
              <a:spLocks noChangeArrowheads="1"/>
            </p:cNvSpPr>
            <p:nvPr/>
          </p:nvSpPr>
          <p:spPr bwMode="auto">
            <a:xfrm>
              <a:off x="7766052" y="6245252"/>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29" name="Text Box 91"/>
            <p:cNvSpPr txBox="1">
              <a:spLocks noChangeArrowheads="1"/>
            </p:cNvSpPr>
            <p:nvPr/>
          </p:nvSpPr>
          <p:spPr bwMode="auto">
            <a:xfrm>
              <a:off x="8490798" y="5400702"/>
              <a:ext cx="298189"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1</a:t>
              </a:r>
            </a:p>
          </p:txBody>
        </p:sp>
        <p:sp>
          <p:nvSpPr>
            <p:cNvPr id="30" name="Rectangle 93"/>
            <p:cNvSpPr>
              <a:spLocks noChangeArrowheads="1"/>
            </p:cNvSpPr>
            <p:nvPr/>
          </p:nvSpPr>
          <p:spPr bwMode="auto">
            <a:xfrm>
              <a:off x="6053139" y="5488014"/>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31" name="Rectangle 94"/>
            <p:cNvSpPr>
              <a:spLocks noChangeArrowheads="1"/>
            </p:cNvSpPr>
            <p:nvPr/>
          </p:nvSpPr>
          <p:spPr bwMode="auto">
            <a:xfrm>
              <a:off x="6281739" y="5484839"/>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2" name="Rectangle 95"/>
            <p:cNvSpPr>
              <a:spLocks noChangeArrowheads="1"/>
            </p:cNvSpPr>
            <p:nvPr/>
          </p:nvSpPr>
          <p:spPr bwMode="auto">
            <a:xfrm>
              <a:off x="7729539" y="5481664"/>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33" name="Rectangle 96"/>
            <p:cNvSpPr>
              <a:spLocks noChangeArrowheads="1"/>
            </p:cNvSpPr>
            <p:nvPr/>
          </p:nvSpPr>
          <p:spPr bwMode="auto">
            <a:xfrm>
              <a:off x="6967539" y="548007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4" name="Rectangle 97"/>
            <p:cNvSpPr>
              <a:spLocks noChangeArrowheads="1"/>
            </p:cNvSpPr>
            <p:nvPr/>
          </p:nvSpPr>
          <p:spPr bwMode="auto">
            <a:xfrm>
              <a:off x="6778627" y="5476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5" name="Rectangle 98"/>
            <p:cNvSpPr>
              <a:spLocks noChangeArrowheads="1"/>
            </p:cNvSpPr>
            <p:nvPr/>
          </p:nvSpPr>
          <p:spPr bwMode="auto">
            <a:xfrm>
              <a:off x="7272339" y="5484839"/>
              <a:ext cx="152400" cy="152400"/>
            </a:xfrm>
            <a:prstGeom prst="rect">
              <a:avLst/>
            </a:prstGeom>
            <a:solidFill>
              <a:srgbClr val="FFFF99"/>
            </a:solidFill>
            <a:ln w="3175" cap="sq">
              <a:solidFill>
                <a:schemeClr val="tx1"/>
              </a:solidFill>
              <a:miter lim="800000"/>
              <a:headEnd type="none" w="sm" len="sm"/>
              <a:tailEnd type="none" w="sm" len="sm"/>
            </a:ln>
          </p:spPr>
          <p:txBody>
            <a:bodyPr wrap="none" anchor="ctr"/>
            <a:lstStyle/>
            <a:p>
              <a:endParaRPr lang="nl-BE"/>
            </a:p>
          </p:txBody>
        </p:sp>
        <p:sp>
          <p:nvSpPr>
            <p:cNvPr id="36" name="Rectangle 99"/>
            <p:cNvSpPr>
              <a:spLocks noChangeArrowheads="1"/>
            </p:cNvSpPr>
            <p:nvPr/>
          </p:nvSpPr>
          <p:spPr bwMode="auto">
            <a:xfrm>
              <a:off x="5900739" y="6248427"/>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7" name="Rectangle 100"/>
            <p:cNvSpPr>
              <a:spLocks noChangeArrowheads="1"/>
            </p:cNvSpPr>
            <p:nvPr/>
          </p:nvSpPr>
          <p:spPr bwMode="auto">
            <a:xfrm>
              <a:off x="6434139" y="6238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8" name="Rectangle 101"/>
            <p:cNvSpPr>
              <a:spLocks noChangeArrowheads="1"/>
            </p:cNvSpPr>
            <p:nvPr/>
          </p:nvSpPr>
          <p:spPr bwMode="auto">
            <a:xfrm>
              <a:off x="6169027" y="623572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9" name="Rectangle 102"/>
            <p:cNvSpPr>
              <a:spLocks noChangeArrowheads="1"/>
            </p:cNvSpPr>
            <p:nvPr/>
          </p:nvSpPr>
          <p:spPr bwMode="auto">
            <a:xfrm>
              <a:off x="6738939" y="6238902"/>
              <a:ext cx="152400" cy="152400"/>
            </a:xfrm>
            <a:prstGeom prst="rect">
              <a:avLst/>
            </a:prstGeom>
            <a:solidFill>
              <a:srgbClr val="FFFF99"/>
            </a:solidFill>
            <a:ln w="6350" cap="sq">
              <a:solidFill>
                <a:schemeClr val="tx1"/>
              </a:solidFill>
              <a:miter lim="800000"/>
              <a:headEnd type="none" w="sm" len="sm"/>
              <a:tailEnd type="none" w="sm" len="sm"/>
            </a:ln>
          </p:spPr>
          <p:txBody>
            <a:bodyPr wrap="none" anchor="ctr"/>
            <a:lstStyle/>
            <a:p>
              <a:endParaRPr lang="nl-BE"/>
            </a:p>
          </p:txBody>
        </p:sp>
        <p:sp>
          <p:nvSpPr>
            <p:cNvPr id="40" name="Rectangle 103"/>
            <p:cNvSpPr>
              <a:spLocks noChangeArrowheads="1"/>
            </p:cNvSpPr>
            <p:nvPr/>
          </p:nvSpPr>
          <p:spPr bwMode="auto">
            <a:xfrm>
              <a:off x="7043739" y="6238902"/>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41" name="Text Box 91"/>
            <p:cNvSpPr txBox="1">
              <a:spLocks noChangeArrowheads="1"/>
            </p:cNvSpPr>
            <p:nvPr/>
          </p:nvSpPr>
          <p:spPr bwMode="auto">
            <a:xfrm>
              <a:off x="8511171" y="6130430"/>
              <a:ext cx="296337"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2</a:t>
              </a:r>
            </a:p>
          </p:txBody>
        </p:sp>
      </p:grpSp>
    </p:spTree>
    <p:extLst>
      <p:ext uri="{BB962C8B-B14F-4D97-AF65-F5344CB8AC3E}">
        <p14:creationId xmlns:p14="http://schemas.microsoft.com/office/powerpoint/2010/main" val="2184212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7"/>
          <p:cNvPicPr>
            <a:picLocks noChangeAspect="1" noChangeArrowheads="1"/>
          </p:cNvPicPr>
          <p:nvPr/>
        </p:nvPicPr>
        <p:blipFill>
          <a:blip r:embed="rId2" cstate="print"/>
          <a:srcRect/>
          <a:stretch>
            <a:fillRect/>
          </a:stretch>
        </p:blipFill>
        <p:spPr bwMode="auto">
          <a:xfrm>
            <a:off x="245132" y="1572153"/>
            <a:ext cx="4542824" cy="4432613"/>
          </a:xfrm>
          <a:prstGeom prst="rect">
            <a:avLst/>
          </a:prstGeom>
          <a:noFill/>
          <a:ln w="9525">
            <a:noFill/>
            <a:miter lim="800000"/>
            <a:headEnd/>
            <a:tailEnd/>
          </a:ln>
        </p:spPr>
      </p:pic>
      <p:sp>
        <p:nvSpPr>
          <p:cNvPr id="52" name="Rectangle 51"/>
          <p:cNvSpPr/>
          <p:nvPr/>
        </p:nvSpPr>
        <p:spPr>
          <a:xfrm>
            <a:off x="3689873" y="3910379"/>
            <a:ext cx="5230073" cy="242946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tle 1"/>
          <p:cNvSpPr>
            <a:spLocks noGrp="1"/>
          </p:cNvSpPr>
          <p:nvPr>
            <p:ph type="title"/>
          </p:nvPr>
        </p:nvSpPr>
        <p:spPr/>
        <p:txBody>
          <a:bodyPr/>
          <a:lstStyle/>
          <a:p>
            <a:r>
              <a:rPr lang="en-US" sz="3200" dirty="0" smtClean="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
        <p:nvSpPr>
          <p:cNvPr id="48" name="TextBox 47"/>
          <p:cNvSpPr txBox="1"/>
          <p:nvPr/>
        </p:nvSpPr>
        <p:spPr>
          <a:xfrm>
            <a:off x="381000" y="1233301"/>
            <a:ext cx="1279517" cy="369332"/>
          </a:xfrm>
          <a:prstGeom prst="rect">
            <a:avLst/>
          </a:prstGeom>
          <a:noFill/>
        </p:spPr>
        <p:txBody>
          <a:bodyPr wrap="none" rtlCol="0">
            <a:spAutoFit/>
          </a:bodyPr>
          <a:lstStyle/>
          <a:p>
            <a:r>
              <a:rPr lang="en-US" smtClean="0"/>
              <a:t>WGDotplot</a:t>
            </a:r>
            <a:endParaRPr lang="nl-BE"/>
          </a:p>
        </p:txBody>
      </p:sp>
      <p:grpSp>
        <p:nvGrpSpPr>
          <p:cNvPr id="49" name="Group 48"/>
          <p:cNvGrpSpPr/>
          <p:nvPr/>
        </p:nvGrpSpPr>
        <p:grpSpPr>
          <a:xfrm>
            <a:off x="3813042" y="3946843"/>
            <a:ext cx="5106904" cy="2142420"/>
            <a:chOff x="3706362" y="1249363"/>
            <a:chExt cx="5106904" cy="214242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362" y="1567299"/>
              <a:ext cx="5106904" cy="182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706362" y="1249363"/>
              <a:ext cx="1949829" cy="369332"/>
            </a:xfrm>
            <a:prstGeom prst="rect">
              <a:avLst/>
            </a:prstGeom>
            <a:noFill/>
          </p:spPr>
          <p:txBody>
            <a:bodyPr wrap="none" rtlCol="0">
              <a:spAutoFit/>
            </a:bodyPr>
            <a:lstStyle/>
            <a:p>
              <a:r>
                <a:rPr lang="en-US" smtClean="0"/>
                <a:t>Multiplicon Viewer</a:t>
              </a:r>
              <a:endParaRPr lang="nl-BE"/>
            </a:p>
          </p:txBody>
        </p:sp>
      </p:grpSp>
    </p:spTree>
    <p:extLst>
      <p:ext uri="{BB962C8B-B14F-4D97-AF65-F5344CB8AC3E}">
        <p14:creationId xmlns:p14="http://schemas.microsoft.com/office/powerpoint/2010/main" val="1478040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19</a:t>
            </a:fld>
            <a:endParaRPr lang="nl-BE"/>
          </a:p>
        </p:txBody>
      </p:sp>
      <p:sp>
        <p:nvSpPr>
          <p:cNvPr id="51" name="TextBox 50"/>
          <p:cNvSpPr txBox="1"/>
          <p:nvPr/>
        </p:nvSpPr>
        <p:spPr>
          <a:xfrm>
            <a:off x="521202" y="1247577"/>
            <a:ext cx="1406154" cy="369332"/>
          </a:xfrm>
          <a:prstGeom prst="rect">
            <a:avLst/>
          </a:prstGeom>
          <a:noFill/>
        </p:spPr>
        <p:txBody>
          <a:bodyPr wrap="none" rtlCol="0">
            <a:spAutoFit/>
          </a:bodyPr>
          <a:lstStyle/>
          <a:p>
            <a:r>
              <a:rPr lang="en-US" smtClean="0"/>
              <a:t>Synteny Plot</a:t>
            </a:r>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88" y="1616908"/>
            <a:ext cx="7722268" cy="385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9308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a:t>
            </a:r>
            <a:r>
              <a:rPr lang="en-US" sz="2000" dirty="0" smtClean="0"/>
              <a:t>tool</a:t>
            </a:r>
          </a:p>
          <a:p>
            <a:pPr lvl="1">
              <a:lnSpc>
                <a:spcPct val="150000"/>
              </a:lnSpc>
            </a:pPr>
            <a:r>
              <a:rPr lang="en-US" sz="2000" dirty="0"/>
              <a:t>to </a:t>
            </a:r>
            <a:r>
              <a:rPr lang="en-US" sz="2000" b="1" dirty="0"/>
              <a:t>transfer knowledge</a:t>
            </a:r>
            <a:r>
              <a:rPr lang="en-US" sz="2000" dirty="0"/>
              <a:t> from </a:t>
            </a:r>
            <a:r>
              <a:rPr lang="en-US" sz="2000" b="1" dirty="0"/>
              <a:t>model species</a:t>
            </a:r>
            <a:r>
              <a:rPr lang="en-US" sz="2000" dirty="0"/>
              <a:t> to crops</a:t>
            </a:r>
          </a:p>
          <a:p>
            <a:pPr lvl="1">
              <a:lnSpc>
                <a:spcPct val="150000"/>
              </a:lnSpc>
            </a:pPr>
            <a:r>
              <a:rPr lang="en-US" sz="2000" dirty="0" smtClean="0"/>
              <a:t>to </a:t>
            </a:r>
            <a:r>
              <a:rPr lang="en-US" sz="2000" dirty="0"/>
              <a:t>trace </a:t>
            </a:r>
            <a:r>
              <a:rPr lang="en-US" sz="2000" b="1" dirty="0"/>
              <a:t>structural changes </a:t>
            </a:r>
            <a:r>
              <a:rPr lang="en-US" sz="2000" dirty="0"/>
              <a:t>within a genome or </a:t>
            </a:r>
            <a:r>
              <a:rPr lang="en-US" sz="2000" dirty="0" smtClean="0"/>
              <a:t>population</a:t>
            </a:r>
          </a:p>
          <a:p>
            <a:pPr lvl="1">
              <a:lnSpc>
                <a:spcPct val="150000"/>
              </a:lnSpc>
            </a:pPr>
            <a:endParaRPr lang="en-US" sz="2000" dirty="0"/>
          </a:p>
          <a:p>
            <a:pPr lvl="1">
              <a:lnSpc>
                <a:spcPct val="150000"/>
              </a:lnSpc>
            </a:pPr>
            <a:r>
              <a:rPr lang="en-US" sz="2000" dirty="0" smtClean="0"/>
              <a:t>Level of resolution</a:t>
            </a:r>
          </a:p>
          <a:p>
            <a:pPr lvl="2">
              <a:lnSpc>
                <a:spcPct val="150000"/>
              </a:lnSpc>
            </a:pPr>
            <a:r>
              <a:rPr lang="en-US" sz="1600" dirty="0" smtClean="0"/>
              <a:t>Population or species level (DNA-based)</a:t>
            </a:r>
          </a:p>
          <a:p>
            <a:pPr lvl="2">
              <a:lnSpc>
                <a:spcPct val="150000"/>
              </a:lnSpc>
            </a:pPr>
            <a:r>
              <a:rPr lang="en-US" sz="1600" dirty="0" smtClean="0"/>
              <a:t>Cross-species (protein-based)</a:t>
            </a:r>
            <a:endParaRPr lang="en-US" sz="1600" dirty="0"/>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duplication types</a:t>
            </a:r>
            <a:endParaRPr lang="nl-BE" dirty="0"/>
          </a:p>
        </p:txBody>
      </p:sp>
      <p:sp>
        <p:nvSpPr>
          <p:cNvPr id="3" name="Content Placeholder 2"/>
          <p:cNvSpPr>
            <a:spLocks noGrp="1"/>
          </p:cNvSpPr>
          <p:nvPr>
            <p:ph idx="1"/>
          </p:nvPr>
        </p:nvSpPr>
        <p:spPr>
          <a:xfrm>
            <a:off x="457200" y="1600200"/>
            <a:ext cx="3366655" cy="4343399"/>
          </a:xfrm>
        </p:spPr>
        <p:txBody>
          <a:bodyPr/>
          <a:lstStyle/>
          <a:p>
            <a:r>
              <a:rPr lang="en-US" sz="2400" dirty="0" smtClean="0"/>
              <a:t>Large-scale</a:t>
            </a:r>
          </a:p>
          <a:p>
            <a:pPr lvl="1"/>
            <a:r>
              <a:rPr lang="en-US" sz="2400" dirty="0" smtClean="0"/>
              <a:t>Whole genome</a:t>
            </a:r>
          </a:p>
          <a:p>
            <a:pPr lvl="1"/>
            <a:r>
              <a:rPr lang="en-US" sz="2400" dirty="0" smtClean="0"/>
              <a:t>Chromosome</a:t>
            </a:r>
          </a:p>
          <a:p>
            <a:pPr lvl="1"/>
            <a:endParaRPr lang="en-US" sz="2400" dirty="0"/>
          </a:p>
          <a:p>
            <a:r>
              <a:rPr lang="en-US" sz="2400" dirty="0" smtClean="0"/>
              <a:t>Small-scale</a:t>
            </a:r>
          </a:p>
          <a:p>
            <a:pPr lvl="1"/>
            <a:r>
              <a:rPr lang="en-US" sz="2400" dirty="0" smtClean="0"/>
              <a:t>Tandem </a:t>
            </a:r>
          </a:p>
          <a:p>
            <a:pPr lvl="1"/>
            <a:r>
              <a:rPr lang="en-US" sz="2400" dirty="0" smtClean="0"/>
              <a:t>TE-mediated</a:t>
            </a:r>
          </a:p>
          <a:p>
            <a:pPr lvl="1"/>
            <a:r>
              <a:rPr lang="en-US" sz="2400" dirty="0" err="1" smtClean="0"/>
              <a:t>Retroduplication</a:t>
            </a:r>
            <a:endParaRPr lang="nl-BE" sz="24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20</a:t>
            </a:fld>
            <a:endParaRPr lang="nl-BE"/>
          </a:p>
        </p:txBody>
      </p:sp>
      <p:pic>
        <p:nvPicPr>
          <p:cNvPr id="1030" name="Picture 6" descr="http://www.plantphysiol.org/content/plantphysiol/171/4/2294/F2.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606" y="1554163"/>
            <a:ext cx="3732603" cy="510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Tandem gene </a:t>
            </a:r>
            <a:r>
              <a:rPr lang="en-US" sz="3200" dirty="0" smtClean="0"/>
              <a:t>organization </a:t>
            </a:r>
            <a:r>
              <a:rPr lang="nl-BE" dirty="0" smtClean="0"/>
              <a:t>Zm00001d017741</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21</a:t>
            </a:fld>
            <a:endParaRPr lang="nl-BE"/>
          </a:p>
        </p:txBody>
      </p:sp>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3" name="Picture 2"/>
          <p:cNvPicPr>
            <a:picLocks noChangeAspect="1"/>
          </p:cNvPicPr>
          <p:nvPr/>
        </p:nvPicPr>
        <p:blipFill>
          <a:blip r:embed="rId2"/>
          <a:stretch>
            <a:fillRect/>
          </a:stretch>
        </p:blipFill>
        <p:spPr>
          <a:xfrm>
            <a:off x="807395" y="1554163"/>
            <a:ext cx="7961755" cy="4609269"/>
          </a:xfrm>
          <a:prstGeom prst="rect">
            <a:avLst/>
          </a:prstGeom>
        </p:spPr>
      </p:pic>
      <p:sp>
        <p:nvSpPr>
          <p:cNvPr id="7" name="Rectangle 6"/>
          <p:cNvSpPr/>
          <p:nvPr/>
        </p:nvSpPr>
        <p:spPr>
          <a:xfrm>
            <a:off x="807396" y="2603500"/>
            <a:ext cx="5904554" cy="406400"/>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6" name="Straight Arrow Connector 5"/>
          <p:cNvCxnSpPr/>
          <p:nvPr/>
        </p:nvCxnSpPr>
        <p:spPr>
          <a:xfrm flipH="1">
            <a:off x="5765800" y="2120900"/>
            <a:ext cx="241300" cy="5524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4638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smtClean="0">
                <a:solidFill>
                  <a:schemeClr val="bg1">
                    <a:lumMod val="50000"/>
                  </a:schemeClr>
                </a:solidFill>
                <a:latin typeface="Calibri" pitchFamily="34" charset="0"/>
              </a:rPr>
              <a:t>&gt;20 </a:t>
            </a:r>
            <a:r>
              <a:rPr lang="en-US" sz="2000" b="1" dirty="0">
                <a:solidFill>
                  <a:schemeClr val="bg1">
                    <a:lumMod val="50000"/>
                  </a:schemeClr>
                </a:solidFill>
                <a:latin typeface="Calibri" pitchFamily="34" charset="0"/>
              </a:rPr>
              <a:t>tools available!</a:t>
            </a:r>
            <a:endParaRPr lang="nl-BE" sz="2000" b="1" dirty="0">
              <a:solidFill>
                <a:schemeClr val="bg1">
                  <a:lumMod val="50000"/>
                </a:schemeClr>
              </a:solidFill>
              <a:latin typeface="Calibri" pitchFamily="34" charset="0"/>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b="11286"/>
          <a:stretch/>
        </p:blipFill>
        <p:spPr>
          <a:xfrm>
            <a:off x="420540" y="1295309"/>
            <a:ext cx="8294563" cy="4139137"/>
          </a:xfrm>
        </p:spPr>
      </p:pic>
      <p:sp>
        <p:nvSpPr>
          <p:cNvPr id="5" name="Rectangle 4"/>
          <p:cNvSpPr/>
          <p:nvPr/>
        </p:nvSpPr>
        <p:spPr>
          <a:xfrm>
            <a:off x="2130358" y="1917543"/>
            <a:ext cx="5466944" cy="1010483"/>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0760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a. structural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7" y="1600200"/>
            <a:ext cx="657228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50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b. functional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352" y="1508760"/>
            <a:ext cx="807529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50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b. functional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04270"/>
            <a:ext cx="8229600" cy="330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057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c. Toolbox</a:t>
            </a:r>
            <a:endParaRPr lang="nl-BE"/>
          </a:p>
        </p:txBody>
      </p:sp>
      <p:sp>
        <p:nvSpPr>
          <p:cNvPr id="3" name="Content Placeholder 2"/>
          <p:cNvSpPr>
            <a:spLocks noGrp="1"/>
          </p:cNvSpPr>
          <p:nvPr>
            <p:ph idx="1"/>
          </p:nvPr>
        </p:nvSpPr>
        <p:spPr/>
        <p:txBody>
          <a:bodyPr/>
          <a:lstStyle/>
          <a:p>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25" y="3012482"/>
            <a:ext cx="2963811" cy="18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25" y="488351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831" y="3233466"/>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srcRect/>
          <a:stretch>
            <a:fillRect/>
          </a:stretch>
        </p:blipFill>
        <p:spPr bwMode="auto">
          <a:xfrm>
            <a:off x="6617425" y="3335548"/>
            <a:ext cx="2416256" cy="1827143"/>
          </a:xfrm>
          <a:prstGeom prst="rect">
            <a:avLst/>
          </a:prstGeom>
          <a:noFill/>
          <a:ln w="9525">
            <a:noFill/>
            <a:miter lim="800000"/>
            <a:headEnd/>
            <a:tailEnd/>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 y="1206749"/>
            <a:ext cx="7111365" cy="203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027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 function &amp; gene identifiers</a:t>
            </a:r>
            <a:endParaRPr lang="nl-BE"/>
          </a:p>
        </p:txBody>
      </p:sp>
      <p:sp>
        <p:nvSpPr>
          <p:cNvPr id="3" name="Content Placeholder 2"/>
          <p:cNvSpPr>
            <a:spLocks noGrp="1"/>
          </p:cNvSpPr>
          <p:nvPr>
            <p:ph idx="1"/>
          </p:nvPr>
        </p:nvSpPr>
        <p:spPr/>
        <p:txBody>
          <a:bodyPr/>
          <a:lstStyle/>
          <a:p>
            <a:r>
              <a:rPr lang="en-US" sz="2400" smtClean="0"/>
              <a:t>Different search functions available</a:t>
            </a:r>
          </a:p>
          <a:p>
            <a:pPr lvl="1"/>
            <a:r>
              <a:rPr lang="en-US" sz="2400" smtClean="0"/>
              <a:t>Keyword (gene description, gene symbol)</a:t>
            </a:r>
          </a:p>
          <a:p>
            <a:pPr lvl="2"/>
            <a:r>
              <a:rPr lang="en-US" sz="2000" smtClean="0"/>
              <a:t>Try to filter based on (model) species of interest</a:t>
            </a:r>
          </a:p>
          <a:p>
            <a:pPr lvl="2"/>
            <a:r>
              <a:rPr lang="en-US" sz="2000" smtClean="0"/>
              <a:t>BUT caveats due to missing gene descriptions</a:t>
            </a:r>
          </a:p>
          <a:p>
            <a:pPr lvl="2"/>
            <a:r>
              <a:rPr lang="en-US" sz="2000" smtClean="0"/>
              <a:t>Use “View associated gene families” to summarize results</a:t>
            </a:r>
          </a:p>
          <a:p>
            <a:pPr lvl="2"/>
            <a:endParaRPr lang="en-US" sz="2000" smtClean="0"/>
          </a:p>
          <a:p>
            <a:pPr lvl="1"/>
            <a:r>
              <a:rPr lang="en-US" sz="2400" smtClean="0"/>
              <a:t>Gene Ontology or InterPro</a:t>
            </a:r>
          </a:p>
          <a:p>
            <a:pPr lvl="1"/>
            <a:r>
              <a:rPr lang="en-US" sz="2400" smtClean="0"/>
              <a:t>Accession number or gene identifier</a:t>
            </a:r>
          </a:p>
          <a:p>
            <a:pPr lvl="2"/>
            <a:r>
              <a:rPr lang="en-US" sz="2000" smtClean="0"/>
              <a:t>Both original as PLAZA gene identifier are supported</a:t>
            </a:r>
            <a:endParaRPr lang="nl-BE" sz="2000"/>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sp>
        <p:nvSpPr>
          <p:cNvPr id="5" name="TextBox 4"/>
          <p:cNvSpPr txBox="1"/>
          <p:nvPr/>
        </p:nvSpPr>
        <p:spPr>
          <a:xfrm>
            <a:off x="6743700" y="342900"/>
            <a:ext cx="665567" cy="369332"/>
          </a:xfrm>
          <a:prstGeom prst="rect">
            <a:avLst/>
          </a:prstGeom>
          <a:noFill/>
        </p:spPr>
        <p:txBody>
          <a:bodyPr wrap="none" rtlCol="0">
            <a:spAutoFit/>
          </a:bodyPr>
          <a:lstStyle/>
          <a:p>
            <a:r>
              <a:rPr lang="en-US" smtClean="0">
                <a:solidFill>
                  <a:srgbClr val="EA6341"/>
                </a:solidFill>
                <a:latin typeface="Bernard MT Condensed" panose="02050806060905020404" pitchFamily="18" charset="0"/>
              </a:rPr>
              <a:t>DEMO</a:t>
            </a:r>
            <a:endParaRPr lang="nl-BE">
              <a:solidFill>
                <a:srgbClr val="EA6341"/>
              </a:solidFill>
              <a:latin typeface="Bernard MT Condensed" panose="02050806060905020404" pitchFamily="18" charset="0"/>
            </a:endParaRPr>
          </a:p>
        </p:txBody>
      </p:sp>
    </p:spTree>
    <p:extLst>
      <p:ext uri="{BB962C8B-B14F-4D97-AF65-F5344CB8AC3E}">
        <p14:creationId xmlns:p14="http://schemas.microsoft.com/office/powerpoint/2010/main" val="3534720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Homology &amp; gene families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5" name="Rectangle 3"/>
          <p:cNvSpPr>
            <a:spLocks noGrp="1" noChangeArrowheads="1"/>
          </p:cNvSpPr>
          <p:nvPr>
            <p:ph idx="1"/>
          </p:nvPr>
        </p:nvSpPr>
        <p:spPr/>
        <p:txBody>
          <a:bodyPr/>
          <a:lstStyle/>
          <a:p>
            <a:pPr eaLnBrk="1" hangingPunct="1"/>
            <a:r>
              <a:rPr lang="en-US" altLang="nl-BE" smtClean="0">
                <a:solidFill>
                  <a:srgbClr val="EA6341"/>
                </a:solidFill>
              </a:rPr>
              <a:t>Homology </a:t>
            </a:r>
            <a:r>
              <a:rPr lang="en-US" altLang="nl-BE" smtClean="0"/>
              <a:t>= shared ancestral common origin</a:t>
            </a:r>
          </a:p>
          <a:p>
            <a:pPr eaLnBrk="1" hangingPunct="1"/>
            <a:r>
              <a:rPr lang="en-US" altLang="nl-BE" smtClean="0"/>
              <a:t>Inferred based on:</a:t>
            </a:r>
          </a:p>
          <a:p>
            <a:pPr lvl="1" eaLnBrk="1" hangingPunct="1"/>
            <a:r>
              <a:rPr lang="en-US" altLang="nl-BE" smtClean="0">
                <a:solidFill>
                  <a:srgbClr val="EA6341"/>
                </a:solidFill>
              </a:rPr>
              <a:t>Sequence similarity</a:t>
            </a:r>
          </a:p>
          <a:p>
            <a:pPr lvl="1" eaLnBrk="1" hangingPunct="1"/>
            <a:r>
              <a:rPr lang="en-US" altLang="nl-BE" smtClean="0"/>
              <a:t>Similar </a:t>
            </a:r>
            <a:r>
              <a:rPr lang="en-US" altLang="nl-BE" smtClean="0">
                <a:solidFill>
                  <a:srgbClr val="EA6341"/>
                </a:solidFill>
              </a:rPr>
              <a:t>(multi-) protein domain</a:t>
            </a:r>
            <a:r>
              <a:rPr lang="en-US" altLang="nl-BE" smtClean="0"/>
              <a:t> composition and organization</a:t>
            </a:r>
          </a:p>
          <a:p>
            <a:pPr eaLnBrk="1" hangingPunct="1"/>
            <a:r>
              <a:rPr lang="en-US" altLang="nl-BE" smtClean="0"/>
              <a:t>So sequence similarity means homology?</a:t>
            </a:r>
          </a:p>
          <a:p>
            <a:pPr lvl="1" eaLnBrk="1" hangingPunct="1"/>
            <a:r>
              <a:rPr lang="en-US" altLang="nl-BE" smtClean="0">
                <a:solidFill>
                  <a:srgbClr val="EA6341"/>
                </a:solidFill>
              </a:rPr>
              <a:t>No</a:t>
            </a:r>
            <a:r>
              <a:rPr lang="en-US" altLang="nl-BE" smtClean="0"/>
              <a:t>, it depends!</a:t>
            </a:r>
          </a:p>
        </p:txBody>
      </p:sp>
    </p:spTree>
    <p:extLst>
      <p:ext uri="{BB962C8B-B14F-4D97-AF65-F5344CB8AC3E}">
        <p14:creationId xmlns:p14="http://schemas.microsoft.com/office/powerpoint/2010/main" val="70417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8442</TotalTime>
  <Words>645</Words>
  <Application>Microsoft Office PowerPoint</Application>
  <PresentationFormat>On-screen Show (4:3)</PresentationFormat>
  <Paragraphs>110</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Wingdings</vt:lpstr>
      <vt:lpstr>Palatino Linotype</vt:lpstr>
      <vt:lpstr>Calibri Light</vt:lpstr>
      <vt:lpstr>Calibri</vt:lpstr>
      <vt:lpstr>Corbel</vt:lpstr>
      <vt:lpstr>Bernard MT Condensed</vt:lpstr>
      <vt:lpstr>VIB-UGent Center for Plant Systems Biology_4-3</vt:lpstr>
      <vt:lpstr>Functional Plant Bioinformatics</vt:lpstr>
      <vt:lpstr>Cross-species genome analysis</vt:lpstr>
      <vt:lpstr>Exploiting cross-species genome information</vt:lpstr>
      <vt:lpstr>Gene Page: a. structural information</vt:lpstr>
      <vt:lpstr>Gene Page: b. functional information</vt:lpstr>
      <vt:lpstr>Gene Page: b. functional information</vt:lpstr>
      <vt:lpstr>Gene Page: c. Toolbox</vt:lpstr>
      <vt:lpstr>Search function &amp; gene identifiers</vt:lpstr>
      <vt:lpstr>Homology &amp; gene families</vt:lpstr>
      <vt:lpstr>Homology is NOT a measure</vt:lpstr>
      <vt:lpstr>How to define gene homology using similarity?</vt:lpstr>
      <vt:lpstr>Homologous genes in PLAZA</vt:lpstr>
      <vt:lpstr>Gene family page</vt:lpstr>
      <vt:lpstr>Gene family similarity heatmap</vt:lpstr>
      <vt:lpstr>Associated gene families &amp; phylogenetic profiles</vt:lpstr>
      <vt:lpstr>Exploiting cross-species genome information</vt:lpstr>
      <vt:lpstr>Gene colinearity &amp; genome organization</vt:lpstr>
      <vt:lpstr>Gene colinearity &amp; genome organization</vt:lpstr>
      <vt:lpstr>Gene colinearity &amp; genome organization</vt:lpstr>
      <vt:lpstr>Gene duplication types</vt:lpstr>
      <vt:lpstr>Tandem gene organization Zm00001d017741</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Klaas Vandepoele</cp:lastModifiedBy>
  <cp:revision>84</cp:revision>
  <cp:lastPrinted>2017-05-09T14:43:32Z</cp:lastPrinted>
  <dcterms:created xsi:type="dcterms:W3CDTF">2017-05-04T12:39:53Z</dcterms:created>
  <dcterms:modified xsi:type="dcterms:W3CDTF">2019-10-17T10:08:11Z</dcterms:modified>
</cp:coreProperties>
</file>