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26"/>
  </p:notesMasterIdLst>
  <p:handoutMasterIdLst>
    <p:handoutMasterId r:id="rId27"/>
  </p:handoutMasterIdLst>
  <p:sldIdLst>
    <p:sldId id="258" r:id="rId2"/>
    <p:sldId id="291" r:id="rId3"/>
    <p:sldId id="294" r:id="rId4"/>
    <p:sldId id="315" r:id="rId5"/>
    <p:sldId id="295" r:id="rId6"/>
    <p:sldId id="285" r:id="rId7"/>
    <p:sldId id="259" r:id="rId8"/>
    <p:sldId id="298" r:id="rId9"/>
    <p:sldId id="296" r:id="rId10"/>
    <p:sldId id="313" r:id="rId11"/>
    <p:sldId id="297" r:id="rId12"/>
    <p:sldId id="300" r:id="rId13"/>
    <p:sldId id="301" r:id="rId14"/>
    <p:sldId id="312" r:id="rId15"/>
    <p:sldId id="302" r:id="rId16"/>
    <p:sldId id="316" r:id="rId17"/>
    <p:sldId id="310" r:id="rId18"/>
    <p:sldId id="304" r:id="rId19"/>
    <p:sldId id="303" r:id="rId20"/>
    <p:sldId id="306" r:id="rId21"/>
    <p:sldId id="307" r:id="rId22"/>
    <p:sldId id="309" r:id="rId23"/>
    <p:sldId id="311" r:id="rId24"/>
    <p:sldId id="314" r:id="rId25"/>
  </p:sldIdLst>
  <p:sldSz cx="9144000" cy="6858000" type="screen4x3"/>
  <p:notesSz cx="6797675" cy="9926638"/>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
      <p:font typeface="Corbel" panose="020B0503020204020204" pitchFamily="34" charset="0"/>
      <p:regular r:id="rId34"/>
      <p:bold r:id="rId35"/>
      <p:italic r:id="rId36"/>
      <p:boldItalic r:id="rId37"/>
    </p:embeddedFont>
  </p:embeddedFontLst>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bel" initials="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944"/>
    <a:srgbClr val="EA6341"/>
    <a:srgbClr val="7C7C7C"/>
    <a:srgbClr val="582E86"/>
    <a:srgbClr val="109E9A"/>
    <a:srgbClr val="38AA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2" autoAdjust="0"/>
    <p:restoredTop sz="80046" autoAdjust="0"/>
  </p:normalViewPr>
  <p:slideViewPr>
    <p:cSldViewPr snapToGrid="0" snapToObjects="1">
      <p:cViewPr>
        <p:scale>
          <a:sx n="75" d="100"/>
          <a:sy n="75" d="100"/>
        </p:scale>
        <p:origin x="2304"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50" d="100"/>
          <a:sy n="50" d="100"/>
        </p:scale>
        <p:origin x="-2934"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D79B66B-4677-42D6-8550-9EF373973CA1}" type="datetimeFigureOut">
              <a:rPr lang="nl-BE" smtClean="0"/>
              <a:t>17/10/2019</a:t>
            </a:fld>
            <a:endParaRPr lang="nl-BE"/>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5C9713C-F03C-43B0-B9C7-68776B782B09}" type="slidenum">
              <a:rPr lang="nl-BE" smtClean="0"/>
              <a:t>‹#›</a:t>
            </a:fld>
            <a:endParaRPr lang="nl-BE"/>
          </a:p>
        </p:txBody>
      </p:sp>
    </p:spTree>
    <p:extLst>
      <p:ext uri="{BB962C8B-B14F-4D97-AF65-F5344CB8AC3E}">
        <p14:creationId xmlns:p14="http://schemas.microsoft.com/office/powerpoint/2010/main" val="251580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54C128F-AFEE-4890-85B2-1F48215E6BEA}" type="datetimeFigureOut">
              <a:rPr lang="nl-BE" smtClean="0"/>
              <a:t>17/10/2019</a:t>
            </a:fld>
            <a:endParaRPr lang="nl-BE"/>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F1F9E79-600B-4EBD-ACB4-5FFB84038D1C}" type="slidenum">
              <a:rPr lang="nl-BE" smtClean="0"/>
              <a:t>‹#›</a:t>
            </a:fld>
            <a:endParaRPr lang="nl-BE"/>
          </a:p>
        </p:txBody>
      </p:sp>
    </p:spTree>
    <p:extLst>
      <p:ext uri="{BB962C8B-B14F-4D97-AF65-F5344CB8AC3E}">
        <p14:creationId xmlns:p14="http://schemas.microsoft.com/office/powerpoint/2010/main" val="114478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a:t>
            </a:fld>
            <a:endParaRPr lang="nl-BE"/>
          </a:p>
        </p:txBody>
      </p:sp>
    </p:spTree>
    <p:extLst>
      <p:ext uri="{BB962C8B-B14F-4D97-AF65-F5344CB8AC3E}">
        <p14:creationId xmlns:p14="http://schemas.microsoft.com/office/powerpoint/2010/main" val="170389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KN1 </a:t>
            </a:r>
            <a:r>
              <a:rPr lang="en-US" sz="1200" b="0" i="0" kern="1200" dirty="0" err="1" smtClean="0">
                <a:solidFill>
                  <a:schemeClr val="tx1"/>
                </a:solidFill>
                <a:effectLst/>
                <a:latin typeface="+mn-lt"/>
                <a:ea typeface="+mn-ea"/>
                <a:cs typeface="+mn-cs"/>
              </a:rPr>
              <a:t>orthologs</a:t>
            </a:r>
            <a:r>
              <a:rPr lang="en-US" sz="1200" b="0" i="0" kern="1200" dirty="0" smtClean="0">
                <a:solidFill>
                  <a:schemeClr val="tx1"/>
                </a:solidFill>
                <a:effectLst/>
                <a:latin typeface="+mn-lt"/>
                <a:ea typeface="+mn-ea"/>
                <a:cs typeface="+mn-cs"/>
              </a:rPr>
              <a:t> in </a:t>
            </a:r>
            <a:r>
              <a:rPr lang="en-US" sz="1200" b="0" i="0" kern="1200" dirty="0" err="1" smtClean="0">
                <a:solidFill>
                  <a:schemeClr val="tx1"/>
                </a:solidFill>
                <a:effectLst/>
                <a:latin typeface="+mn-lt"/>
                <a:ea typeface="+mn-ea"/>
                <a:cs typeface="+mn-cs"/>
              </a:rPr>
              <a:t>Taes</a:t>
            </a:r>
            <a:endParaRPr lang="nl-BE" sz="1200" b="0" i="0" kern="1200" dirty="0" smtClean="0">
              <a:solidFill>
                <a:schemeClr val="tx1"/>
              </a:solidFill>
              <a:effectLst/>
              <a:latin typeface="+mn-lt"/>
              <a:ea typeface="+mn-ea"/>
              <a:cs typeface="+mn-cs"/>
            </a:endParaRPr>
          </a:p>
          <a:p>
            <a:r>
              <a:rPr lang="nl-BE" sz="1200" b="0" i="0" kern="1200" dirty="0" smtClean="0">
                <a:solidFill>
                  <a:schemeClr val="tx1"/>
                </a:solidFill>
                <a:effectLst/>
                <a:latin typeface="+mn-lt"/>
                <a:ea typeface="+mn-ea"/>
                <a:cs typeface="+mn-cs"/>
              </a:rPr>
              <a:t>TraesCS5A02G405900</a:t>
            </a:r>
          </a:p>
          <a:p>
            <a:r>
              <a:rPr lang="nl-BE" sz="1200" b="0" i="0" kern="1200" dirty="0" smtClean="0">
                <a:solidFill>
                  <a:schemeClr val="tx1"/>
                </a:solidFill>
                <a:effectLst/>
                <a:latin typeface="+mn-lt"/>
                <a:ea typeface="+mn-ea"/>
                <a:cs typeface="+mn-cs"/>
              </a:rPr>
              <a:t>TraesCS4D02G058000</a:t>
            </a:r>
          </a:p>
          <a:p>
            <a:r>
              <a:rPr lang="nl-BE" sz="1200" b="0" i="0" kern="1200" dirty="0" smtClean="0">
                <a:solidFill>
                  <a:schemeClr val="tx1"/>
                </a:solidFill>
                <a:effectLst/>
                <a:latin typeface="+mn-lt"/>
                <a:ea typeface="+mn-ea"/>
                <a:cs typeface="+mn-cs"/>
              </a:rPr>
              <a:t>TraesCS4B02G057900</a:t>
            </a:r>
          </a:p>
          <a:p>
            <a:r>
              <a:rPr lang="nl-BE" sz="1200" b="0" i="0" kern="1200" dirty="0" smtClean="0">
                <a:solidFill>
                  <a:schemeClr val="tx1"/>
                </a:solidFill>
                <a:effectLst/>
                <a:latin typeface="+mn-lt"/>
                <a:ea typeface="+mn-ea"/>
                <a:cs typeface="+mn-cs"/>
              </a:rPr>
              <a:t>TraesCS5B02G410600</a:t>
            </a:r>
          </a:p>
          <a:p>
            <a:r>
              <a:rPr lang="nl-BE" sz="1200" b="0" i="0" kern="1200" dirty="0" smtClean="0">
                <a:solidFill>
                  <a:schemeClr val="tx1"/>
                </a:solidFill>
                <a:effectLst/>
                <a:latin typeface="+mn-lt"/>
                <a:ea typeface="+mn-ea"/>
                <a:cs typeface="+mn-cs"/>
              </a:rPr>
              <a:t>TraesCS5D02G415900</a:t>
            </a:r>
          </a:p>
          <a:p>
            <a:r>
              <a:rPr lang="nl-BE" sz="1200" b="0" i="0" kern="1200" dirty="0" smtClean="0">
                <a:solidFill>
                  <a:schemeClr val="tx1"/>
                </a:solidFill>
                <a:effectLst/>
                <a:latin typeface="+mn-lt"/>
                <a:ea typeface="+mn-ea"/>
                <a:cs typeface="+mn-cs"/>
              </a:rPr>
              <a:t>TraesCS4A02G256700</a:t>
            </a:r>
          </a:p>
        </p:txBody>
      </p:sp>
      <p:sp>
        <p:nvSpPr>
          <p:cNvPr id="4" name="Slide Number Placeholder 3"/>
          <p:cNvSpPr>
            <a:spLocks noGrp="1"/>
          </p:cNvSpPr>
          <p:nvPr>
            <p:ph type="sldNum" sz="quarter" idx="10"/>
          </p:nvPr>
        </p:nvSpPr>
        <p:spPr/>
        <p:txBody>
          <a:bodyPr/>
          <a:lstStyle/>
          <a:p>
            <a:fld id="{CF1F9E79-600B-4EBD-ACB4-5FFB84038D1C}" type="slidenum">
              <a:rPr lang="nl-BE" smtClean="0"/>
              <a:t>17</a:t>
            </a:fld>
            <a:endParaRPr lang="nl-BE"/>
          </a:p>
        </p:txBody>
      </p:sp>
    </p:spTree>
    <p:extLst>
      <p:ext uri="{BB962C8B-B14F-4D97-AF65-F5344CB8AC3E}">
        <p14:creationId xmlns:p14="http://schemas.microsoft.com/office/powerpoint/2010/main" val="173862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smtClean="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21</a:t>
            </a:fld>
            <a:endParaRPr lang="nl-BE"/>
          </a:p>
        </p:txBody>
      </p:sp>
    </p:spTree>
    <p:extLst>
      <p:ext uri="{BB962C8B-B14F-4D97-AF65-F5344CB8AC3E}">
        <p14:creationId xmlns:p14="http://schemas.microsoft.com/office/powerpoint/2010/main" val="331327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smtClean="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22</a:t>
            </a:fld>
            <a:endParaRPr lang="nl-BE"/>
          </a:p>
        </p:txBody>
      </p:sp>
    </p:spTree>
    <p:extLst>
      <p:ext uri="{BB962C8B-B14F-4D97-AF65-F5344CB8AC3E}">
        <p14:creationId xmlns:p14="http://schemas.microsoft.com/office/powerpoint/2010/main" val="3047912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smtClean="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23</a:t>
            </a:fld>
            <a:endParaRPr lang="nl-BE"/>
          </a:p>
        </p:txBody>
      </p:sp>
    </p:spTree>
    <p:extLst>
      <p:ext uri="{BB962C8B-B14F-4D97-AF65-F5344CB8AC3E}">
        <p14:creationId xmlns:p14="http://schemas.microsoft.com/office/powerpoint/2010/main" val="366578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KN1 </a:t>
            </a:r>
            <a:r>
              <a:rPr lang="en-US" sz="1200" b="0" i="0" kern="1200" dirty="0" err="1" smtClean="0">
                <a:solidFill>
                  <a:schemeClr val="tx1"/>
                </a:solidFill>
                <a:effectLst/>
                <a:latin typeface="+mn-lt"/>
                <a:ea typeface="+mn-ea"/>
                <a:cs typeface="+mn-cs"/>
              </a:rPr>
              <a:t>orthologs</a:t>
            </a:r>
            <a:r>
              <a:rPr lang="en-US" sz="1200" b="0" i="0" kern="1200" dirty="0" smtClean="0">
                <a:solidFill>
                  <a:schemeClr val="tx1"/>
                </a:solidFill>
                <a:effectLst/>
                <a:latin typeface="+mn-lt"/>
                <a:ea typeface="+mn-ea"/>
                <a:cs typeface="+mn-cs"/>
              </a:rPr>
              <a:t> in </a:t>
            </a:r>
            <a:r>
              <a:rPr lang="en-US" sz="1200" b="0" i="0" kern="1200" dirty="0" err="1" smtClean="0">
                <a:solidFill>
                  <a:schemeClr val="tx1"/>
                </a:solidFill>
                <a:effectLst/>
                <a:latin typeface="+mn-lt"/>
                <a:ea typeface="+mn-ea"/>
                <a:cs typeface="+mn-cs"/>
              </a:rPr>
              <a:t>Taes</a:t>
            </a:r>
            <a:endParaRPr lang="nl-BE" sz="1200" b="0" i="0" kern="1200" dirty="0" smtClean="0">
              <a:solidFill>
                <a:schemeClr val="tx1"/>
              </a:solidFill>
              <a:effectLst/>
              <a:latin typeface="+mn-lt"/>
              <a:ea typeface="+mn-ea"/>
              <a:cs typeface="+mn-cs"/>
            </a:endParaRPr>
          </a:p>
          <a:p>
            <a:r>
              <a:rPr lang="nl-BE" sz="1200" b="0" i="0" kern="1200" dirty="0" smtClean="0">
                <a:solidFill>
                  <a:schemeClr val="tx1"/>
                </a:solidFill>
                <a:effectLst/>
                <a:latin typeface="+mn-lt"/>
                <a:ea typeface="+mn-ea"/>
                <a:cs typeface="+mn-cs"/>
              </a:rPr>
              <a:t>TraesCS5A02G405900</a:t>
            </a:r>
          </a:p>
          <a:p>
            <a:r>
              <a:rPr lang="nl-BE" sz="1200" b="0" i="0" kern="1200" dirty="0" smtClean="0">
                <a:solidFill>
                  <a:schemeClr val="tx1"/>
                </a:solidFill>
                <a:effectLst/>
                <a:latin typeface="+mn-lt"/>
                <a:ea typeface="+mn-ea"/>
                <a:cs typeface="+mn-cs"/>
              </a:rPr>
              <a:t>TraesCS4D02G058000</a:t>
            </a:r>
          </a:p>
          <a:p>
            <a:r>
              <a:rPr lang="nl-BE" sz="1200" b="0" i="0" kern="1200" dirty="0" smtClean="0">
                <a:solidFill>
                  <a:schemeClr val="tx1"/>
                </a:solidFill>
                <a:effectLst/>
                <a:latin typeface="+mn-lt"/>
                <a:ea typeface="+mn-ea"/>
                <a:cs typeface="+mn-cs"/>
              </a:rPr>
              <a:t>TraesCS4B02G057900</a:t>
            </a:r>
          </a:p>
          <a:p>
            <a:r>
              <a:rPr lang="nl-BE" sz="1200" b="0" i="0" kern="1200" dirty="0" smtClean="0">
                <a:solidFill>
                  <a:schemeClr val="tx1"/>
                </a:solidFill>
                <a:effectLst/>
                <a:latin typeface="+mn-lt"/>
                <a:ea typeface="+mn-ea"/>
                <a:cs typeface="+mn-cs"/>
              </a:rPr>
              <a:t>TraesCS5B02G410600</a:t>
            </a:r>
          </a:p>
          <a:p>
            <a:r>
              <a:rPr lang="nl-BE" sz="1200" b="0" i="0" kern="1200" dirty="0" smtClean="0">
                <a:solidFill>
                  <a:schemeClr val="tx1"/>
                </a:solidFill>
                <a:effectLst/>
                <a:latin typeface="+mn-lt"/>
                <a:ea typeface="+mn-ea"/>
                <a:cs typeface="+mn-cs"/>
              </a:rPr>
              <a:t>TraesCS5D02G415900</a:t>
            </a:r>
          </a:p>
          <a:p>
            <a:r>
              <a:rPr lang="nl-BE" sz="1200" b="0" i="0" kern="1200" dirty="0" smtClean="0">
                <a:solidFill>
                  <a:schemeClr val="tx1"/>
                </a:solidFill>
                <a:effectLst/>
                <a:latin typeface="+mn-lt"/>
                <a:ea typeface="+mn-ea"/>
                <a:cs typeface="+mn-cs"/>
              </a:rPr>
              <a:t>TraesCS4A02G256700</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24</a:t>
            </a:fld>
            <a:endParaRPr lang="nl-BE"/>
          </a:p>
        </p:txBody>
      </p:sp>
    </p:spTree>
    <p:extLst>
      <p:ext uri="{BB962C8B-B14F-4D97-AF65-F5344CB8AC3E}">
        <p14:creationId xmlns:p14="http://schemas.microsoft.com/office/powerpoint/2010/main" val="174694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 </a:t>
            </a:r>
            <a:r>
              <a:rPr lang="nl-BE" dirty="0" smtClean="0">
                <a:hlinkClick r:id="rId3"/>
              </a:rPr>
              <a:t>https</a:t>
            </a:r>
            <a:r>
              <a:rPr lang="nl-BE" smtClean="0">
                <a:hlinkClick r:id="rId3"/>
              </a:rPr>
              <a:t>://www.plabipd.de/timeline_view.ep</a:t>
            </a:r>
            <a:r>
              <a:rPr lang="nl-BE" smtClean="0"/>
              <a:t> and </a:t>
            </a:r>
            <a:r>
              <a:rPr lang="nl-BE" smtClean="0">
                <a:hlinkClick r:id="rId4"/>
              </a:rPr>
              <a:t>https://www.plabipd.de/plant_genomes_pa.ep</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2</a:t>
            </a:fld>
            <a:endParaRPr lang="nl-BE"/>
          </a:p>
        </p:txBody>
      </p:sp>
    </p:spTree>
    <p:extLst>
      <p:ext uri="{BB962C8B-B14F-4D97-AF65-F5344CB8AC3E}">
        <p14:creationId xmlns:p14="http://schemas.microsoft.com/office/powerpoint/2010/main" val="2908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 </a:t>
            </a:r>
            <a:r>
              <a:rPr lang="nl-BE" dirty="0" smtClean="0">
                <a:hlinkClick r:id="rId3"/>
              </a:rPr>
              <a:t>https</a:t>
            </a:r>
            <a:r>
              <a:rPr lang="nl-BE" smtClean="0">
                <a:hlinkClick r:id="rId3"/>
              </a:rPr>
              <a:t>://www.plabipd.de/timeline_view.ep</a:t>
            </a:r>
            <a:r>
              <a:rPr lang="nl-BE" smtClean="0"/>
              <a:t> and </a:t>
            </a:r>
            <a:r>
              <a:rPr lang="nl-BE" smtClean="0">
                <a:hlinkClick r:id="rId4"/>
              </a:rPr>
              <a:t>https://www.plabipd.de/plant_genomes_pa.ep</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3</a:t>
            </a:fld>
            <a:endParaRPr lang="nl-BE"/>
          </a:p>
        </p:txBody>
      </p:sp>
    </p:spTree>
    <p:extLst>
      <p:ext uri="{BB962C8B-B14F-4D97-AF65-F5344CB8AC3E}">
        <p14:creationId xmlns:p14="http://schemas.microsoft.com/office/powerpoint/2010/main" val="108386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 </a:t>
            </a:r>
            <a:r>
              <a:rPr lang="nl-BE" dirty="0" smtClean="0">
                <a:hlinkClick r:id="rId3"/>
              </a:rPr>
              <a:t>https</a:t>
            </a:r>
            <a:r>
              <a:rPr lang="nl-BE" smtClean="0">
                <a:hlinkClick r:id="rId3"/>
              </a:rPr>
              <a:t>://www.plabipd.de/timeline_view.ep</a:t>
            </a:r>
            <a:r>
              <a:rPr lang="nl-BE" smtClean="0"/>
              <a:t> and </a:t>
            </a:r>
            <a:r>
              <a:rPr lang="nl-BE" smtClean="0">
                <a:hlinkClick r:id="rId4"/>
              </a:rPr>
              <a:t>https://www.plabipd.de/plant_genomes_pa.ep</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4</a:t>
            </a:fld>
            <a:endParaRPr lang="nl-BE"/>
          </a:p>
        </p:txBody>
      </p:sp>
    </p:spTree>
    <p:extLst>
      <p:ext uri="{BB962C8B-B14F-4D97-AF65-F5344CB8AC3E}">
        <p14:creationId xmlns:p14="http://schemas.microsoft.com/office/powerpoint/2010/main" val="25405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Comparative genomics can be performed at different levels: genome level to study chromosome biology,</a:t>
            </a:r>
            <a:r>
              <a:rPr lang="en-US" baseline="0" dirty="0" smtClean="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smtClean="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6</a:t>
            </a:fld>
            <a:endParaRPr lang="nl-BE"/>
          </a:p>
        </p:txBody>
      </p:sp>
    </p:spTree>
    <p:extLst>
      <p:ext uri="{BB962C8B-B14F-4D97-AF65-F5344CB8AC3E}">
        <p14:creationId xmlns:p14="http://schemas.microsoft.com/office/powerpoint/2010/main" val="350342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Comparative genomics can be performed at different levels: genome level to study chromosome biology,</a:t>
            </a:r>
            <a:r>
              <a:rPr lang="en-US" baseline="0" dirty="0" smtClean="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smtClean="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7</a:t>
            </a:fld>
            <a:endParaRPr lang="nl-BE"/>
          </a:p>
        </p:txBody>
      </p:sp>
    </p:spTree>
    <p:extLst>
      <p:ext uri="{BB962C8B-B14F-4D97-AF65-F5344CB8AC3E}">
        <p14:creationId xmlns:p14="http://schemas.microsoft.com/office/powerpoint/2010/main" val="350342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Comparative genomics can be performed at different levels: genome level to study chromosome biology,</a:t>
            </a:r>
            <a:r>
              <a:rPr lang="en-US" baseline="0" dirty="0" smtClean="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smtClean="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9</a:t>
            </a:fld>
            <a:endParaRPr lang="nl-BE"/>
          </a:p>
        </p:txBody>
      </p:sp>
    </p:spTree>
    <p:extLst>
      <p:ext uri="{BB962C8B-B14F-4D97-AF65-F5344CB8AC3E}">
        <p14:creationId xmlns:p14="http://schemas.microsoft.com/office/powerpoint/2010/main" val="257623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Comparative genomics can be performed at different levels: genome level to study chromosome biology,</a:t>
            </a:r>
            <a:r>
              <a:rPr lang="en-US" baseline="0" dirty="0" smtClean="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smtClean="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10</a:t>
            </a:fld>
            <a:endParaRPr lang="nl-BE"/>
          </a:p>
        </p:txBody>
      </p:sp>
    </p:spTree>
    <p:extLst>
      <p:ext uri="{BB962C8B-B14F-4D97-AF65-F5344CB8AC3E}">
        <p14:creationId xmlns:p14="http://schemas.microsoft.com/office/powerpoint/2010/main" val="78436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Comparative genomics can be performed at different levels: genome level to study chromosome biology,</a:t>
            </a:r>
            <a:r>
              <a:rPr lang="en-US" baseline="0" dirty="0" smtClean="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smtClean="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11</a:t>
            </a:fld>
            <a:endParaRPr lang="nl-BE"/>
          </a:p>
        </p:txBody>
      </p:sp>
    </p:spTree>
    <p:extLst>
      <p:ext uri="{BB962C8B-B14F-4D97-AF65-F5344CB8AC3E}">
        <p14:creationId xmlns:p14="http://schemas.microsoft.com/office/powerpoint/2010/main" val="2592113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p:nvPr>
        </p:nvSpPr>
        <p:spPr>
          <a:xfrm>
            <a:off x="118532" y="2534925"/>
            <a:ext cx="7772400" cy="1470025"/>
          </a:xfrm>
        </p:spPr>
        <p:txBody>
          <a:bodyPr>
            <a:noAutofit/>
          </a:bodyPr>
          <a:lstStyle>
            <a:lvl1pPr algn="l">
              <a:defRPr sz="4800" cap="none" baseline="0">
                <a:solidFill>
                  <a:srgbClr val="FFFFFF"/>
                </a:solidFill>
                <a:latin typeface="Corbel" panose="020B0503020204020204" pitchFamily="34" charset="0"/>
              </a:defRPr>
            </a:lvl1pPr>
          </a:lstStyle>
          <a:p>
            <a:r>
              <a:rPr lang="en-US" smtClean="0"/>
              <a:t>Click to edit Master title style</a:t>
            </a:r>
            <a:endParaRPr lang="nl-NL" dirty="0"/>
          </a:p>
        </p:txBody>
      </p:sp>
      <p:sp>
        <p:nvSpPr>
          <p:cNvPr id="10" name="Subtitel 2"/>
          <p:cNvSpPr>
            <a:spLocks noGrp="1"/>
          </p:cNvSpPr>
          <p:nvPr>
            <p:ph type="subTitle" idx="1"/>
          </p:nvPr>
        </p:nvSpPr>
        <p:spPr>
          <a:xfrm>
            <a:off x="118532" y="4147626"/>
            <a:ext cx="6400800" cy="1181647"/>
          </a:xfrm>
        </p:spPr>
        <p:txBody>
          <a:bodyPr>
            <a:noAutofit/>
          </a:bodyPr>
          <a:lstStyle>
            <a:lvl1pPr marL="0" indent="0" algn="l">
              <a:buNone/>
              <a:defRPr sz="20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18" name="Text Placeholder 2"/>
          <p:cNvSpPr>
            <a:spLocks noGrp="1"/>
          </p:cNvSpPr>
          <p:nvPr>
            <p:ph type="body" sz="quarter" idx="11" hasCustomPrompt="1"/>
          </p:nvPr>
        </p:nvSpPr>
        <p:spPr>
          <a:xfrm>
            <a:off x="6998140" y="5933243"/>
            <a:ext cx="2048933" cy="313759"/>
          </a:xfrm>
        </p:spPr>
        <p:txBody>
          <a:bodyPr>
            <a:noAutofit/>
          </a:bodyPr>
          <a:lstStyle>
            <a:lvl1pPr marL="0" indent="0" algn="r">
              <a:buNone/>
              <a:defRPr sz="1200" baseline="0">
                <a:solidFill>
                  <a:schemeClr val="bg1"/>
                </a:solidFill>
                <a:latin typeface="Calibri Light" panose="020F0302020204030204" pitchFamily="34" charset="0"/>
              </a:defRPr>
            </a:lvl1pPr>
            <a:lvl5pPr>
              <a:defRPr/>
            </a:lvl5pPr>
          </a:lstStyle>
          <a:p>
            <a:pPr lvl="0"/>
            <a:r>
              <a:rPr lang="nl-BE" dirty="0" smtClean="0"/>
              <a:t>Date</a:t>
            </a:r>
            <a:endParaRPr lang="nl-BE" dirty="0"/>
          </a:p>
        </p:txBody>
      </p:sp>
      <p:sp>
        <p:nvSpPr>
          <p:cNvPr id="19" name="Text Placeholder 4"/>
          <p:cNvSpPr>
            <a:spLocks noGrp="1"/>
          </p:cNvSpPr>
          <p:nvPr>
            <p:ph type="body" sz="quarter" idx="12" hasCustomPrompt="1"/>
          </p:nvPr>
        </p:nvSpPr>
        <p:spPr>
          <a:xfrm>
            <a:off x="5773478" y="6388827"/>
            <a:ext cx="3273595" cy="326496"/>
          </a:xfrm>
        </p:spPr>
        <p:txBody>
          <a:bodyPr>
            <a:noAutofit/>
          </a:bodyPr>
          <a:lstStyle>
            <a:lvl1pPr marL="0" indent="0" algn="r">
              <a:buNone/>
              <a:defRPr sz="1200" baseline="0">
                <a:solidFill>
                  <a:schemeClr val="bg1"/>
                </a:solidFill>
                <a:latin typeface="+mn-lt"/>
              </a:defRPr>
            </a:lvl1pPr>
          </a:lstStyle>
          <a:p>
            <a:pPr lvl="0"/>
            <a:r>
              <a:rPr lang="nl-BE" dirty="0" smtClean="0"/>
              <a:t>Presenter</a:t>
            </a:r>
            <a:endParaRPr lang="nl-BE" dirty="0"/>
          </a:p>
        </p:txBody>
      </p:sp>
      <p:sp>
        <p:nvSpPr>
          <p:cNvPr id="8"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8673335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p:nvPr>
        </p:nvSpPr>
        <p:spPr>
          <a:xfrm>
            <a:off x="118532" y="2534925"/>
            <a:ext cx="7772400" cy="1470025"/>
          </a:xfrm>
        </p:spPr>
        <p:txBody>
          <a:bodyPr>
            <a:noAutofit/>
          </a:bodyPr>
          <a:lstStyle>
            <a:lvl1pPr algn="l">
              <a:defRPr sz="4800" cap="none" baseline="0">
                <a:solidFill>
                  <a:srgbClr val="1B2944"/>
                </a:solidFill>
                <a:latin typeface="Corbel" panose="020B0503020204020204" pitchFamily="34" charset="0"/>
              </a:defRPr>
            </a:lvl1pPr>
          </a:lstStyle>
          <a:p>
            <a:r>
              <a:rPr lang="en-US" smtClean="0"/>
              <a:t>Click to edit Master title style</a:t>
            </a:r>
            <a:endParaRPr lang="nl-NL" dirty="0"/>
          </a:p>
        </p:txBody>
      </p:sp>
      <p:sp>
        <p:nvSpPr>
          <p:cNvPr id="10" name="Subtitel 2"/>
          <p:cNvSpPr>
            <a:spLocks noGrp="1"/>
          </p:cNvSpPr>
          <p:nvPr>
            <p:ph type="subTitle" idx="1"/>
          </p:nvPr>
        </p:nvSpPr>
        <p:spPr>
          <a:xfrm>
            <a:off x="118532" y="4147626"/>
            <a:ext cx="6400800" cy="1181647"/>
          </a:xfrm>
        </p:spPr>
        <p:txBody>
          <a:bodyPr>
            <a:noAutofit/>
          </a:bodyPr>
          <a:lstStyle>
            <a:lvl1pPr marL="0" indent="0" algn="l">
              <a:buNone/>
              <a:defRPr sz="2000" baseline="0">
                <a:solidFill>
                  <a:srgbClr val="1B294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3" name="Text Placeholder 2"/>
          <p:cNvSpPr>
            <a:spLocks noGrp="1"/>
          </p:cNvSpPr>
          <p:nvPr>
            <p:ph type="body" sz="quarter" idx="10" hasCustomPrompt="1"/>
          </p:nvPr>
        </p:nvSpPr>
        <p:spPr>
          <a:xfrm>
            <a:off x="6998140" y="5933243"/>
            <a:ext cx="2048933" cy="313759"/>
          </a:xfrm>
        </p:spPr>
        <p:txBody>
          <a:bodyPr>
            <a:noAutofit/>
          </a:bodyPr>
          <a:lstStyle>
            <a:lvl1pPr marL="0" indent="0" algn="r">
              <a:buNone/>
              <a:defRPr sz="1200" baseline="0">
                <a:solidFill>
                  <a:schemeClr val="bg1"/>
                </a:solidFill>
                <a:latin typeface="Calibri Light" panose="020F0302020204030204" pitchFamily="34" charset="0"/>
              </a:defRPr>
            </a:lvl1pPr>
            <a:lvl5pPr>
              <a:defRPr/>
            </a:lvl5pPr>
          </a:lstStyle>
          <a:p>
            <a:pPr lvl="0"/>
            <a:r>
              <a:rPr lang="nl-BE" dirty="0" smtClean="0"/>
              <a:t>Date</a:t>
            </a:r>
            <a:endParaRPr lang="nl-BE" dirty="0"/>
          </a:p>
        </p:txBody>
      </p:sp>
      <p:sp>
        <p:nvSpPr>
          <p:cNvPr id="5" name="Text Placeholder 4"/>
          <p:cNvSpPr>
            <a:spLocks noGrp="1"/>
          </p:cNvSpPr>
          <p:nvPr>
            <p:ph type="body" sz="quarter" idx="11" hasCustomPrompt="1"/>
          </p:nvPr>
        </p:nvSpPr>
        <p:spPr>
          <a:xfrm>
            <a:off x="5773478" y="6388827"/>
            <a:ext cx="3273595" cy="326496"/>
          </a:xfrm>
        </p:spPr>
        <p:txBody>
          <a:bodyPr>
            <a:noAutofit/>
          </a:bodyPr>
          <a:lstStyle>
            <a:lvl1pPr marL="0" indent="0" algn="r">
              <a:buNone/>
              <a:defRPr sz="1200" baseline="0">
                <a:solidFill>
                  <a:schemeClr val="bg1"/>
                </a:solidFill>
                <a:latin typeface="+mn-lt"/>
              </a:defRPr>
            </a:lvl1pPr>
          </a:lstStyle>
          <a:p>
            <a:pPr lvl="0"/>
            <a:r>
              <a:rPr lang="nl-BE" dirty="0" smtClean="0"/>
              <a:t>Presenter</a:t>
            </a:r>
            <a:endParaRPr lang="nl-BE" dirty="0"/>
          </a:p>
        </p:txBody>
      </p:sp>
      <p:sp>
        <p:nvSpPr>
          <p:cNvPr id="8"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208455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182610" y="2445488"/>
            <a:ext cx="7738646" cy="2200939"/>
          </a:xfrm>
        </p:spPr>
        <p:txBody>
          <a:bodyPr anchor="t" anchorCtr="0">
            <a:noAutofit/>
          </a:bodyPr>
          <a:lstStyle>
            <a:lvl1pPr algn="l">
              <a:defRPr sz="4800" b="1" kern="1500" cap="none" spc="0" baseline="0">
                <a:solidFill>
                  <a:schemeClr val="bg1"/>
                </a:solidFill>
              </a:defRPr>
            </a:lvl1pPr>
          </a:lstStyle>
          <a:p>
            <a:r>
              <a:rPr lang="en-US" smtClean="0"/>
              <a:t>Click to edit Master title style</a:t>
            </a:r>
            <a:endParaRPr lang="nl-NL" dirty="0"/>
          </a:p>
        </p:txBody>
      </p:sp>
      <p:sp>
        <p:nvSpPr>
          <p:cNvPr id="5"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5958243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n-lt"/>
              </a:defRPr>
            </a:lvl1pPr>
          </a:lstStyle>
          <a:p>
            <a:r>
              <a:rPr lang="en-US" smtClean="0"/>
              <a:t>Click to edit Master title style</a:t>
            </a:r>
            <a:endParaRPr lang="nl-NL" dirty="0"/>
          </a:p>
        </p:txBody>
      </p:sp>
      <p:sp>
        <p:nvSpPr>
          <p:cNvPr id="3" name="Tijdelijke aanduiding voor inhoud 2"/>
          <p:cNvSpPr>
            <a:spLocks noGrp="1"/>
          </p:cNvSpPr>
          <p:nvPr>
            <p:ph idx="1"/>
          </p:nvPr>
        </p:nvSpPr>
        <p:spPr>
          <a:xfrm>
            <a:off x="457200" y="1600201"/>
            <a:ext cx="8229600" cy="4485968"/>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baseline="0">
                <a:solidFill>
                  <a:srgbClr val="1B2944"/>
                </a:solidFill>
                <a:latin typeface="+mn-lt"/>
              </a:defRPr>
            </a:lvl2pPr>
            <a:lvl3pPr>
              <a:buClr>
                <a:srgbClr val="1B2944"/>
              </a:buClr>
              <a:defRPr baseline="0">
                <a:solidFill>
                  <a:srgbClr val="1B2944"/>
                </a:solidFill>
                <a:latin typeface="+mn-lt"/>
              </a:defRPr>
            </a:lvl3pPr>
            <a:lvl4pPr marL="1600200" indent="-228600">
              <a:buClr>
                <a:srgbClr val="1B2944"/>
              </a:buClr>
              <a:buFont typeface="Arial" panose="020B0604020202020204" pitchFamily="34" charset="0"/>
              <a:buChar char="•"/>
              <a:defRPr baseline="0">
                <a:solidFill>
                  <a:srgbClr val="1B2944"/>
                </a:solidFill>
                <a:latin typeface="+mn-lt"/>
              </a:defRPr>
            </a:lvl4pPr>
            <a:lvl5pPr marL="2057400" indent="-228600">
              <a:buClr>
                <a:srgbClr val="1B2944"/>
              </a:buClr>
              <a:buFont typeface="Arial" panose="020B0604020202020204" pitchFamily="34" charset="0"/>
              <a:buChar char="•"/>
              <a:defRPr baseline="0">
                <a:solidFill>
                  <a:srgbClr val="1B294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6"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4935106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 Subtitel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Autofit/>
          </a:bodyPr>
          <a:lstStyle>
            <a:lvl1pPr algn="l">
              <a:defRPr cap="none" baseline="0">
                <a:solidFill>
                  <a:srgbClr val="1B2944"/>
                </a:solidFill>
                <a:latin typeface="+mn-lt"/>
              </a:defRPr>
            </a:lvl1pPr>
          </a:lstStyle>
          <a:p>
            <a:r>
              <a:rPr lang="nl-NL" dirty="0" smtClean="0"/>
              <a:t>Headline</a:t>
            </a:r>
            <a:endParaRPr lang="nl-NL" dirty="0"/>
          </a:p>
        </p:txBody>
      </p:sp>
      <p:sp>
        <p:nvSpPr>
          <p:cNvPr id="3" name="Tijdelijke aanduiding voor inhoud 2"/>
          <p:cNvSpPr>
            <a:spLocks noGrp="1"/>
          </p:cNvSpPr>
          <p:nvPr>
            <p:ph idx="1"/>
          </p:nvPr>
        </p:nvSpPr>
        <p:spPr>
          <a:xfrm>
            <a:off x="457200" y="2053167"/>
            <a:ext cx="8229600" cy="4033002"/>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baseline="0">
                <a:solidFill>
                  <a:srgbClr val="1B2944"/>
                </a:solidFill>
                <a:latin typeface="+mn-lt"/>
              </a:defRPr>
            </a:lvl2pPr>
            <a:lvl3pPr>
              <a:buClr>
                <a:srgbClr val="1B2944"/>
              </a:buClr>
              <a:defRPr baseline="0">
                <a:solidFill>
                  <a:srgbClr val="1B2944"/>
                </a:solidFill>
                <a:latin typeface="+mn-lt"/>
              </a:defRPr>
            </a:lvl3pPr>
            <a:lvl4pPr>
              <a:buClr>
                <a:srgbClr val="1B2944"/>
              </a:buClr>
              <a:defRPr baseline="0">
                <a:solidFill>
                  <a:srgbClr val="1B2944"/>
                </a:solidFill>
                <a:latin typeface="+mn-lt"/>
              </a:defRPr>
            </a:lvl4pPr>
            <a:lvl5pPr>
              <a:buClr>
                <a:srgbClr val="1B2944"/>
              </a:buClr>
              <a:defRPr baseline="0">
                <a:solidFill>
                  <a:srgbClr val="1B2944"/>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ext Placeholder 5"/>
          <p:cNvSpPr>
            <a:spLocks noGrp="1"/>
          </p:cNvSpPr>
          <p:nvPr>
            <p:ph type="body" sz="quarter" idx="10" hasCustomPrompt="1"/>
          </p:nvPr>
        </p:nvSpPr>
        <p:spPr>
          <a:xfrm>
            <a:off x="457200" y="1455738"/>
            <a:ext cx="8229599" cy="559329"/>
          </a:xfrm>
        </p:spPr>
        <p:txBody>
          <a:bodyPr>
            <a:noAutofit/>
          </a:bodyPr>
          <a:lstStyle>
            <a:lvl1pPr marL="0" indent="0">
              <a:buNone/>
              <a:defRPr baseline="0">
                <a:solidFill>
                  <a:srgbClr val="EA6341"/>
                </a:solidFill>
                <a:latin typeface="+mj-lt"/>
              </a:defRPr>
            </a:lvl1pPr>
          </a:lstStyle>
          <a:p>
            <a:pPr lvl="0"/>
            <a:r>
              <a:rPr lang="nl-BE" dirty="0" smtClean="0"/>
              <a:t>Subheadline</a:t>
            </a:r>
            <a:endParaRPr lang="nl-BE" dirty="0"/>
          </a:p>
        </p:txBody>
      </p:sp>
      <p:sp>
        <p:nvSpPr>
          <p:cNvPr id="16"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12699290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el  - 2x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j-lt"/>
              </a:defRPr>
            </a:lvl1pPr>
          </a:lstStyle>
          <a:p>
            <a:r>
              <a:rPr lang="en-US" smtClean="0"/>
              <a:t>Click to edit Master title style</a:t>
            </a:r>
            <a:endParaRPr lang="nl-NL" dirty="0"/>
          </a:p>
        </p:txBody>
      </p:sp>
      <p:sp>
        <p:nvSpPr>
          <p:cNvPr id="3" name="Tijdelijke aanduiding voor inhoud 2"/>
          <p:cNvSpPr>
            <a:spLocks noGrp="1"/>
          </p:cNvSpPr>
          <p:nvPr>
            <p:ph sz="half" idx="1"/>
          </p:nvPr>
        </p:nvSpPr>
        <p:spPr>
          <a:xfrm>
            <a:off x="457200" y="1600200"/>
            <a:ext cx="4038600" cy="4485969"/>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sz="2400" baseline="0">
                <a:solidFill>
                  <a:srgbClr val="1B2944"/>
                </a:solidFill>
                <a:latin typeface="+mn-lt"/>
              </a:defRPr>
            </a:lvl2pPr>
            <a:lvl3pPr>
              <a:buClr>
                <a:srgbClr val="1B2944"/>
              </a:buClr>
              <a:defRPr sz="2000" baseline="0">
                <a:solidFill>
                  <a:srgbClr val="1B2944"/>
                </a:solidFill>
                <a:latin typeface="+mn-lt"/>
              </a:defRPr>
            </a:lvl3pPr>
            <a:lvl4pPr>
              <a:buClr>
                <a:srgbClr val="1B2944"/>
              </a:buClr>
              <a:defRPr sz="1800" baseline="0">
                <a:solidFill>
                  <a:srgbClr val="1B2944"/>
                </a:solidFill>
                <a:latin typeface="+mn-lt"/>
              </a:defRPr>
            </a:lvl4pPr>
            <a:lvl5pPr>
              <a:buClr>
                <a:srgbClr val="1B2944"/>
              </a:buClr>
              <a:defRPr sz="1800" baseline="0">
                <a:solidFill>
                  <a:srgbClr val="1B2944"/>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jdelijke aanduiding voor inhoud 3"/>
          <p:cNvSpPr>
            <a:spLocks noGrp="1"/>
          </p:cNvSpPr>
          <p:nvPr>
            <p:ph sz="half" idx="2"/>
          </p:nvPr>
        </p:nvSpPr>
        <p:spPr>
          <a:xfrm>
            <a:off x="4648200" y="1600200"/>
            <a:ext cx="4038600" cy="4485969"/>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sz="2400" baseline="0">
                <a:solidFill>
                  <a:srgbClr val="1B2944"/>
                </a:solidFill>
                <a:latin typeface="+mn-lt"/>
              </a:defRPr>
            </a:lvl2pPr>
            <a:lvl3pPr>
              <a:buClr>
                <a:srgbClr val="1B2944"/>
              </a:buClr>
              <a:defRPr sz="2000" baseline="0">
                <a:solidFill>
                  <a:srgbClr val="1B2944"/>
                </a:solidFill>
                <a:latin typeface="+mn-lt"/>
              </a:defRPr>
            </a:lvl3pPr>
            <a:lvl4pPr>
              <a:buClr>
                <a:srgbClr val="1B2944"/>
              </a:buClr>
              <a:defRPr sz="1800" baseline="0">
                <a:solidFill>
                  <a:srgbClr val="1B2944"/>
                </a:solidFill>
                <a:latin typeface="+mn-lt"/>
              </a:defRPr>
            </a:lvl4pPr>
            <a:lvl5pPr>
              <a:buClr>
                <a:srgbClr val="1B2944"/>
              </a:buClr>
              <a:defRPr sz="1800" baseline="0">
                <a:solidFill>
                  <a:srgbClr val="1B2944"/>
                </a:solidFill>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5"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21778849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Blanco">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j-lt"/>
              </a:defRPr>
            </a:lvl1pPr>
          </a:lstStyle>
          <a:p>
            <a:r>
              <a:rPr lang="en-US" smtClean="0"/>
              <a:t>Click to edit Master title style</a:t>
            </a:r>
            <a:endParaRPr lang="nl-NL" dirty="0"/>
          </a:p>
        </p:txBody>
      </p:sp>
      <p:sp>
        <p:nvSpPr>
          <p:cNvPr id="13"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21776973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dirty="0"/>
          </a:p>
        </p:txBody>
      </p:sp>
    </p:spTree>
    <p:extLst>
      <p:ext uri="{BB962C8B-B14F-4D97-AF65-F5344CB8AC3E}">
        <p14:creationId xmlns:p14="http://schemas.microsoft.com/office/powerpoint/2010/main" val="41819599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c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4485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74660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8" r:id="rId4"/>
    <p:sldLayoutId id="2147483669" r:id="rId5"/>
    <p:sldLayoutId id="2147483664" r:id="rId6"/>
    <p:sldLayoutId id="2147483670" r:id="rId7"/>
    <p:sldLayoutId id="2147483667" r:id="rId8"/>
    <p:sldLayoutId id="2147483671" r:id="rId9"/>
  </p:sldLayoutIdLst>
  <p:timing>
    <p:tnLst>
      <p:par>
        <p:cTn id="1" dur="indefinite" restart="never" nodeType="tmRoot"/>
      </p:par>
    </p:tnLst>
  </p:timing>
  <p:hf hdr="0" ftr="0" dt="0"/>
  <p:txStyles>
    <p:titleStyle>
      <a:lvl1pPr algn="l" defTabSz="457200" rtl="0" eaLnBrk="1" latinLnBrk="0" hangingPunct="1">
        <a:spcBef>
          <a:spcPct val="0"/>
        </a:spcBef>
        <a:buNone/>
        <a:defRPr sz="4400" b="1" i="0" kern="1200" cap="all" baseline="0">
          <a:solidFill>
            <a:srgbClr val="1B2944"/>
          </a:solidFill>
          <a:latin typeface="+mj-lt"/>
          <a:ea typeface="+mj-ea"/>
          <a:cs typeface="+mj-cs"/>
        </a:defRPr>
      </a:lvl1pPr>
    </p:titleStyle>
    <p:bodyStyle>
      <a:lvl1pPr marL="342900" indent="-342900" algn="l" defTabSz="457200" rtl="0" eaLnBrk="1" latinLnBrk="0" hangingPunct="1">
        <a:spcBef>
          <a:spcPct val="20000"/>
        </a:spcBef>
        <a:buClr>
          <a:srgbClr val="EA6341"/>
        </a:buClr>
        <a:buFont typeface="Arial" panose="020B0604020202020204" pitchFamily="34" charset="0"/>
        <a:buChar char="•"/>
        <a:defRPr sz="3200" kern="1200">
          <a:solidFill>
            <a:srgbClr val="1B2944"/>
          </a:solidFill>
          <a:latin typeface="+mn-lt"/>
          <a:ea typeface="+mn-ea"/>
          <a:cs typeface="+mn-cs"/>
        </a:defRPr>
      </a:lvl1pPr>
      <a:lvl2pPr marL="742950" indent="-285750" algn="l" defTabSz="457200" rtl="0" eaLnBrk="1" latinLnBrk="0" hangingPunct="1">
        <a:spcBef>
          <a:spcPct val="20000"/>
        </a:spcBef>
        <a:buFontTx/>
        <a:buBlip>
          <a:blip r:embed="rId12"/>
        </a:buBlip>
        <a:defRPr sz="2800" kern="1200">
          <a:solidFill>
            <a:srgbClr val="1B2944"/>
          </a:solidFill>
          <a:latin typeface="+mn-lt"/>
          <a:ea typeface="+mn-ea"/>
          <a:cs typeface="+mn-cs"/>
        </a:defRPr>
      </a:lvl2pPr>
      <a:lvl3pPr marL="1143000" indent="-228600" algn="l" defTabSz="457200" rtl="0" eaLnBrk="1" latinLnBrk="0" hangingPunct="1">
        <a:spcBef>
          <a:spcPct val="20000"/>
        </a:spcBef>
        <a:buClr>
          <a:srgbClr val="1B2944"/>
        </a:buClr>
        <a:buFont typeface="Arial"/>
        <a:buChar char="•"/>
        <a:defRPr sz="2400" kern="1200">
          <a:solidFill>
            <a:srgbClr val="1B2944"/>
          </a:solidFill>
          <a:latin typeface="+mn-lt"/>
          <a:ea typeface="+mn-ea"/>
          <a:cs typeface="+mn-cs"/>
        </a:defRPr>
      </a:lvl3pPr>
      <a:lvl4pPr marL="1600200" indent="-228600" algn="l" defTabSz="457200" rtl="0" eaLnBrk="1" latinLnBrk="0" hangingPunct="1">
        <a:spcBef>
          <a:spcPct val="20000"/>
        </a:spcBef>
        <a:buClr>
          <a:srgbClr val="1B2944"/>
        </a:buClr>
        <a:buFont typeface="Arial" panose="020B0604020202020204" pitchFamily="34" charset="0"/>
        <a:buChar char="•"/>
        <a:defRPr sz="2000" kern="1200">
          <a:solidFill>
            <a:srgbClr val="1B2944"/>
          </a:solidFill>
          <a:latin typeface="+mn-lt"/>
          <a:ea typeface="+mn-ea"/>
          <a:cs typeface="+mn-cs"/>
        </a:defRPr>
      </a:lvl4pPr>
      <a:lvl5pPr marL="2057400" indent="-228600" algn="l" defTabSz="457200" rtl="0" eaLnBrk="1" latinLnBrk="0" hangingPunct="1">
        <a:spcBef>
          <a:spcPct val="20000"/>
        </a:spcBef>
        <a:buClr>
          <a:srgbClr val="1B2944"/>
        </a:buClr>
        <a:buFont typeface="Arial" panose="020B0604020202020204" pitchFamily="34" charset="0"/>
        <a:buChar char="•"/>
        <a:defRPr sz="2000" kern="1200">
          <a:solidFill>
            <a:srgbClr val="1B294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xml"/><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hyperlink" Target="http://www.wheat-expression.co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9.emf"/><Relationship Id="rId21" Type="http://schemas.openxmlformats.org/officeDocument/2006/relationships/image" Target="../media/image27.jpeg"/><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2.emf"/><Relationship Id="rId11" Type="http://schemas.openxmlformats.org/officeDocument/2006/relationships/image" Target="../media/image17.jpeg"/><Relationship Id="rId24" Type="http://schemas.openxmlformats.org/officeDocument/2006/relationships/image" Target="../media/image30.emf"/><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emf"/><Relationship Id="rId10" Type="http://schemas.openxmlformats.org/officeDocument/2006/relationships/image" Target="../media/image16.emf"/><Relationship Id="rId19" Type="http://schemas.openxmlformats.org/officeDocument/2006/relationships/image" Target="../media/image25.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 Id="rId22"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Functional Plant Bioinformatics</a:t>
            </a:r>
            <a:endParaRPr lang="nl-BE" sz="4000" dirty="0"/>
          </a:p>
        </p:txBody>
      </p:sp>
      <p:sp>
        <p:nvSpPr>
          <p:cNvPr id="3" name="Subtitle 2"/>
          <p:cNvSpPr>
            <a:spLocks noGrp="1"/>
          </p:cNvSpPr>
          <p:nvPr>
            <p:ph type="subTitle" idx="1"/>
          </p:nvPr>
        </p:nvSpPr>
        <p:spPr>
          <a:xfrm>
            <a:off x="118531" y="4147626"/>
            <a:ext cx="7051195" cy="1181647"/>
          </a:xfrm>
        </p:spPr>
        <p:txBody>
          <a:bodyPr/>
          <a:lstStyle/>
          <a:p>
            <a:r>
              <a:rPr lang="en-US" dirty="0"/>
              <a:t>Advanced </a:t>
            </a:r>
            <a:r>
              <a:rPr lang="en-US" dirty="0" err="1"/>
              <a:t>orthology</a:t>
            </a:r>
            <a:r>
              <a:rPr lang="en-US" dirty="0"/>
              <a:t>, </a:t>
            </a:r>
            <a:r>
              <a:rPr lang="en-US" dirty="0" err="1"/>
              <a:t>synteny</a:t>
            </a:r>
            <a:r>
              <a:rPr lang="en-US" dirty="0"/>
              <a:t>, and expression analysis in cereals</a:t>
            </a:r>
            <a:endParaRPr lang="nl-BE" dirty="0"/>
          </a:p>
        </p:txBody>
      </p:sp>
      <p:sp>
        <p:nvSpPr>
          <p:cNvPr id="4" name="Text Placeholder 3"/>
          <p:cNvSpPr>
            <a:spLocks noGrp="1"/>
          </p:cNvSpPr>
          <p:nvPr>
            <p:ph type="body" sz="quarter" idx="10"/>
          </p:nvPr>
        </p:nvSpPr>
        <p:spPr/>
        <p:txBody>
          <a:bodyPr/>
          <a:lstStyle/>
          <a:p>
            <a:r>
              <a:rPr lang="en-US" dirty="0" smtClean="0"/>
              <a:t>21-22 October, 2019</a:t>
            </a:r>
            <a:endParaRPr lang="nl-BE" dirty="0"/>
          </a:p>
        </p:txBody>
      </p:sp>
      <p:sp>
        <p:nvSpPr>
          <p:cNvPr id="5" name="Text Placeholder 4"/>
          <p:cNvSpPr>
            <a:spLocks noGrp="1"/>
          </p:cNvSpPr>
          <p:nvPr>
            <p:ph type="body" sz="quarter" idx="11"/>
          </p:nvPr>
        </p:nvSpPr>
        <p:spPr>
          <a:xfrm>
            <a:off x="5773478" y="6247002"/>
            <a:ext cx="3273595" cy="468321"/>
          </a:xfrm>
        </p:spPr>
        <p:txBody>
          <a:bodyPr/>
          <a:lstStyle/>
          <a:p>
            <a:r>
              <a:rPr lang="en-US" dirty="0" err="1" smtClean="0"/>
              <a:t>Klaas</a:t>
            </a:r>
            <a:r>
              <a:rPr lang="en-US" dirty="0" smtClean="0"/>
              <a:t> </a:t>
            </a:r>
            <a:r>
              <a:rPr lang="en-US" dirty="0" err="1" smtClean="0"/>
              <a:t>Vandepoele</a:t>
            </a:r>
            <a:endParaRPr lang="en-US" dirty="0" smtClean="0"/>
          </a:p>
          <a:p>
            <a:r>
              <a:rPr lang="en-US" dirty="0" err="1" smtClean="0"/>
              <a:t>Michiel</a:t>
            </a:r>
            <a:r>
              <a:rPr lang="en-US" dirty="0" smtClean="0"/>
              <a:t> Van Bel</a:t>
            </a:r>
            <a:endParaRPr lang="nl-BE" dirty="0"/>
          </a:p>
        </p:txBody>
      </p:sp>
      <p:sp>
        <p:nvSpPr>
          <p:cNvPr id="6" name="Slide Number Placeholder 5"/>
          <p:cNvSpPr>
            <a:spLocks noGrp="1"/>
          </p:cNvSpPr>
          <p:nvPr>
            <p:ph type="sldNum" sz="quarter" idx="13"/>
          </p:nvPr>
        </p:nvSpPr>
        <p:spPr/>
        <p:txBody>
          <a:bodyPr/>
          <a:lstStyle/>
          <a:p>
            <a:fld id="{7FF718FE-0A63-4350-8613-4EA9944B22F5}" type="slidenum">
              <a:rPr lang="nl-BE" smtClean="0"/>
              <a:pPr/>
              <a:t>1</a:t>
            </a:fld>
            <a:endParaRPr lang="nl-BE"/>
          </a:p>
        </p:txBody>
      </p:sp>
    </p:spTree>
    <p:extLst>
      <p:ext uri="{BB962C8B-B14F-4D97-AF65-F5344CB8AC3E}">
        <p14:creationId xmlns:p14="http://schemas.microsoft.com/office/powerpoint/2010/main" val="2526494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Gene annotation is challenging in complex plant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10</a:t>
            </a:fld>
            <a:endParaRPr lang="nl-BE"/>
          </a:p>
        </p:txBody>
      </p:sp>
      <p:sp>
        <p:nvSpPr>
          <p:cNvPr id="8" name="Rectangle 7"/>
          <p:cNvSpPr/>
          <p:nvPr/>
        </p:nvSpPr>
        <p:spPr>
          <a:xfrm>
            <a:off x="482600" y="5054600"/>
            <a:ext cx="3124200" cy="646331"/>
          </a:xfrm>
          <a:prstGeom prst="rect">
            <a:avLst/>
          </a:prstGeom>
        </p:spPr>
        <p:txBody>
          <a:bodyPr wrap="square">
            <a:spAutoFit/>
          </a:bodyPr>
          <a:lstStyle/>
          <a:p>
            <a:r>
              <a:rPr lang="en-US" dirty="0" smtClean="0">
                <a:solidFill>
                  <a:schemeClr val="bg1">
                    <a:lumMod val="50000"/>
                  </a:schemeClr>
                </a:solidFill>
              </a:rPr>
              <a:t>Van Bel, </a:t>
            </a:r>
            <a:r>
              <a:rPr lang="en-US" dirty="0" err="1" smtClean="0">
                <a:solidFill>
                  <a:schemeClr val="bg1">
                    <a:lumMod val="50000"/>
                  </a:schemeClr>
                </a:solidFill>
              </a:rPr>
              <a:t>Bucchini</a:t>
            </a:r>
            <a:r>
              <a:rPr lang="en-US" dirty="0" smtClean="0">
                <a:solidFill>
                  <a:schemeClr val="bg1">
                    <a:lumMod val="50000"/>
                  </a:schemeClr>
                </a:solidFill>
              </a:rPr>
              <a:t> and Vandepoele, 2018</a:t>
            </a:r>
            <a:endParaRPr lang="en-US" i="0" dirty="0">
              <a:solidFill>
                <a:schemeClr val="bg1">
                  <a:lumMod val="50000"/>
                </a:schemeClr>
              </a:solidFill>
              <a:effectLst/>
            </a:endParaRPr>
          </a:p>
        </p:txBody>
      </p:sp>
      <p:pic>
        <p:nvPicPr>
          <p:cNvPr id="5" name="Content Placeholder 4"/>
          <p:cNvPicPr>
            <a:picLocks noGrp="1" noChangeAspect="1"/>
          </p:cNvPicPr>
          <p:nvPr>
            <p:ph idx="1"/>
          </p:nvPr>
        </p:nvPicPr>
        <p:blipFill>
          <a:blip r:embed="rId3"/>
          <a:stretch>
            <a:fillRect/>
          </a:stretch>
        </p:blipFill>
        <p:spPr>
          <a:xfrm>
            <a:off x="3365499" y="1578309"/>
            <a:ext cx="5600701" cy="5151557"/>
          </a:xfrm>
          <a:prstGeom prst="rect">
            <a:avLst/>
          </a:prstGeom>
        </p:spPr>
      </p:pic>
    </p:spTree>
    <p:extLst>
      <p:ext uri="{BB962C8B-B14F-4D97-AF65-F5344CB8AC3E}">
        <p14:creationId xmlns:p14="http://schemas.microsoft.com/office/powerpoint/2010/main" val="20647087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Polyploidy</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11</a:t>
            </a:fld>
            <a:endParaRPr lang="nl-BE"/>
          </a:p>
        </p:txBody>
      </p:sp>
      <p:sp>
        <p:nvSpPr>
          <p:cNvPr id="8" name="Rectangle 7"/>
          <p:cNvSpPr/>
          <p:nvPr/>
        </p:nvSpPr>
        <p:spPr>
          <a:xfrm>
            <a:off x="457200" y="5435600"/>
            <a:ext cx="3049793" cy="369332"/>
          </a:xfrm>
          <a:prstGeom prst="rect">
            <a:avLst/>
          </a:prstGeom>
        </p:spPr>
        <p:txBody>
          <a:bodyPr wrap="square">
            <a:spAutoFit/>
          </a:bodyPr>
          <a:lstStyle/>
          <a:p>
            <a:r>
              <a:rPr lang="en-US" dirty="0" err="1" smtClean="0">
                <a:solidFill>
                  <a:schemeClr val="bg1">
                    <a:lumMod val="50000"/>
                  </a:schemeClr>
                </a:solidFill>
              </a:rPr>
              <a:t>Panchy</a:t>
            </a:r>
            <a:r>
              <a:rPr lang="en-US" dirty="0" smtClean="0">
                <a:solidFill>
                  <a:schemeClr val="bg1">
                    <a:lumMod val="50000"/>
                  </a:schemeClr>
                </a:solidFill>
              </a:rPr>
              <a:t> et al., 2016</a:t>
            </a:r>
            <a:endParaRPr lang="en-US" i="0" dirty="0">
              <a:solidFill>
                <a:schemeClr val="bg1">
                  <a:lumMod val="50000"/>
                </a:schemeClr>
              </a:solidFill>
              <a:effectLst/>
            </a:endParaRPr>
          </a:p>
        </p:txBody>
      </p:sp>
      <p:pic>
        <p:nvPicPr>
          <p:cNvPr id="3074" name="Picture 2" descr="http://www.plantphysiol.org/content/plantphysiol/171/4/2294/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206" y="1104900"/>
            <a:ext cx="6255394" cy="562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79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Homoeologs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12</a:t>
            </a:fld>
            <a:endParaRPr lang="nl-BE"/>
          </a:p>
        </p:txBody>
      </p:sp>
      <p:pic>
        <p:nvPicPr>
          <p:cNvPr id="6146" name="Picture 2" descr="Figure thumbnail gr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829"/>
          <a:stretch/>
        </p:blipFill>
        <p:spPr bwMode="auto">
          <a:xfrm>
            <a:off x="504149" y="1443039"/>
            <a:ext cx="3877352" cy="38147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48243" y="5864146"/>
            <a:ext cx="5080000" cy="369332"/>
          </a:xfrm>
          <a:prstGeom prst="rect">
            <a:avLst/>
          </a:prstGeom>
        </p:spPr>
        <p:txBody>
          <a:bodyPr wrap="square">
            <a:spAutoFit/>
          </a:bodyPr>
          <a:lstStyle/>
          <a:p>
            <a:pPr algn="r"/>
            <a:r>
              <a:rPr lang="en-US" dirty="0" smtClean="0">
                <a:solidFill>
                  <a:schemeClr val="bg1">
                    <a:lumMod val="50000"/>
                  </a:schemeClr>
                </a:solidFill>
              </a:rPr>
              <a:t>Glover et al., 2016; </a:t>
            </a:r>
            <a:r>
              <a:rPr lang="en-US" i="0" dirty="0" smtClean="0">
                <a:solidFill>
                  <a:schemeClr val="bg1">
                    <a:lumMod val="50000"/>
                  </a:schemeClr>
                </a:solidFill>
                <a:effectLst/>
              </a:rPr>
              <a:t>IWGSC, 2014</a:t>
            </a:r>
            <a:endParaRPr lang="en-US" i="0" dirty="0">
              <a:solidFill>
                <a:schemeClr val="bg1">
                  <a:lumMod val="50000"/>
                </a:schemeClr>
              </a:solidFill>
              <a:effectLst/>
            </a:endParaRPr>
          </a:p>
        </p:txBody>
      </p:sp>
      <p:pic>
        <p:nvPicPr>
          <p:cNvPr id="6148" name="Picture 4" descr="https://science.sciencemag.org/content/sci/345/6194/1251788/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682" y="1870302"/>
            <a:ext cx="4383885" cy="2955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5313722"/>
            <a:ext cx="6567054" cy="523220"/>
          </a:xfrm>
          <a:prstGeom prst="rect">
            <a:avLst/>
          </a:prstGeom>
        </p:spPr>
        <p:txBody>
          <a:bodyPr wrap="square">
            <a:spAutoFit/>
          </a:bodyPr>
          <a:lstStyle/>
          <a:p>
            <a:r>
              <a:rPr lang="en-US" sz="1400" dirty="0" err="1">
                <a:solidFill>
                  <a:srgbClr val="505050"/>
                </a:solidFill>
              </a:rPr>
              <a:t>Homoeologs</a:t>
            </a:r>
            <a:r>
              <a:rPr lang="en-US" sz="1400" dirty="0">
                <a:solidFill>
                  <a:srgbClr val="505050"/>
                </a:solidFill>
              </a:rPr>
              <a:t> are pairs of genes that originated by speciation and were brought back together in the same genome by </a:t>
            </a:r>
            <a:r>
              <a:rPr lang="en-US" sz="1400" dirty="0" err="1">
                <a:solidFill>
                  <a:srgbClr val="505050"/>
                </a:solidFill>
              </a:rPr>
              <a:t>allopolyploidization</a:t>
            </a:r>
            <a:r>
              <a:rPr lang="en-US" sz="1400" dirty="0">
                <a:solidFill>
                  <a:srgbClr val="505050"/>
                </a:solidFill>
              </a:rPr>
              <a:t>.</a:t>
            </a:r>
            <a:endParaRPr lang="nl-BE" sz="1400" dirty="0"/>
          </a:p>
        </p:txBody>
      </p:sp>
    </p:spTree>
    <p:extLst>
      <p:ext uri="{BB962C8B-B14F-4D97-AF65-F5344CB8AC3E}">
        <p14:creationId xmlns:p14="http://schemas.microsoft.com/office/powerpoint/2010/main" val="1656908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Gene family evolution</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13</a:t>
            </a:fld>
            <a:endParaRPr lang="nl-BE"/>
          </a:p>
        </p:txBody>
      </p:sp>
      <p:sp>
        <p:nvSpPr>
          <p:cNvPr id="6" name="Rectangle 5"/>
          <p:cNvSpPr/>
          <p:nvPr/>
        </p:nvSpPr>
        <p:spPr>
          <a:xfrm>
            <a:off x="3848243" y="5864146"/>
            <a:ext cx="5080000" cy="369332"/>
          </a:xfrm>
          <a:prstGeom prst="rect">
            <a:avLst/>
          </a:prstGeom>
        </p:spPr>
        <p:txBody>
          <a:bodyPr wrap="square">
            <a:spAutoFit/>
          </a:bodyPr>
          <a:lstStyle/>
          <a:p>
            <a:pPr algn="r"/>
            <a:r>
              <a:rPr lang="en-US" dirty="0" smtClean="0">
                <a:solidFill>
                  <a:schemeClr val="bg1">
                    <a:lumMod val="50000"/>
                  </a:schemeClr>
                </a:solidFill>
              </a:rPr>
              <a:t>PLAZA Gene family expansion plot</a:t>
            </a:r>
            <a:endParaRPr lang="en-US" i="0" dirty="0">
              <a:solidFill>
                <a:schemeClr val="bg1">
                  <a:lumMod val="50000"/>
                </a:schemeClr>
              </a:solidFill>
              <a:effectLst/>
            </a:endParaRPr>
          </a:p>
        </p:txBody>
      </p:sp>
      <p:pic>
        <p:nvPicPr>
          <p:cNvPr id="8" name="Content Placeholder 7"/>
          <p:cNvPicPr>
            <a:picLocks noGrp="1" noChangeAspect="1"/>
          </p:cNvPicPr>
          <p:nvPr>
            <p:ph idx="1"/>
          </p:nvPr>
        </p:nvPicPr>
        <p:blipFill rotWithShape="1">
          <a:blip r:embed="rId2"/>
          <a:srcRect l="23875" t="14655" r="25013" b="7153"/>
          <a:stretch/>
        </p:blipFill>
        <p:spPr>
          <a:xfrm>
            <a:off x="4795333" y="1655981"/>
            <a:ext cx="4143301" cy="3565345"/>
          </a:xfrm>
          <a:prstGeom prst="rect">
            <a:avLst/>
          </a:prstGeom>
        </p:spPr>
      </p:pic>
      <p:pic>
        <p:nvPicPr>
          <p:cNvPr id="9" name="Picture 8"/>
          <p:cNvPicPr>
            <a:picLocks noChangeAspect="1"/>
          </p:cNvPicPr>
          <p:nvPr/>
        </p:nvPicPr>
        <p:blipFill rotWithShape="1">
          <a:blip r:embed="rId3"/>
          <a:srcRect l="24419" t="14497" r="24883" b="8708"/>
          <a:stretch/>
        </p:blipFill>
        <p:spPr>
          <a:xfrm>
            <a:off x="238989" y="1724892"/>
            <a:ext cx="4202965" cy="3581196"/>
          </a:xfrm>
          <a:prstGeom prst="rect">
            <a:avLst/>
          </a:prstGeom>
        </p:spPr>
      </p:pic>
    </p:spTree>
    <p:extLst>
      <p:ext uri="{BB962C8B-B14F-4D97-AF65-F5344CB8AC3E}">
        <p14:creationId xmlns:p14="http://schemas.microsoft.com/office/powerpoint/2010/main" val="407240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Gene family expansions</a:t>
            </a:r>
            <a:endParaRPr lang="nl-BE" sz="3200" dirty="0"/>
          </a:p>
        </p:txBody>
      </p:sp>
      <p:sp>
        <p:nvSpPr>
          <p:cNvPr id="3" name="Content Placeholder 2"/>
          <p:cNvSpPr>
            <a:spLocks noGrp="1"/>
          </p:cNvSpPr>
          <p:nvPr>
            <p:ph idx="1"/>
          </p:nvPr>
        </p:nvSpPr>
        <p:spPr/>
        <p:txBody>
          <a:bodyPr/>
          <a:lstStyle/>
          <a:p>
            <a:pPr marL="0" indent="0">
              <a:buNone/>
            </a:pPr>
            <a:r>
              <a:rPr lang="nl-BE" sz="1800" b="1" dirty="0" smtClean="0"/>
              <a:t>Rice LOC_Os12g39620</a:t>
            </a:r>
          </a:p>
          <a:p>
            <a:pPr marL="0" indent="0">
              <a:buNone/>
            </a:pPr>
            <a:r>
              <a:rPr lang="nl-BE" sz="1800" dirty="0" smtClean="0"/>
              <a:t>disease </a:t>
            </a:r>
            <a:r>
              <a:rPr lang="nl-BE" sz="1800" dirty="0"/>
              <a:t>resistance protein</a:t>
            </a:r>
          </a:p>
        </p:txBody>
      </p:sp>
      <p:sp>
        <p:nvSpPr>
          <p:cNvPr id="4" name="Slide Number Placeholder 3"/>
          <p:cNvSpPr>
            <a:spLocks noGrp="1"/>
          </p:cNvSpPr>
          <p:nvPr>
            <p:ph type="sldNum" sz="quarter" idx="13"/>
          </p:nvPr>
        </p:nvSpPr>
        <p:spPr/>
        <p:txBody>
          <a:bodyPr/>
          <a:lstStyle/>
          <a:p>
            <a:fld id="{7FF718FE-0A63-4350-8613-4EA9944B22F5}" type="slidenum">
              <a:rPr lang="nl-BE" smtClean="0"/>
              <a:pPr/>
              <a:t>14</a:t>
            </a:fld>
            <a:endParaRPr lang="nl-BE"/>
          </a:p>
        </p:txBody>
      </p:sp>
      <p:pic>
        <p:nvPicPr>
          <p:cNvPr id="5" name="Picture 4"/>
          <p:cNvPicPr>
            <a:picLocks noChangeAspect="1"/>
          </p:cNvPicPr>
          <p:nvPr/>
        </p:nvPicPr>
        <p:blipFill>
          <a:blip r:embed="rId2"/>
          <a:stretch>
            <a:fillRect/>
          </a:stretch>
        </p:blipFill>
        <p:spPr>
          <a:xfrm>
            <a:off x="4987440" y="885050"/>
            <a:ext cx="3604409" cy="5883729"/>
          </a:xfrm>
          <a:prstGeom prst="rect">
            <a:avLst/>
          </a:prstGeom>
        </p:spPr>
      </p:pic>
      <p:pic>
        <p:nvPicPr>
          <p:cNvPr id="6" name="Picture 5"/>
          <p:cNvPicPr>
            <a:picLocks noChangeAspect="1"/>
          </p:cNvPicPr>
          <p:nvPr/>
        </p:nvPicPr>
        <p:blipFill rotWithShape="1">
          <a:blip r:embed="rId3"/>
          <a:srcRect r="54083"/>
          <a:stretch/>
        </p:blipFill>
        <p:spPr>
          <a:xfrm>
            <a:off x="564569" y="2315905"/>
            <a:ext cx="3131131" cy="2378015"/>
          </a:xfrm>
          <a:prstGeom prst="rect">
            <a:avLst/>
          </a:prstGeom>
        </p:spPr>
      </p:pic>
      <p:pic>
        <p:nvPicPr>
          <p:cNvPr id="8" name="Picture 7"/>
          <p:cNvPicPr>
            <a:picLocks noChangeAspect="1"/>
          </p:cNvPicPr>
          <p:nvPr/>
        </p:nvPicPr>
        <p:blipFill rotWithShape="1">
          <a:blip r:embed="rId3"/>
          <a:srcRect l="48143" r="1452" b="54806"/>
          <a:stretch/>
        </p:blipFill>
        <p:spPr>
          <a:xfrm>
            <a:off x="564569" y="4693920"/>
            <a:ext cx="3437112" cy="1074708"/>
          </a:xfrm>
          <a:prstGeom prst="rect">
            <a:avLst/>
          </a:prstGeom>
        </p:spPr>
      </p:pic>
    </p:spTree>
    <p:extLst>
      <p:ext uri="{BB962C8B-B14F-4D97-AF65-F5344CB8AC3E}">
        <p14:creationId xmlns:p14="http://schemas.microsoft.com/office/powerpoint/2010/main" val="2423417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Synteny</a:t>
            </a:r>
            <a:r>
              <a:rPr lang="en-US" sz="3200" dirty="0" smtClean="0"/>
              <a:t> analysis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15</a:t>
            </a:fld>
            <a:endParaRPr lang="nl-BE"/>
          </a:p>
        </p:txBody>
      </p:sp>
      <p:pic>
        <p:nvPicPr>
          <p:cNvPr id="7" name="Picture 6"/>
          <p:cNvPicPr>
            <a:picLocks noChangeAspect="1"/>
          </p:cNvPicPr>
          <p:nvPr/>
        </p:nvPicPr>
        <p:blipFill>
          <a:blip r:embed="rId2"/>
          <a:stretch>
            <a:fillRect/>
          </a:stretch>
        </p:blipFill>
        <p:spPr>
          <a:xfrm>
            <a:off x="2736439" y="1137143"/>
            <a:ext cx="6291310" cy="5227599"/>
          </a:xfrm>
          <a:prstGeom prst="rect">
            <a:avLst/>
          </a:prstGeom>
        </p:spPr>
      </p:pic>
      <p:pic>
        <p:nvPicPr>
          <p:cNvPr id="10" name="Picture 9"/>
          <p:cNvPicPr>
            <a:picLocks noChangeAspect="1"/>
          </p:cNvPicPr>
          <p:nvPr/>
        </p:nvPicPr>
        <p:blipFill>
          <a:blip r:embed="rId3"/>
          <a:stretch>
            <a:fillRect/>
          </a:stretch>
        </p:blipFill>
        <p:spPr>
          <a:xfrm>
            <a:off x="457200" y="1578946"/>
            <a:ext cx="2584196" cy="1248889"/>
          </a:xfrm>
          <a:prstGeom prst="rect">
            <a:avLst/>
          </a:prstGeom>
        </p:spPr>
      </p:pic>
    </p:spTree>
    <p:extLst>
      <p:ext uri="{BB962C8B-B14F-4D97-AF65-F5344CB8AC3E}">
        <p14:creationId xmlns:p14="http://schemas.microsoft.com/office/powerpoint/2010/main" val="1474978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033690"/>
            <a:ext cx="5715000" cy="5715000"/>
          </a:xfrm>
          <a:prstGeom prst="rect">
            <a:avLst/>
          </a:prstGeom>
        </p:spPr>
      </p:pic>
      <p:sp>
        <p:nvSpPr>
          <p:cNvPr id="2" name="Title 1"/>
          <p:cNvSpPr>
            <a:spLocks noGrp="1"/>
          </p:cNvSpPr>
          <p:nvPr>
            <p:ph type="title"/>
          </p:nvPr>
        </p:nvSpPr>
        <p:spPr/>
        <p:txBody>
          <a:bodyPr/>
          <a:lstStyle/>
          <a:p>
            <a:r>
              <a:rPr lang="en-US" sz="3200" i="1" dirty="0" err="1" smtClean="0"/>
              <a:t>Oryza</a:t>
            </a:r>
            <a:r>
              <a:rPr lang="en-US" sz="3200" i="1" dirty="0" smtClean="0"/>
              <a:t> sativa</a:t>
            </a:r>
            <a:r>
              <a:rPr lang="en-US" sz="3200" i="1" dirty="0" smtClean="0"/>
              <a:t> - </a:t>
            </a:r>
            <a:r>
              <a:rPr lang="en-US" sz="3200" i="1" dirty="0" err="1"/>
              <a:t>Saccharum</a:t>
            </a:r>
            <a:r>
              <a:rPr lang="en-US" sz="3200" i="1" dirty="0"/>
              <a:t> </a:t>
            </a:r>
            <a:r>
              <a:rPr lang="en-US" sz="3200" i="1" dirty="0" err="1" smtClean="0"/>
              <a:t>spontaneum</a:t>
            </a:r>
            <a:r>
              <a:rPr lang="en-US" sz="3200" dirty="0" smtClean="0"/>
              <a:t> </a:t>
            </a:r>
            <a:r>
              <a:rPr lang="en-US" sz="3200" dirty="0" err="1" smtClean="0"/>
              <a:t>WGDotplot</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16</a:t>
            </a:fld>
            <a:endParaRPr lang="nl-BE"/>
          </a:p>
        </p:txBody>
      </p:sp>
      <p:sp>
        <p:nvSpPr>
          <p:cNvPr id="5" name="Rectangle 4"/>
          <p:cNvSpPr/>
          <p:nvPr/>
        </p:nvSpPr>
        <p:spPr>
          <a:xfrm>
            <a:off x="5637007" y="1769783"/>
            <a:ext cx="3227593" cy="1077218"/>
          </a:xfrm>
          <a:prstGeom prst="rect">
            <a:avLst/>
          </a:prstGeom>
          <a:solidFill>
            <a:schemeClr val="bg1"/>
          </a:solidFill>
        </p:spPr>
        <p:txBody>
          <a:bodyPr wrap="square">
            <a:spAutoFit/>
          </a:bodyPr>
          <a:lstStyle/>
          <a:p>
            <a:r>
              <a:rPr lang="en-US" sz="1600" dirty="0">
                <a:solidFill>
                  <a:srgbClr val="222222"/>
                </a:solidFill>
                <a:latin typeface="Corbel" panose="020B0503020204020204" pitchFamily="34" charset="0"/>
              </a:rPr>
              <a:t>The 32 pseudo-chromosomes comprise 8 homologous groups with 4 sets of </a:t>
            </a:r>
            <a:r>
              <a:rPr lang="en-US" sz="1600" dirty="0" err="1">
                <a:solidFill>
                  <a:srgbClr val="222222"/>
                </a:solidFill>
                <a:latin typeface="Corbel" panose="020B0503020204020204" pitchFamily="34" charset="0"/>
              </a:rPr>
              <a:t>monoploid</a:t>
            </a:r>
            <a:r>
              <a:rPr lang="en-US" sz="1600" dirty="0">
                <a:solidFill>
                  <a:srgbClr val="222222"/>
                </a:solidFill>
                <a:latin typeface="Corbel" panose="020B0503020204020204" pitchFamily="34" charset="0"/>
              </a:rPr>
              <a:t> chromosomes: A, B, C and D</a:t>
            </a:r>
            <a:endParaRPr lang="nl-BE" sz="1600" dirty="0">
              <a:latin typeface="Corbel" panose="020B0503020204020204" pitchFamily="34" charset="0"/>
            </a:endParaRPr>
          </a:p>
        </p:txBody>
      </p:sp>
    </p:spTree>
    <p:extLst>
      <p:ext uri="{BB962C8B-B14F-4D97-AF65-F5344CB8AC3E}">
        <p14:creationId xmlns:p14="http://schemas.microsoft.com/office/powerpoint/2010/main" val="3347758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Integrative Gene </a:t>
            </a:r>
            <a:r>
              <a:rPr lang="en-US" sz="3200" dirty="0" err="1" smtClean="0"/>
              <a:t>orthology</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17</a:t>
            </a:fld>
            <a:endParaRPr lang="nl-BE"/>
          </a:p>
        </p:txBody>
      </p:sp>
      <p:pic>
        <p:nvPicPr>
          <p:cNvPr id="7" name="Content Placeholder 6"/>
          <p:cNvPicPr>
            <a:picLocks noGrp="1" noChangeAspect="1"/>
          </p:cNvPicPr>
          <p:nvPr>
            <p:ph idx="1"/>
          </p:nvPr>
        </p:nvPicPr>
        <p:blipFill>
          <a:blip r:embed="rId3"/>
          <a:stretch>
            <a:fillRect/>
          </a:stretch>
        </p:blipFill>
        <p:spPr>
          <a:xfrm>
            <a:off x="987136" y="1639563"/>
            <a:ext cx="6835158" cy="4201876"/>
          </a:xfrm>
          <a:prstGeom prst="rect">
            <a:avLst/>
          </a:prstGeom>
        </p:spPr>
      </p:pic>
      <p:sp>
        <p:nvSpPr>
          <p:cNvPr id="8" name="Rectangle 7"/>
          <p:cNvSpPr/>
          <p:nvPr/>
        </p:nvSpPr>
        <p:spPr>
          <a:xfrm>
            <a:off x="5559174" y="5346320"/>
            <a:ext cx="2263120" cy="338554"/>
          </a:xfrm>
          <a:prstGeom prst="rect">
            <a:avLst/>
          </a:prstGeom>
        </p:spPr>
        <p:txBody>
          <a:bodyPr wrap="none">
            <a:spAutoFit/>
          </a:bodyPr>
          <a:lstStyle/>
          <a:p>
            <a:r>
              <a:rPr lang="nl-BE" sz="1600" dirty="0" smtClean="0">
                <a:solidFill>
                  <a:srgbClr val="333333"/>
                </a:solidFill>
                <a:latin typeface="Corbel" panose="020B0503020204020204" pitchFamily="34" charset="0"/>
              </a:rPr>
              <a:t>GRMZM2G017087 – KN1</a:t>
            </a:r>
            <a:endParaRPr lang="nl-BE" sz="1600" dirty="0">
              <a:latin typeface="Corbel" panose="020B0503020204020204" pitchFamily="34" charset="0"/>
            </a:endParaRPr>
          </a:p>
        </p:txBody>
      </p:sp>
    </p:spTree>
    <p:extLst>
      <p:ext uri="{BB962C8B-B14F-4D97-AF65-F5344CB8AC3E}">
        <p14:creationId xmlns:p14="http://schemas.microsoft.com/office/powerpoint/2010/main" val="1571859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Wheat genome</a:t>
            </a:r>
            <a:endParaRPr lang="nl-BE" sz="3200" dirty="0"/>
          </a:p>
        </p:txBody>
      </p:sp>
      <p:pic>
        <p:nvPicPr>
          <p:cNvPr id="5" name="Content Placeholder 4"/>
          <p:cNvPicPr>
            <a:picLocks noGrp="1" noChangeAspect="1"/>
          </p:cNvPicPr>
          <p:nvPr>
            <p:ph idx="1"/>
          </p:nvPr>
        </p:nvPicPr>
        <p:blipFill>
          <a:blip r:embed="rId2"/>
          <a:stretch>
            <a:fillRect/>
          </a:stretch>
        </p:blipFill>
        <p:spPr>
          <a:xfrm>
            <a:off x="585899" y="1885837"/>
            <a:ext cx="7972201" cy="3915001"/>
          </a:xfrm>
          <a:prstGeom prst="rect">
            <a:avLst/>
          </a:prstGeom>
        </p:spPr>
      </p:pic>
      <p:sp>
        <p:nvSpPr>
          <p:cNvPr id="4" name="Slide Number Placeholder 3"/>
          <p:cNvSpPr>
            <a:spLocks noGrp="1"/>
          </p:cNvSpPr>
          <p:nvPr>
            <p:ph type="sldNum" sz="quarter" idx="13"/>
          </p:nvPr>
        </p:nvSpPr>
        <p:spPr/>
        <p:txBody>
          <a:bodyPr/>
          <a:lstStyle/>
          <a:p>
            <a:fld id="{7FF718FE-0A63-4350-8613-4EA9944B22F5}" type="slidenum">
              <a:rPr lang="nl-BE" smtClean="0"/>
              <a:pPr/>
              <a:t>18</a:t>
            </a:fld>
            <a:endParaRPr lang="nl-BE"/>
          </a:p>
        </p:txBody>
      </p:sp>
      <p:pic>
        <p:nvPicPr>
          <p:cNvPr id="6" name="Picture 5"/>
          <p:cNvPicPr>
            <a:picLocks noChangeAspect="1"/>
          </p:cNvPicPr>
          <p:nvPr/>
        </p:nvPicPr>
        <p:blipFill>
          <a:blip r:embed="rId3"/>
          <a:stretch>
            <a:fillRect/>
          </a:stretch>
        </p:blipFill>
        <p:spPr>
          <a:xfrm>
            <a:off x="4571999" y="1505263"/>
            <a:ext cx="3958639" cy="4577527"/>
          </a:xfrm>
          <a:prstGeom prst="rect">
            <a:avLst/>
          </a:prstGeom>
        </p:spPr>
      </p:pic>
      <p:pic>
        <p:nvPicPr>
          <p:cNvPr id="7" name="Picture 6"/>
          <p:cNvPicPr>
            <a:picLocks noChangeAspect="1"/>
          </p:cNvPicPr>
          <p:nvPr/>
        </p:nvPicPr>
        <p:blipFill>
          <a:blip r:embed="rId4"/>
          <a:stretch>
            <a:fillRect/>
          </a:stretch>
        </p:blipFill>
        <p:spPr>
          <a:xfrm>
            <a:off x="4572000" y="3803074"/>
            <a:ext cx="3993081" cy="2367342"/>
          </a:xfrm>
          <a:prstGeom prst="rect">
            <a:avLst/>
          </a:prstGeom>
        </p:spPr>
      </p:pic>
    </p:spTree>
    <p:extLst>
      <p:ext uri="{BB962C8B-B14F-4D97-AF65-F5344CB8AC3E}">
        <p14:creationId xmlns:p14="http://schemas.microsoft.com/office/powerpoint/2010/main" val="1580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eFP</a:t>
            </a:r>
            <a:r>
              <a:rPr lang="en-US" sz="3200" dirty="0" smtClean="0"/>
              <a:t> gene expression browser: knotted1 (KN1)</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19</a:t>
            </a:fld>
            <a:endParaRPr lang="nl-BE"/>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829" y="1600200"/>
            <a:ext cx="7752341" cy="4486275"/>
          </a:xfrm>
        </p:spPr>
      </p:pic>
      <p:sp>
        <p:nvSpPr>
          <p:cNvPr id="10" name="Rectangle 9"/>
          <p:cNvSpPr/>
          <p:nvPr/>
        </p:nvSpPr>
        <p:spPr>
          <a:xfrm>
            <a:off x="3257489" y="5995410"/>
            <a:ext cx="3124200" cy="369332"/>
          </a:xfrm>
          <a:prstGeom prst="rect">
            <a:avLst/>
          </a:prstGeom>
        </p:spPr>
        <p:txBody>
          <a:bodyPr wrap="square">
            <a:spAutoFit/>
          </a:bodyPr>
          <a:lstStyle/>
          <a:p>
            <a:r>
              <a:rPr lang="en-US" i="0" dirty="0" err="1" smtClean="0">
                <a:solidFill>
                  <a:schemeClr val="bg1">
                    <a:lumMod val="50000"/>
                  </a:schemeClr>
                </a:solidFill>
                <a:effectLst/>
              </a:rPr>
              <a:t>eFP</a:t>
            </a:r>
            <a:r>
              <a:rPr lang="en-US" i="0" dirty="0" smtClean="0">
                <a:solidFill>
                  <a:schemeClr val="bg1">
                    <a:lumMod val="50000"/>
                  </a:schemeClr>
                </a:solidFill>
                <a:effectLst/>
              </a:rPr>
              <a:t> browser - BAR Toronto </a:t>
            </a:r>
            <a:endParaRPr lang="en-US" i="0" dirty="0">
              <a:solidFill>
                <a:schemeClr val="bg1">
                  <a:lumMod val="50000"/>
                </a:schemeClr>
              </a:solidFill>
              <a:effectLst/>
            </a:endParaRPr>
          </a:p>
        </p:txBody>
      </p:sp>
    </p:spTree>
    <p:extLst>
      <p:ext uri="{BB962C8B-B14F-4D97-AF65-F5344CB8AC3E}">
        <p14:creationId xmlns:p14="http://schemas.microsoft.com/office/powerpoint/2010/main" val="404864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Plant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a:t>
            </a:fld>
            <a:endParaRPr lang="nl-BE" dirty="0"/>
          </a:p>
        </p:txBody>
      </p:sp>
      <p:pic>
        <p:nvPicPr>
          <p:cNvPr id="1026" name="Picture 2" descr="https://www.frontiersin.org/files/Articles/339723/fpls-09-00418-HTML/image_m/fpls-09-00418-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50" y="1188720"/>
            <a:ext cx="7010309"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623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eFP</a:t>
            </a:r>
            <a:r>
              <a:rPr lang="en-US" sz="3200" dirty="0" smtClean="0"/>
              <a:t> gene expression browsers</a:t>
            </a:r>
            <a:endParaRPr lang="nl-BE"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66108"/>
            <a:ext cx="8229600" cy="4172563"/>
          </a:xfrm>
        </p:spPr>
      </p:pic>
      <p:sp>
        <p:nvSpPr>
          <p:cNvPr id="4" name="Slide Number Placeholder 3"/>
          <p:cNvSpPr>
            <a:spLocks noGrp="1"/>
          </p:cNvSpPr>
          <p:nvPr>
            <p:ph type="sldNum" sz="quarter" idx="13"/>
          </p:nvPr>
        </p:nvSpPr>
        <p:spPr/>
        <p:txBody>
          <a:bodyPr/>
          <a:lstStyle/>
          <a:p>
            <a:fld id="{7FF718FE-0A63-4350-8613-4EA9944B22F5}" type="slidenum">
              <a:rPr lang="nl-BE" smtClean="0"/>
              <a:pPr/>
              <a:t>20</a:t>
            </a:fld>
            <a:endParaRPr lang="nl-BE"/>
          </a:p>
        </p:txBody>
      </p:sp>
      <p:sp>
        <p:nvSpPr>
          <p:cNvPr id="6" name="Rectangle 5"/>
          <p:cNvSpPr/>
          <p:nvPr/>
        </p:nvSpPr>
        <p:spPr>
          <a:xfrm>
            <a:off x="3257489" y="5995410"/>
            <a:ext cx="3124200" cy="369332"/>
          </a:xfrm>
          <a:prstGeom prst="rect">
            <a:avLst/>
          </a:prstGeom>
        </p:spPr>
        <p:txBody>
          <a:bodyPr wrap="square">
            <a:spAutoFit/>
          </a:bodyPr>
          <a:lstStyle/>
          <a:p>
            <a:r>
              <a:rPr lang="en-US" i="0" dirty="0" err="1" smtClean="0">
                <a:solidFill>
                  <a:schemeClr val="bg1">
                    <a:lumMod val="50000"/>
                  </a:schemeClr>
                </a:solidFill>
                <a:effectLst/>
              </a:rPr>
              <a:t>eFP</a:t>
            </a:r>
            <a:r>
              <a:rPr lang="en-US" i="0" dirty="0" smtClean="0">
                <a:solidFill>
                  <a:schemeClr val="bg1">
                    <a:lumMod val="50000"/>
                  </a:schemeClr>
                </a:solidFill>
                <a:effectLst/>
              </a:rPr>
              <a:t> browser - BAR Toronto </a:t>
            </a:r>
            <a:endParaRPr lang="en-US" i="0" dirty="0">
              <a:solidFill>
                <a:schemeClr val="bg1">
                  <a:lumMod val="50000"/>
                </a:schemeClr>
              </a:solidFill>
              <a:effectLst/>
            </a:endParaRPr>
          </a:p>
        </p:txBody>
      </p:sp>
    </p:spTree>
    <p:extLst>
      <p:ext uri="{BB962C8B-B14F-4D97-AF65-F5344CB8AC3E}">
        <p14:creationId xmlns:p14="http://schemas.microsoft.com/office/powerpoint/2010/main" val="737065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Wheat transcriptional landscape</a:t>
            </a:r>
            <a:endParaRPr lang="nl-BE" sz="3200" dirty="0"/>
          </a:p>
        </p:txBody>
      </p:sp>
      <p:pic>
        <p:nvPicPr>
          <p:cNvPr id="5" name="Content Placeholder 4"/>
          <p:cNvPicPr>
            <a:picLocks noGrp="1" noChangeAspect="1"/>
          </p:cNvPicPr>
          <p:nvPr>
            <p:ph idx="1"/>
          </p:nvPr>
        </p:nvPicPr>
        <p:blipFill>
          <a:blip r:embed="rId3"/>
          <a:stretch>
            <a:fillRect/>
          </a:stretch>
        </p:blipFill>
        <p:spPr>
          <a:xfrm>
            <a:off x="795517" y="1417638"/>
            <a:ext cx="5422951" cy="3178400"/>
          </a:xfrm>
          <a:prstGeom prst="rect">
            <a:avLst/>
          </a:prstGeom>
        </p:spPr>
      </p:pic>
      <p:sp>
        <p:nvSpPr>
          <p:cNvPr id="4" name="Slide Number Placeholder 3"/>
          <p:cNvSpPr>
            <a:spLocks noGrp="1"/>
          </p:cNvSpPr>
          <p:nvPr>
            <p:ph type="sldNum" sz="quarter" idx="13"/>
          </p:nvPr>
        </p:nvSpPr>
        <p:spPr/>
        <p:txBody>
          <a:bodyPr/>
          <a:lstStyle/>
          <a:p>
            <a:fld id="{7FF718FE-0A63-4350-8613-4EA9944B22F5}" type="slidenum">
              <a:rPr lang="nl-BE" smtClean="0"/>
              <a:pPr/>
              <a:t>21</a:t>
            </a:fld>
            <a:endParaRPr lang="nl-BE"/>
          </a:p>
        </p:txBody>
      </p:sp>
      <p:pic>
        <p:nvPicPr>
          <p:cNvPr id="6" name="Picture 5"/>
          <p:cNvPicPr>
            <a:picLocks noChangeAspect="1"/>
          </p:cNvPicPr>
          <p:nvPr/>
        </p:nvPicPr>
        <p:blipFill>
          <a:blip r:embed="rId4"/>
          <a:stretch>
            <a:fillRect/>
          </a:stretch>
        </p:blipFill>
        <p:spPr>
          <a:xfrm>
            <a:off x="795517" y="4737763"/>
            <a:ext cx="3545775" cy="208800"/>
          </a:xfrm>
          <a:prstGeom prst="rect">
            <a:avLst/>
          </a:prstGeom>
        </p:spPr>
      </p:pic>
      <p:pic>
        <p:nvPicPr>
          <p:cNvPr id="7" name="Picture 6"/>
          <p:cNvPicPr>
            <a:picLocks noChangeAspect="1"/>
          </p:cNvPicPr>
          <p:nvPr/>
        </p:nvPicPr>
        <p:blipFill>
          <a:blip r:embed="rId5"/>
          <a:stretch>
            <a:fillRect/>
          </a:stretch>
        </p:blipFill>
        <p:spPr>
          <a:xfrm>
            <a:off x="6502050" y="1417638"/>
            <a:ext cx="2641950" cy="4402201"/>
          </a:xfrm>
          <a:prstGeom prst="rect">
            <a:avLst/>
          </a:prstGeom>
        </p:spPr>
      </p:pic>
      <p:sp>
        <p:nvSpPr>
          <p:cNvPr id="8" name="Rectangle 7"/>
          <p:cNvSpPr/>
          <p:nvPr/>
        </p:nvSpPr>
        <p:spPr>
          <a:xfrm>
            <a:off x="795517" y="5665544"/>
            <a:ext cx="3124200" cy="369332"/>
          </a:xfrm>
          <a:prstGeom prst="rect">
            <a:avLst/>
          </a:prstGeom>
        </p:spPr>
        <p:txBody>
          <a:bodyPr wrap="square">
            <a:spAutoFit/>
          </a:bodyPr>
          <a:lstStyle/>
          <a:p>
            <a:r>
              <a:rPr lang="en-US" i="0" dirty="0" smtClean="0">
                <a:solidFill>
                  <a:schemeClr val="bg1">
                    <a:lumMod val="50000"/>
                  </a:schemeClr>
                </a:solidFill>
                <a:effectLst/>
              </a:rPr>
              <a:t>Ramirez-Gonzalez et al., 2018</a:t>
            </a:r>
            <a:endParaRPr lang="en-US" i="0" dirty="0">
              <a:solidFill>
                <a:schemeClr val="bg1">
                  <a:lumMod val="50000"/>
                </a:schemeClr>
              </a:solidFill>
              <a:effectLst/>
            </a:endParaRPr>
          </a:p>
        </p:txBody>
      </p:sp>
    </p:spTree>
    <p:extLst>
      <p:ext uri="{BB962C8B-B14F-4D97-AF65-F5344CB8AC3E}">
        <p14:creationId xmlns:p14="http://schemas.microsoft.com/office/powerpoint/2010/main" val="730754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Gene triad expression analysis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22</a:t>
            </a:fld>
            <a:endParaRPr lang="nl-BE"/>
          </a:p>
        </p:txBody>
      </p:sp>
      <p:sp>
        <p:nvSpPr>
          <p:cNvPr id="8" name="Rectangle 7"/>
          <p:cNvSpPr/>
          <p:nvPr/>
        </p:nvSpPr>
        <p:spPr>
          <a:xfrm>
            <a:off x="795517" y="5665544"/>
            <a:ext cx="3124200" cy="369332"/>
          </a:xfrm>
          <a:prstGeom prst="rect">
            <a:avLst/>
          </a:prstGeom>
        </p:spPr>
        <p:txBody>
          <a:bodyPr wrap="square">
            <a:spAutoFit/>
          </a:bodyPr>
          <a:lstStyle/>
          <a:p>
            <a:r>
              <a:rPr lang="en-US" i="0" dirty="0" smtClean="0">
                <a:solidFill>
                  <a:schemeClr val="bg1">
                    <a:lumMod val="50000"/>
                  </a:schemeClr>
                </a:solidFill>
                <a:effectLst/>
              </a:rPr>
              <a:t>Ramirez-Gonzalez et al., 2018</a:t>
            </a:r>
            <a:endParaRPr lang="en-US" i="0" dirty="0">
              <a:solidFill>
                <a:schemeClr val="bg1">
                  <a:lumMod val="50000"/>
                </a:schemeClr>
              </a:solidFill>
              <a:effectLst/>
            </a:endParaRPr>
          </a:p>
        </p:txBody>
      </p:sp>
      <p:pic>
        <p:nvPicPr>
          <p:cNvPr id="9" name="Content Placeholder 8"/>
          <p:cNvPicPr>
            <a:picLocks noGrp="1" noChangeAspect="1"/>
          </p:cNvPicPr>
          <p:nvPr>
            <p:ph idx="1"/>
          </p:nvPr>
        </p:nvPicPr>
        <p:blipFill>
          <a:blip r:embed="rId3"/>
          <a:stretch>
            <a:fillRect/>
          </a:stretch>
        </p:blipFill>
        <p:spPr>
          <a:xfrm>
            <a:off x="852058" y="1586567"/>
            <a:ext cx="7206252" cy="3369898"/>
          </a:xfrm>
          <a:prstGeom prst="rect">
            <a:avLst/>
          </a:prstGeom>
        </p:spPr>
      </p:pic>
    </p:spTree>
    <p:extLst>
      <p:ext uri="{BB962C8B-B14F-4D97-AF65-F5344CB8AC3E}">
        <p14:creationId xmlns:p14="http://schemas.microsoft.com/office/powerpoint/2010/main" val="1840260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Wheat gene expression divergence</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23</a:t>
            </a:fld>
            <a:endParaRPr lang="nl-BE"/>
          </a:p>
        </p:txBody>
      </p:sp>
      <p:sp>
        <p:nvSpPr>
          <p:cNvPr id="8" name="Rectangle 7"/>
          <p:cNvSpPr/>
          <p:nvPr/>
        </p:nvSpPr>
        <p:spPr>
          <a:xfrm>
            <a:off x="795517" y="5665544"/>
            <a:ext cx="3124200" cy="369332"/>
          </a:xfrm>
          <a:prstGeom prst="rect">
            <a:avLst/>
          </a:prstGeom>
        </p:spPr>
        <p:txBody>
          <a:bodyPr wrap="square">
            <a:spAutoFit/>
          </a:bodyPr>
          <a:lstStyle/>
          <a:p>
            <a:r>
              <a:rPr lang="en-US" i="0" dirty="0" smtClean="0">
                <a:solidFill>
                  <a:schemeClr val="bg1">
                    <a:lumMod val="50000"/>
                  </a:schemeClr>
                </a:solidFill>
                <a:effectLst/>
              </a:rPr>
              <a:t>Ramirez-Gonzalez et al., 2018</a:t>
            </a:r>
            <a:endParaRPr lang="en-US" i="0" dirty="0">
              <a:solidFill>
                <a:schemeClr val="bg1">
                  <a:lumMod val="50000"/>
                </a:schemeClr>
              </a:solidFill>
              <a:effectLst/>
            </a:endParaRPr>
          </a:p>
        </p:txBody>
      </p:sp>
      <p:pic>
        <p:nvPicPr>
          <p:cNvPr id="10" name="Picture 9"/>
          <p:cNvPicPr>
            <a:picLocks noChangeAspect="1"/>
          </p:cNvPicPr>
          <p:nvPr/>
        </p:nvPicPr>
        <p:blipFill>
          <a:blip r:embed="rId3"/>
          <a:stretch>
            <a:fillRect/>
          </a:stretch>
        </p:blipFill>
        <p:spPr>
          <a:xfrm>
            <a:off x="4659548" y="1713870"/>
            <a:ext cx="4027251" cy="3818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457200" y="1713870"/>
            <a:ext cx="3695350" cy="375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572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Wheat gene expression viewer: KN1 </a:t>
            </a:r>
            <a:r>
              <a:rPr lang="en-US" sz="2800" dirty="0" err="1" smtClean="0"/>
              <a:t>orthologs</a:t>
            </a:r>
            <a:endParaRPr lang="nl-BE" sz="28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24</a:t>
            </a:fld>
            <a:endParaRPr lang="nl-BE"/>
          </a:p>
        </p:txBody>
      </p:sp>
      <p:sp>
        <p:nvSpPr>
          <p:cNvPr id="8" name="Rectangle 7"/>
          <p:cNvSpPr/>
          <p:nvPr/>
        </p:nvSpPr>
        <p:spPr>
          <a:xfrm>
            <a:off x="795516" y="5665544"/>
            <a:ext cx="4443457" cy="369332"/>
          </a:xfrm>
          <a:prstGeom prst="rect">
            <a:avLst/>
          </a:prstGeom>
        </p:spPr>
        <p:txBody>
          <a:bodyPr wrap="square">
            <a:spAutoFit/>
          </a:bodyPr>
          <a:lstStyle/>
          <a:p>
            <a:r>
              <a:rPr lang="nl-BE" dirty="0">
                <a:hlinkClick r:id="rId3"/>
              </a:rPr>
              <a:t>http://www.wheat-expression.com</a:t>
            </a:r>
            <a:r>
              <a:rPr lang="nl-BE" dirty="0" smtClean="0">
                <a:hlinkClick r:id="rId3"/>
              </a:rPr>
              <a:t>/</a:t>
            </a:r>
            <a:endParaRPr lang="en-US" i="0" dirty="0">
              <a:solidFill>
                <a:schemeClr val="bg1">
                  <a:lumMod val="50000"/>
                </a:schemeClr>
              </a:solidFill>
              <a:effectLst/>
            </a:endParaRPr>
          </a:p>
        </p:txBody>
      </p:sp>
      <p:pic>
        <p:nvPicPr>
          <p:cNvPr id="3" name="Picture 2"/>
          <p:cNvPicPr>
            <a:picLocks noChangeAspect="1"/>
          </p:cNvPicPr>
          <p:nvPr/>
        </p:nvPicPr>
        <p:blipFill>
          <a:blip r:embed="rId4"/>
          <a:stretch>
            <a:fillRect/>
          </a:stretch>
        </p:blipFill>
        <p:spPr>
          <a:xfrm>
            <a:off x="263052" y="1179417"/>
            <a:ext cx="8880948" cy="4321194"/>
          </a:xfrm>
          <a:prstGeom prst="rect">
            <a:avLst/>
          </a:prstGeom>
        </p:spPr>
      </p:pic>
    </p:spTree>
    <p:extLst>
      <p:ext uri="{BB962C8B-B14F-4D97-AF65-F5344CB8AC3E}">
        <p14:creationId xmlns:p14="http://schemas.microsoft.com/office/powerpoint/2010/main" val="572862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Cereal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3</a:t>
            </a:fld>
            <a:endParaRPr lang="nl-BE" dirty="0"/>
          </a:p>
        </p:txBody>
      </p:sp>
      <p:pic>
        <p:nvPicPr>
          <p:cNvPr id="3" name="Picture 2"/>
          <p:cNvPicPr>
            <a:picLocks noChangeAspect="1"/>
          </p:cNvPicPr>
          <p:nvPr/>
        </p:nvPicPr>
        <p:blipFill rotWithShape="1">
          <a:blip r:embed="rId3"/>
          <a:srcRect l="8099" t="18620" r="29151" b="6417"/>
          <a:stretch/>
        </p:blipFill>
        <p:spPr>
          <a:xfrm>
            <a:off x="1150620" y="1417638"/>
            <a:ext cx="6842760" cy="4598190"/>
          </a:xfrm>
          <a:prstGeom prst="rect">
            <a:avLst/>
          </a:prstGeom>
        </p:spPr>
      </p:pic>
    </p:spTree>
    <p:extLst>
      <p:ext uri="{BB962C8B-B14F-4D97-AF65-F5344CB8AC3E}">
        <p14:creationId xmlns:p14="http://schemas.microsoft.com/office/powerpoint/2010/main" val="479809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28 </a:t>
            </a:r>
            <a:r>
              <a:rPr lang="en-US" sz="2800" dirty="0" err="1"/>
              <a:t>Liliopsida</a:t>
            </a:r>
            <a:r>
              <a:rPr lang="en-US" sz="2800" dirty="0"/>
              <a:t> </a:t>
            </a:r>
            <a:r>
              <a:rPr lang="en-US" sz="2800" dirty="0" smtClean="0"/>
              <a:t>genomes in PLAZA 4.5 Monocots</a:t>
            </a:r>
            <a:endParaRPr lang="nl-BE" sz="28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4</a:t>
            </a:fld>
            <a:endParaRPr lang="nl-BE" dirty="0"/>
          </a:p>
        </p:txBody>
      </p:sp>
      <p:pic>
        <p:nvPicPr>
          <p:cNvPr id="5" name="Picture 4"/>
          <p:cNvPicPr>
            <a:picLocks noChangeAspect="1"/>
          </p:cNvPicPr>
          <p:nvPr/>
        </p:nvPicPr>
        <p:blipFill>
          <a:blip r:embed="rId3"/>
          <a:stretch>
            <a:fillRect/>
          </a:stretch>
        </p:blipFill>
        <p:spPr>
          <a:xfrm>
            <a:off x="745409" y="1582967"/>
            <a:ext cx="3732607" cy="4290708"/>
          </a:xfrm>
          <a:prstGeom prst="rect">
            <a:avLst/>
          </a:prstGeom>
        </p:spPr>
      </p:pic>
      <p:pic>
        <p:nvPicPr>
          <p:cNvPr id="7" name="Picture 6"/>
          <p:cNvPicPr>
            <a:picLocks noChangeAspect="1"/>
          </p:cNvPicPr>
          <p:nvPr/>
        </p:nvPicPr>
        <p:blipFill>
          <a:blip r:embed="rId4"/>
          <a:stretch>
            <a:fillRect/>
          </a:stretch>
        </p:blipFill>
        <p:spPr>
          <a:xfrm>
            <a:off x="4597859" y="1582968"/>
            <a:ext cx="516333" cy="773356"/>
          </a:xfrm>
          <a:prstGeom prst="rect">
            <a:avLst/>
          </a:prstGeom>
        </p:spPr>
      </p:pic>
      <p:pic>
        <p:nvPicPr>
          <p:cNvPr id="8" name="Picture 7"/>
          <p:cNvPicPr>
            <a:picLocks noChangeAspect="1"/>
          </p:cNvPicPr>
          <p:nvPr/>
        </p:nvPicPr>
        <p:blipFill>
          <a:blip r:embed="rId5"/>
          <a:stretch>
            <a:fillRect/>
          </a:stretch>
        </p:blipFill>
        <p:spPr>
          <a:xfrm>
            <a:off x="5203599" y="1582967"/>
            <a:ext cx="516333" cy="773356"/>
          </a:xfrm>
          <a:prstGeom prst="rect">
            <a:avLst/>
          </a:prstGeom>
        </p:spPr>
      </p:pic>
      <p:pic>
        <p:nvPicPr>
          <p:cNvPr id="9" name="Picture 8"/>
          <p:cNvPicPr>
            <a:picLocks noChangeAspect="1"/>
          </p:cNvPicPr>
          <p:nvPr/>
        </p:nvPicPr>
        <p:blipFill>
          <a:blip r:embed="rId6"/>
          <a:stretch>
            <a:fillRect/>
          </a:stretch>
        </p:blipFill>
        <p:spPr>
          <a:xfrm>
            <a:off x="5809339" y="1582968"/>
            <a:ext cx="514448" cy="773355"/>
          </a:xfrm>
          <a:prstGeom prst="rect">
            <a:avLst/>
          </a:prstGeom>
        </p:spPr>
      </p:pic>
      <p:pic>
        <p:nvPicPr>
          <p:cNvPr id="11" name="Picture 10"/>
          <p:cNvPicPr>
            <a:picLocks noChangeAspect="1"/>
          </p:cNvPicPr>
          <p:nvPr/>
        </p:nvPicPr>
        <p:blipFill>
          <a:blip r:embed="rId7"/>
          <a:stretch>
            <a:fillRect/>
          </a:stretch>
        </p:blipFill>
        <p:spPr>
          <a:xfrm>
            <a:off x="6413194" y="1582968"/>
            <a:ext cx="544479" cy="773356"/>
          </a:xfrm>
          <a:prstGeom prst="rect">
            <a:avLst/>
          </a:prstGeom>
        </p:spPr>
      </p:pic>
      <p:pic>
        <p:nvPicPr>
          <p:cNvPr id="12" name="Picture 11"/>
          <p:cNvPicPr>
            <a:picLocks noChangeAspect="1"/>
          </p:cNvPicPr>
          <p:nvPr/>
        </p:nvPicPr>
        <p:blipFill rotWithShape="1">
          <a:blip r:embed="rId8"/>
          <a:srcRect t="17929" r="42392"/>
          <a:stretch/>
        </p:blipFill>
        <p:spPr>
          <a:xfrm>
            <a:off x="7047081" y="1582968"/>
            <a:ext cx="543648" cy="773355"/>
          </a:xfrm>
          <a:prstGeom prst="rect">
            <a:avLst/>
          </a:prstGeom>
        </p:spPr>
      </p:pic>
      <p:pic>
        <p:nvPicPr>
          <p:cNvPr id="14" name="Picture 13"/>
          <p:cNvPicPr>
            <a:picLocks noChangeAspect="1"/>
          </p:cNvPicPr>
          <p:nvPr/>
        </p:nvPicPr>
        <p:blipFill>
          <a:blip r:embed="rId9"/>
          <a:stretch>
            <a:fillRect/>
          </a:stretch>
        </p:blipFill>
        <p:spPr>
          <a:xfrm>
            <a:off x="7725461" y="1582968"/>
            <a:ext cx="581627" cy="773355"/>
          </a:xfrm>
          <a:prstGeom prst="rect">
            <a:avLst/>
          </a:prstGeom>
        </p:spPr>
      </p:pic>
      <p:pic>
        <p:nvPicPr>
          <p:cNvPr id="15" name="Picture 14"/>
          <p:cNvPicPr>
            <a:picLocks noChangeAspect="1"/>
          </p:cNvPicPr>
          <p:nvPr/>
        </p:nvPicPr>
        <p:blipFill>
          <a:blip r:embed="rId10"/>
          <a:stretch>
            <a:fillRect/>
          </a:stretch>
        </p:blipFill>
        <p:spPr>
          <a:xfrm>
            <a:off x="4597859" y="2431148"/>
            <a:ext cx="625771" cy="797796"/>
          </a:xfrm>
          <a:prstGeom prst="rect">
            <a:avLst/>
          </a:prstGeom>
        </p:spPr>
      </p:pic>
      <p:pic>
        <p:nvPicPr>
          <p:cNvPr id="1030" name="Picture 6" descr="https://bioinformatics.psb.ugent.be/plaza/versions/plaza_v4_5_monocots/img/organisms/Zoysia_japonica_ssp._nagirizaki.jpg"/>
          <p:cNvPicPr>
            <a:picLocks noChangeAspect="1" noChangeArrowheads="1"/>
          </p:cNvPicPr>
          <p:nvPr/>
        </p:nvPicPr>
        <p:blipFill rotWithShape="1">
          <a:blip r:embed="rId11">
            <a:extLst>
              <a:ext uri="{28A0092B-C50C-407E-A947-70E740481C1C}">
                <a14:useLocalDpi xmlns:a14="http://schemas.microsoft.com/office/drawing/2010/main" val="0"/>
              </a:ext>
            </a:extLst>
          </a:blip>
          <a:srcRect r="47983"/>
          <a:stretch/>
        </p:blipFill>
        <p:spPr bwMode="auto">
          <a:xfrm>
            <a:off x="5343473" y="2431148"/>
            <a:ext cx="551718" cy="7977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stretch>
            <a:fillRect/>
          </a:stretch>
        </p:blipFill>
        <p:spPr>
          <a:xfrm>
            <a:off x="6601606" y="2429375"/>
            <a:ext cx="597722" cy="797796"/>
          </a:xfrm>
          <a:prstGeom prst="rect">
            <a:avLst/>
          </a:prstGeom>
        </p:spPr>
      </p:pic>
      <p:pic>
        <p:nvPicPr>
          <p:cNvPr id="1036" name="Picture 12" descr="https://bioinformatics.psb.ugent.be/plaza/versions/plaza_v4_5_monocots/img/organisms/Sorghum_bicolo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99028" y="3303768"/>
            <a:ext cx="606663" cy="808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4"/>
          <a:stretch>
            <a:fillRect/>
          </a:stretch>
        </p:blipFill>
        <p:spPr>
          <a:xfrm>
            <a:off x="5294638" y="3303768"/>
            <a:ext cx="539335" cy="810767"/>
          </a:xfrm>
          <a:prstGeom prst="rect">
            <a:avLst/>
          </a:prstGeom>
        </p:spPr>
      </p:pic>
      <p:pic>
        <p:nvPicPr>
          <p:cNvPr id="18" name="Picture 17"/>
          <p:cNvPicPr>
            <a:picLocks noChangeAspect="1"/>
          </p:cNvPicPr>
          <p:nvPr/>
        </p:nvPicPr>
        <p:blipFill>
          <a:blip r:embed="rId15"/>
          <a:stretch>
            <a:fillRect/>
          </a:stretch>
        </p:blipFill>
        <p:spPr>
          <a:xfrm>
            <a:off x="5895191" y="3303768"/>
            <a:ext cx="816622" cy="815417"/>
          </a:xfrm>
          <a:prstGeom prst="rect">
            <a:avLst/>
          </a:prstGeom>
        </p:spPr>
      </p:pic>
      <p:pic>
        <p:nvPicPr>
          <p:cNvPr id="1038" name="Picture 14" descr="https://bioinformatics.psb.ugent.be/plaza/versions/plaza_v4_5_monocots/img/organisms/Setaria_italica.jpg"/>
          <p:cNvPicPr>
            <a:picLocks noChangeAspect="1" noChangeArrowheads="1"/>
          </p:cNvPicPr>
          <p:nvPr/>
        </p:nvPicPr>
        <p:blipFill rotWithShape="1">
          <a:blip r:embed="rId16">
            <a:extLst>
              <a:ext uri="{28A0092B-C50C-407E-A947-70E740481C1C}">
                <a14:useLocalDpi xmlns:a14="http://schemas.microsoft.com/office/drawing/2010/main" val="0"/>
              </a:ext>
            </a:extLst>
          </a:blip>
          <a:srcRect l="26786" r="22460"/>
          <a:stretch/>
        </p:blipFill>
        <p:spPr bwMode="auto">
          <a:xfrm>
            <a:off x="5978523" y="2431148"/>
            <a:ext cx="539751" cy="7960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bioinformatics.psb.ugent.be/plaza/versions/plaza_v4_5_monocots/img/organisms/Zea_may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73031" y="3305240"/>
            <a:ext cx="543863" cy="8139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bioinformatics.psb.ugent.be/plaza/versions/plaza_v4_5_monocots/img/organisms/Ananas_comosu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96684" y="4198872"/>
            <a:ext cx="605407" cy="808075"/>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0" descr="Afbeeldingsresultaat voor Calamus simplicifol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21" name="Picture 20"/>
          <p:cNvPicPr>
            <a:picLocks noChangeAspect="1"/>
          </p:cNvPicPr>
          <p:nvPr/>
        </p:nvPicPr>
        <p:blipFill>
          <a:blip r:embed="rId19"/>
          <a:stretch>
            <a:fillRect/>
          </a:stretch>
        </p:blipFill>
        <p:spPr>
          <a:xfrm>
            <a:off x="5294638" y="4203911"/>
            <a:ext cx="456081" cy="802386"/>
          </a:xfrm>
          <a:prstGeom prst="rect">
            <a:avLst/>
          </a:prstGeom>
        </p:spPr>
      </p:pic>
      <p:pic>
        <p:nvPicPr>
          <p:cNvPr id="1046" name="Picture 22" descr="https://bioinformatics.psb.ugent.be/plaza/versions/plaza_v4_5_monocots/img/organisms/Musa_acuminata.jpg"/>
          <p:cNvPicPr>
            <a:picLocks noChangeAspect="1" noChangeArrowheads="1"/>
          </p:cNvPicPr>
          <p:nvPr/>
        </p:nvPicPr>
        <p:blipFill rotWithShape="1">
          <a:blip r:embed="rId20">
            <a:extLst>
              <a:ext uri="{28A0092B-C50C-407E-A947-70E740481C1C}">
                <a14:useLocalDpi xmlns:a14="http://schemas.microsoft.com/office/drawing/2010/main" val="0"/>
              </a:ext>
            </a:extLst>
          </a:blip>
          <a:srcRect r="43253"/>
          <a:stretch/>
        </p:blipFill>
        <p:spPr bwMode="auto">
          <a:xfrm>
            <a:off x="5815928" y="4203911"/>
            <a:ext cx="607658" cy="8023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bioinformatics.psb.ugent.be/plaza/versions/plaza_v4_5_monocots/img/organisms/Elaeis_guineensis.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88795" y="4203912"/>
            <a:ext cx="597805" cy="79707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bioinformatics.psb.ugent.be/plaza/versions/plaza_v4_5_monocots/img/organisms/Phalaenopsis_equestris.jpg"/>
          <p:cNvPicPr>
            <a:picLocks noChangeAspect="1" noChangeArrowheads="1"/>
          </p:cNvPicPr>
          <p:nvPr/>
        </p:nvPicPr>
        <p:blipFill rotWithShape="1">
          <a:blip r:embed="rId22">
            <a:extLst>
              <a:ext uri="{28A0092B-C50C-407E-A947-70E740481C1C}">
                <a14:useLocalDpi xmlns:a14="http://schemas.microsoft.com/office/drawing/2010/main" val="0"/>
              </a:ext>
            </a:extLst>
          </a:blip>
          <a:srcRect l="7348" r="13782"/>
          <a:stretch/>
        </p:blipFill>
        <p:spPr bwMode="auto">
          <a:xfrm>
            <a:off x="4599028" y="5059288"/>
            <a:ext cx="838200" cy="797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3"/>
          <a:stretch>
            <a:fillRect/>
          </a:stretch>
        </p:blipFill>
        <p:spPr>
          <a:xfrm>
            <a:off x="5510444" y="5059288"/>
            <a:ext cx="548985" cy="797075"/>
          </a:xfrm>
          <a:prstGeom prst="rect">
            <a:avLst/>
          </a:prstGeom>
        </p:spPr>
      </p:pic>
      <p:pic>
        <p:nvPicPr>
          <p:cNvPr id="24" name="Picture 23"/>
          <p:cNvPicPr>
            <a:picLocks noChangeAspect="1"/>
          </p:cNvPicPr>
          <p:nvPr/>
        </p:nvPicPr>
        <p:blipFill rotWithShape="1">
          <a:blip r:embed="rId24"/>
          <a:srcRect r="58022"/>
          <a:stretch/>
        </p:blipFill>
        <p:spPr>
          <a:xfrm>
            <a:off x="6116967" y="5059288"/>
            <a:ext cx="417183" cy="797075"/>
          </a:xfrm>
          <a:prstGeom prst="rect">
            <a:avLst/>
          </a:prstGeom>
        </p:spPr>
      </p:pic>
      <p:pic>
        <p:nvPicPr>
          <p:cNvPr id="1052" name="Picture 28" descr="https://bioinformatics.psb.ugent.be/plaza/versions/plaza_v4_5_monocots/img/organisms/Spirodela_polyrhiza.jpg"/>
          <p:cNvPicPr>
            <a:picLocks noChangeAspect="1" noChangeArrowheads="1"/>
          </p:cNvPicPr>
          <p:nvPr/>
        </p:nvPicPr>
        <p:blipFill rotWithShape="1">
          <a:blip r:embed="rId25">
            <a:extLst>
              <a:ext uri="{28A0092B-C50C-407E-A947-70E740481C1C}">
                <a14:useLocalDpi xmlns:a14="http://schemas.microsoft.com/office/drawing/2010/main" val="0"/>
              </a:ext>
            </a:extLst>
          </a:blip>
          <a:srcRect r="62856"/>
          <a:stretch/>
        </p:blipFill>
        <p:spPr bwMode="auto">
          <a:xfrm>
            <a:off x="6601606" y="5059287"/>
            <a:ext cx="446894" cy="7970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bioinformatics.psb.ugent.be/plaza/versions/plaza_v4_5_monocots/img/organisms/Zostera_marina.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15956" y="5059287"/>
            <a:ext cx="535000" cy="79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45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7FF718FE-0A63-4350-8613-4EA9944B22F5}" type="slidenum">
              <a:rPr lang="nl-BE" smtClean="0"/>
              <a:pPr/>
              <a:t>5</a:t>
            </a:fld>
            <a:endParaRPr lang="nl-BE"/>
          </a:p>
        </p:txBody>
      </p:sp>
      <p:grpSp>
        <p:nvGrpSpPr>
          <p:cNvPr id="8" name="Group 7"/>
          <p:cNvGrpSpPr/>
          <p:nvPr/>
        </p:nvGrpSpPr>
        <p:grpSpPr>
          <a:xfrm>
            <a:off x="151586" y="177291"/>
            <a:ext cx="7366813" cy="6452109"/>
            <a:chOff x="1116787" y="659891"/>
            <a:chExt cx="5538826" cy="4851269"/>
          </a:xfrm>
        </p:grpSpPr>
        <p:pic>
          <p:nvPicPr>
            <p:cNvPr id="5" name="Picture 4"/>
            <p:cNvPicPr>
              <a:picLocks noChangeAspect="1"/>
            </p:cNvPicPr>
            <p:nvPr/>
          </p:nvPicPr>
          <p:blipFill>
            <a:blip r:embed="rId2"/>
            <a:stretch>
              <a:fillRect/>
            </a:stretch>
          </p:blipFill>
          <p:spPr>
            <a:xfrm>
              <a:off x="1116787" y="659891"/>
              <a:ext cx="5538826" cy="3804801"/>
            </a:xfrm>
            <a:prstGeom prst="rect">
              <a:avLst/>
            </a:prstGeom>
          </p:spPr>
        </p:pic>
        <p:pic>
          <p:nvPicPr>
            <p:cNvPr id="6" name="Picture 5"/>
            <p:cNvPicPr>
              <a:picLocks noChangeAspect="1"/>
            </p:cNvPicPr>
            <p:nvPr/>
          </p:nvPicPr>
          <p:blipFill>
            <a:blip r:embed="rId3"/>
            <a:stretch>
              <a:fillRect/>
            </a:stretch>
          </p:blipFill>
          <p:spPr>
            <a:xfrm>
              <a:off x="1156597" y="4448779"/>
              <a:ext cx="5353426" cy="208800"/>
            </a:xfrm>
            <a:prstGeom prst="rect">
              <a:avLst/>
            </a:prstGeom>
          </p:spPr>
        </p:pic>
        <p:pic>
          <p:nvPicPr>
            <p:cNvPr id="7" name="Picture 6"/>
            <p:cNvPicPr>
              <a:picLocks noChangeAspect="1"/>
            </p:cNvPicPr>
            <p:nvPr/>
          </p:nvPicPr>
          <p:blipFill>
            <a:blip r:embed="rId4"/>
            <a:stretch>
              <a:fillRect/>
            </a:stretch>
          </p:blipFill>
          <p:spPr>
            <a:xfrm>
              <a:off x="1152314" y="4635360"/>
              <a:ext cx="5422951" cy="875800"/>
            </a:xfrm>
            <a:prstGeom prst="rect">
              <a:avLst/>
            </a:prstGeom>
          </p:spPr>
        </p:pic>
      </p:grpSp>
      <p:sp>
        <p:nvSpPr>
          <p:cNvPr id="9" name="Rectangle 8"/>
          <p:cNvSpPr/>
          <p:nvPr/>
        </p:nvSpPr>
        <p:spPr>
          <a:xfrm rot="16200000">
            <a:off x="6562481" y="3728134"/>
            <a:ext cx="4274043" cy="646331"/>
          </a:xfrm>
          <a:prstGeom prst="rect">
            <a:avLst/>
          </a:prstGeom>
        </p:spPr>
        <p:txBody>
          <a:bodyPr wrap="square">
            <a:spAutoFit/>
          </a:bodyPr>
          <a:lstStyle/>
          <a:p>
            <a:r>
              <a:rPr lang="en-US" dirty="0">
                <a:solidFill>
                  <a:schemeClr val="bg1">
                    <a:lumMod val="50000"/>
                  </a:schemeClr>
                </a:solidFill>
              </a:rPr>
              <a:t>Genomic approaches for studying crop </a:t>
            </a:r>
            <a:r>
              <a:rPr lang="en-US" dirty="0" smtClean="0">
                <a:solidFill>
                  <a:schemeClr val="bg1">
                    <a:lumMod val="50000"/>
                  </a:schemeClr>
                </a:solidFill>
              </a:rPr>
              <a:t>evolution. Schreiber et al., 2018</a:t>
            </a:r>
            <a:endParaRPr lang="en-US" i="0" dirty="0">
              <a:solidFill>
                <a:schemeClr val="bg1">
                  <a:lumMod val="50000"/>
                </a:schemeClr>
              </a:solidFill>
              <a:effectLst/>
            </a:endParaRPr>
          </a:p>
        </p:txBody>
      </p:sp>
    </p:spTree>
    <p:extLst>
      <p:ext uri="{BB962C8B-B14F-4D97-AF65-F5344CB8AC3E}">
        <p14:creationId xmlns:p14="http://schemas.microsoft.com/office/powerpoint/2010/main" val="2557712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Cereal Genome Evolution: Grasses, line up and form a circle</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6</a:t>
            </a:fld>
            <a:endParaRPr lang="nl-BE"/>
          </a:p>
        </p:txBody>
      </p:sp>
      <p:pic>
        <p:nvPicPr>
          <p:cNvPr id="2050" name="Picture 2" descr="https://ars.els-cdn.com/content/image/1-s2.0-S0960982295001485-gr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920" y="1558036"/>
            <a:ext cx="7320280" cy="44264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22707" y="5956300"/>
            <a:ext cx="3049793" cy="369332"/>
          </a:xfrm>
          <a:prstGeom prst="rect">
            <a:avLst/>
          </a:prstGeom>
        </p:spPr>
        <p:txBody>
          <a:bodyPr wrap="square">
            <a:spAutoFit/>
          </a:bodyPr>
          <a:lstStyle/>
          <a:p>
            <a:r>
              <a:rPr lang="en-US" dirty="0" smtClean="0">
                <a:solidFill>
                  <a:schemeClr val="bg1">
                    <a:lumMod val="50000"/>
                  </a:schemeClr>
                </a:solidFill>
              </a:rPr>
              <a:t>Moore, </a:t>
            </a:r>
            <a:r>
              <a:rPr lang="en-US" dirty="0" err="1" smtClean="0">
                <a:solidFill>
                  <a:schemeClr val="bg1">
                    <a:lumMod val="50000"/>
                  </a:schemeClr>
                </a:solidFill>
              </a:rPr>
              <a:t>Devos</a:t>
            </a:r>
            <a:r>
              <a:rPr lang="en-US" dirty="0" smtClean="0">
                <a:solidFill>
                  <a:schemeClr val="bg1">
                    <a:lumMod val="50000"/>
                  </a:schemeClr>
                </a:solidFill>
              </a:rPr>
              <a:t> and Gale, 1995</a:t>
            </a:r>
            <a:endParaRPr lang="en-US" i="0" dirty="0">
              <a:solidFill>
                <a:schemeClr val="bg1">
                  <a:lumMod val="50000"/>
                </a:schemeClr>
              </a:solidFill>
              <a:effectLst/>
            </a:endParaRPr>
          </a:p>
        </p:txBody>
      </p:sp>
    </p:spTree>
    <p:extLst>
      <p:ext uri="{BB962C8B-B14F-4D97-AF65-F5344CB8AC3E}">
        <p14:creationId xmlns:p14="http://schemas.microsoft.com/office/powerpoint/2010/main" val="536009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Cross-species genome analysis</a:t>
            </a:r>
            <a:endParaRPr lang="nl-BE" sz="3200" dirty="0"/>
          </a:p>
        </p:txBody>
      </p:sp>
      <p:sp>
        <p:nvSpPr>
          <p:cNvPr id="3" name="Content Placeholder 2"/>
          <p:cNvSpPr>
            <a:spLocks noGrp="1"/>
          </p:cNvSpPr>
          <p:nvPr>
            <p:ph idx="1"/>
          </p:nvPr>
        </p:nvSpPr>
        <p:spPr>
          <a:xfrm>
            <a:off x="457200" y="1600201"/>
            <a:ext cx="6753726" cy="4485968"/>
          </a:xfrm>
        </p:spPr>
        <p:txBody>
          <a:bodyPr/>
          <a:lstStyle/>
          <a:p>
            <a:pPr>
              <a:lnSpc>
                <a:spcPct val="150000"/>
              </a:lnSpc>
            </a:pPr>
            <a:r>
              <a:rPr lang="en-US" sz="2000" b="1" dirty="0"/>
              <a:t>Comparative genomics </a:t>
            </a:r>
            <a:r>
              <a:rPr lang="en-US" sz="2000" dirty="0"/>
              <a:t>is a powerful </a:t>
            </a:r>
            <a:r>
              <a:rPr lang="en-US" sz="2000" dirty="0" smtClean="0"/>
              <a:t>tool</a:t>
            </a:r>
          </a:p>
          <a:p>
            <a:pPr lvl="1">
              <a:lnSpc>
                <a:spcPct val="150000"/>
              </a:lnSpc>
            </a:pPr>
            <a:r>
              <a:rPr lang="en-US" sz="2000" dirty="0"/>
              <a:t>to </a:t>
            </a:r>
            <a:r>
              <a:rPr lang="en-US" sz="2000" b="1" dirty="0"/>
              <a:t>transfer knowledge</a:t>
            </a:r>
            <a:r>
              <a:rPr lang="en-US" sz="2000" dirty="0"/>
              <a:t> from </a:t>
            </a:r>
            <a:r>
              <a:rPr lang="en-US" sz="2000" b="1" dirty="0"/>
              <a:t>model species</a:t>
            </a:r>
            <a:r>
              <a:rPr lang="en-US" sz="2000" dirty="0"/>
              <a:t> to crops</a:t>
            </a:r>
          </a:p>
          <a:p>
            <a:pPr lvl="1">
              <a:lnSpc>
                <a:spcPct val="150000"/>
              </a:lnSpc>
            </a:pPr>
            <a:r>
              <a:rPr lang="en-US" sz="2000" dirty="0"/>
              <a:t>to link </a:t>
            </a:r>
            <a:r>
              <a:rPr lang="en-US" sz="2000" b="1" dirty="0"/>
              <a:t>genomic changes </a:t>
            </a:r>
            <a:r>
              <a:rPr lang="en-US" sz="2000" dirty="0"/>
              <a:t>to </a:t>
            </a:r>
            <a:r>
              <a:rPr lang="en-US" sz="2000" b="1" dirty="0"/>
              <a:t>environmental adaptation</a:t>
            </a:r>
          </a:p>
          <a:p>
            <a:pPr lvl="1">
              <a:lnSpc>
                <a:spcPct val="150000"/>
              </a:lnSpc>
            </a:pPr>
            <a:r>
              <a:rPr lang="en-US" sz="2000" dirty="0"/>
              <a:t>to trace </a:t>
            </a:r>
            <a:r>
              <a:rPr lang="en-US" sz="2000" b="1" dirty="0"/>
              <a:t>structural changes </a:t>
            </a:r>
            <a:r>
              <a:rPr lang="en-US" sz="2000" dirty="0"/>
              <a:t>within a genome or population</a:t>
            </a:r>
          </a:p>
          <a:p>
            <a:pPr>
              <a:lnSpc>
                <a:spcPct val="150000"/>
              </a:lnSpc>
            </a:pPr>
            <a:endParaRPr lang="en-US" sz="2000" dirty="0"/>
          </a:p>
          <a:p>
            <a:pPr>
              <a:lnSpc>
                <a:spcPct val="150000"/>
              </a:lnSpc>
            </a:pPr>
            <a:endParaRPr lang="nl-BE"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7</a:t>
            </a:fld>
            <a:endParaRPr lang="nl-BE"/>
          </a:p>
        </p:txBody>
      </p:sp>
      <p:grpSp>
        <p:nvGrpSpPr>
          <p:cNvPr id="5" name="Group 4"/>
          <p:cNvGrpSpPr/>
          <p:nvPr/>
        </p:nvGrpSpPr>
        <p:grpSpPr>
          <a:xfrm>
            <a:off x="6598920" y="3992880"/>
            <a:ext cx="2290055" cy="2093289"/>
            <a:chOff x="5561809" y="3961818"/>
            <a:chExt cx="2733651" cy="2396095"/>
          </a:xfrm>
        </p:grpSpPr>
        <p:pic>
          <p:nvPicPr>
            <p:cNvPr id="6" name="Picture 4"/>
            <p:cNvPicPr>
              <a:picLocks noChangeAspect="1" noChangeArrowheads="1"/>
            </p:cNvPicPr>
            <p:nvPr/>
          </p:nvPicPr>
          <p:blipFill>
            <a:blip r:embed="rId3" cstate="print"/>
            <a:srcRect/>
            <a:stretch>
              <a:fillRect/>
            </a:stretch>
          </p:blipFill>
          <p:spPr bwMode="auto">
            <a:xfrm>
              <a:off x="5976156" y="4442459"/>
              <a:ext cx="2112131" cy="1847749"/>
            </a:xfrm>
            <a:prstGeom prst="rect">
              <a:avLst/>
            </a:prstGeom>
            <a:noFill/>
            <a:ln w="9525">
              <a:noFill/>
              <a:miter lim="800000"/>
              <a:headEnd/>
              <a:tailEnd/>
            </a:ln>
          </p:spPr>
        </p:pic>
        <p:sp>
          <p:nvSpPr>
            <p:cNvPr id="7" name="Hexagon 6"/>
            <p:cNvSpPr/>
            <p:nvPr/>
          </p:nvSpPr>
          <p:spPr>
            <a:xfrm rot="5400000">
              <a:off x="7131141" y="3994965"/>
              <a:ext cx="480641" cy="414347"/>
            </a:xfrm>
            <a:prstGeom prst="hexagon">
              <a:avLst/>
            </a:prstGeom>
            <a:blipFill dpi="0" rotWithShape="0">
              <a:blip r:embed="rId4"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p:nvSpPr>
          <p:spPr>
            <a:xfrm rot="5400000">
              <a:off x="7847966" y="5910419"/>
              <a:ext cx="480641" cy="414347"/>
            </a:xfrm>
            <a:prstGeom prst="hexagon">
              <a:avLst/>
            </a:prstGeom>
            <a:blipFill dpi="0" rotWithShape="0">
              <a:blip r:embed="rId5"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p:nvSpPr>
          <p:spPr>
            <a:xfrm rot="5400000">
              <a:off x="5528662" y="5362073"/>
              <a:ext cx="480641" cy="414347"/>
            </a:xfrm>
            <a:prstGeom prst="hexagon">
              <a:avLst/>
            </a:prstGeom>
            <a:blipFill dpi="0" rotWithShape="0">
              <a:blip r:embed="rId6"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4382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Conserved </a:t>
            </a:r>
            <a:r>
              <a:rPr lang="en-US" dirty="0" err="1" smtClean="0"/>
              <a:t>synteny</a:t>
            </a:r>
            <a:r>
              <a:rPr lang="en-US" dirty="0" smtClean="0"/>
              <a:t> in grasses</a:t>
            </a:r>
            <a:endParaRPr lang="nl-BE"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8</a:t>
            </a:fld>
            <a:endParaRPr lang="nl-BE"/>
          </a:p>
        </p:txBody>
      </p:sp>
      <p:pic>
        <p:nvPicPr>
          <p:cNvPr id="5122" name="Picture 2" descr="Synteny is maintained in maize, sorghum, and rice. The genomic comparison is centered around the maize p genes and its orthologs and includes five flanking genes. Chromosome segments of maize, rice and sorghum that contain p or orthologous genes are mostly collinear. However, a break in synteny occurred adjacent to the p orthologous gene on maize chr. 9. While rice has only one p ortholog, y and p genes in sorghum and maize chr. 1 are amplified. A gene encoding a conserved hypothetical protein in sorghum is duplicated as well. The expansion of the maize genome compared to rice and sorghum is most obvious even in this small genomic region. Genes are displayed as color-coded rectangles, and their transcriptional orientation is indicated by + and 2 . Undefined gene fragments are depicted in black. A dotted line indicates a sequence that consists of several contigs. Therefore, orientation of and distance between genes located in these contigs cannot be determined as of now. The gene orientation chosen in this figure is based on orthologous rice and sorghum genes. Lightning bolts stand for mutation events that generated pseudogenes. doi:10.1371/journal.pgen.1000516.g008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3188" y="1821141"/>
            <a:ext cx="6537623" cy="36918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22707" y="5956300"/>
            <a:ext cx="3049793" cy="369332"/>
          </a:xfrm>
          <a:prstGeom prst="rect">
            <a:avLst/>
          </a:prstGeom>
        </p:spPr>
        <p:txBody>
          <a:bodyPr wrap="square">
            <a:spAutoFit/>
          </a:bodyPr>
          <a:lstStyle/>
          <a:p>
            <a:pPr algn="r"/>
            <a:r>
              <a:rPr lang="en-US" dirty="0" err="1" smtClean="0">
                <a:solidFill>
                  <a:schemeClr val="bg1">
                    <a:lumMod val="50000"/>
                  </a:schemeClr>
                </a:solidFill>
              </a:rPr>
              <a:t>Goettel</a:t>
            </a:r>
            <a:r>
              <a:rPr lang="en-US" dirty="0" smtClean="0">
                <a:solidFill>
                  <a:schemeClr val="bg1">
                    <a:lumMod val="50000"/>
                  </a:schemeClr>
                </a:solidFill>
              </a:rPr>
              <a:t> and Messing, 2009</a:t>
            </a:r>
            <a:endParaRPr lang="en-US" i="0" dirty="0">
              <a:solidFill>
                <a:schemeClr val="bg1">
                  <a:lumMod val="50000"/>
                </a:schemeClr>
              </a:solidFill>
              <a:effectLst/>
            </a:endParaRPr>
          </a:p>
        </p:txBody>
      </p:sp>
    </p:spTree>
    <p:extLst>
      <p:ext uri="{BB962C8B-B14F-4D97-AF65-F5344CB8AC3E}">
        <p14:creationId xmlns:p14="http://schemas.microsoft.com/office/powerpoint/2010/main" val="1258791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Transposable elements and genome size variation</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9</a:t>
            </a:fld>
            <a:endParaRPr lang="nl-BE"/>
          </a:p>
        </p:txBody>
      </p:sp>
      <p:sp>
        <p:nvSpPr>
          <p:cNvPr id="8" name="Rectangle 7"/>
          <p:cNvSpPr/>
          <p:nvPr/>
        </p:nvSpPr>
        <p:spPr>
          <a:xfrm>
            <a:off x="5522707" y="5956300"/>
            <a:ext cx="3049793" cy="369332"/>
          </a:xfrm>
          <a:prstGeom prst="rect">
            <a:avLst/>
          </a:prstGeom>
        </p:spPr>
        <p:txBody>
          <a:bodyPr wrap="square">
            <a:spAutoFit/>
          </a:bodyPr>
          <a:lstStyle/>
          <a:p>
            <a:pPr algn="r"/>
            <a:r>
              <a:rPr lang="en-US" dirty="0" smtClean="0">
                <a:solidFill>
                  <a:schemeClr val="bg1">
                    <a:lumMod val="50000"/>
                  </a:schemeClr>
                </a:solidFill>
              </a:rPr>
              <a:t>Hirsh and Springer, 2017</a:t>
            </a:r>
            <a:endParaRPr lang="en-US" i="0" dirty="0">
              <a:solidFill>
                <a:schemeClr val="bg1">
                  <a:lumMod val="50000"/>
                </a:schemeClr>
              </a:solidFill>
              <a:effectLst/>
            </a:endParaRPr>
          </a:p>
        </p:txBody>
      </p:sp>
      <p:pic>
        <p:nvPicPr>
          <p:cNvPr id="4098" name="Picture 2" descr="Afbeeldingsresultaat voor Transposable elements and genome size variation cerea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6300" y="1600440"/>
            <a:ext cx="7048500" cy="398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28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B-UGent Center for Plant Systems Biology_4-3">
  <a:themeElements>
    <a:clrScheme name="VIB Colours">
      <a:dk1>
        <a:srgbClr val="1B2944"/>
      </a:dk1>
      <a:lt1>
        <a:sysClr val="window" lastClr="FFFFFF"/>
      </a:lt1>
      <a:dk2>
        <a:srgbClr val="1B2944"/>
      </a:dk2>
      <a:lt2>
        <a:srgbClr val="FFFFFF"/>
      </a:lt2>
      <a:accent1>
        <a:srgbClr val="5DB7B1"/>
      </a:accent1>
      <a:accent2>
        <a:srgbClr val="5A2A82"/>
      </a:accent2>
      <a:accent3>
        <a:srgbClr val="FF681E"/>
      </a:accent3>
      <a:accent4>
        <a:srgbClr val="1B2944"/>
      </a:accent4>
      <a:accent5>
        <a:srgbClr val="7C7C7C"/>
      </a:accent5>
      <a:accent6>
        <a:srgbClr val="FFFFFF"/>
      </a:accent6>
      <a:hlink>
        <a:srgbClr val="5DB7B1"/>
      </a:hlink>
      <a:folHlink>
        <a:srgbClr val="5DB7B1"/>
      </a:folHlink>
    </a:clrScheme>
    <a:fontScheme name="VIB Theme">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86ACBA5E-3A25-4A34-A43E-B5735477C2B2}" vid="{DC177829-E576-4970-8B66-A20C24F481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VIB-UGent Center for Plant Systems Biology_4-3</Template>
  <TotalTime>3595</TotalTime>
  <Words>786</Words>
  <Application>Microsoft Office PowerPoint</Application>
  <PresentationFormat>On-screen Show (4:3)</PresentationFormat>
  <Paragraphs>113</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 Light</vt:lpstr>
      <vt:lpstr>Calibri</vt:lpstr>
      <vt:lpstr>Corbel</vt:lpstr>
      <vt:lpstr>VIB-UGent Center for Plant Systems Biology_4-3</vt:lpstr>
      <vt:lpstr>Functional Plant Bioinformatics</vt:lpstr>
      <vt:lpstr>Plant genomes</vt:lpstr>
      <vt:lpstr>Cereal genomes</vt:lpstr>
      <vt:lpstr>28 Liliopsida genomes in PLAZA 4.5 Monocots</vt:lpstr>
      <vt:lpstr>PowerPoint Presentation</vt:lpstr>
      <vt:lpstr>Cereal Genome Evolution: Grasses, line up and form a circle</vt:lpstr>
      <vt:lpstr>Cross-species genome analysis</vt:lpstr>
      <vt:lpstr>Conserved synteny in grasses</vt:lpstr>
      <vt:lpstr>Transposable elements and genome size variation</vt:lpstr>
      <vt:lpstr>Gene annotation is challenging in complex plant genomes</vt:lpstr>
      <vt:lpstr>Polyploidy</vt:lpstr>
      <vt:lpstr>Homoeologs</vt:lpstr>
      <vt:lpstr>Gene family evolution</vt:lpstr>
      <vt:lpstr>Gene family expansions</vt:lpstr>
      <vt:lpstr>Synteny analysis</vt:lpstr>
      <vt:lpstr>Oryza sativa - Saccharum spontaneum WGDotplot</vt:lpstr>
      <vt:lpstr>Integrative Gene orthology</vt:lpstr>
      <vt:lpstr>Wheat genome</vt:lpstr>
      <vt:lpstr>eFP gene expression browser: knotted1 (KN1)</vt:lpstr>
      <vt:lpstr>eFP gene expression browsers</vt:lpstr>
      <vt:lpstr>Wheat transcriptional landscape</vt:lpstr>
      <vt:lpstr>Gene triad expression analysis</vt:lpstr>
      <vt:lpstr>Wheat gene expression divergence</vt:lpstr>
      <vt:lpstr>Wheat gene expression viewer: KN1 orthologs</vt:lpstr>
    </vt:vector>
  </TitlesOfParts>
  <Company>Universiteit 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mibel</dc:creator>
  <cp:lastModifiedBy>Klaas Vandepoele</cp:lastModifiedBy>
  <cp:revision>119</cp:revision>
  <cp:lastPrinted>2017-05-09T14:43:32Z</cp:lastPrinted>
  <dcterms:created xsi:type="dcterms:W3CDTF">2017-05-04T12:39:53Z</dcterms:created>
  <dcterms:modified xsi:type="dcterms:W3CDTF">2019-10-17T11:59:48Z</dcterms:modified>
</cp:coreProperties>
</file>