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1"/>
  </p:sldMasterIdLst>
  <p:notesMasterIdLst>
    <p:notesMasterId r:id="rId23"/>
  </p:notesMasterIdLst>
  <p:handoutMasterIdLst>
    <p:handoutMasterId r:id="rId24"/>
  </p:handoutMasterIdLst>
  <p:sldIdLst>
    <p:sldId id="258" r:id="rId2"/>
    <p:sldId id="259" r:id="rId3"/>
    <p:sldId id="269" r:id="rId4"/>
    <p:sldId id="270" r:id="rId5"/>
    <p:sldId id="272" r:id="rId6"/>
    <p:sldId id="277" r:id="rId7"/>
    <p:sldId id="273" r:id="rId8"/>
    <p:sldId id="289" r:id="rId9"/>
    <p:sldId id="271" r:id="rId10"/>
    <p:sldId id="279" r:id="rId11"/>
    <p:sldId id="274" r:id="rId12"/>
    <p:sldId id="275" r:id="rId13"/>
    <p:sldId id="278" r:id="rId14"/>
    <p:sldId id="284" r:id="rId15"/>
    <p:sldId id="285" r:id="rId16"/>
    <p:sldId id="288" r:id="rId17"/>
    <p:sldId id="282" r:id="rId18"/>
    <p:sldId id="281" r:id="rId19"/>
    <p:sldId id="283" r:id="rId20"/>
    <p:sldId id="286" r:id="rId21"/>
    <p:sldId id="287" r:id="rId22"/>
  </p:sldIdLst>
  <p:sldSz cx="9144000" cy="6858000" type="screen4x3"/>
  <p:notesSz cx="6797675" cy="9926638"/>
  <p:embeddedFontLst>
    <p:embeddedFont>
      <p:font typeface="Corbel" panose="020B050302020402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Calibri" panose="020F0502020204030204" pitchFamily="34" charset="0"/>
      <p:regular r:id="rId31"/>
      <p:bold r:id="rId32"/>
      <p:italic r:id="rId33"/>
      <p:boldItalic r:id="rId34"/>
    </p:embeddedFont>
  </p:embeddedFontLst>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979">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bel" initials="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6341"/>
    <a:srgbClr val="1B2944"/>
    <a:srgbClr val="7C7C7C"/>
    <a:srgbClr val="582E86"/>
    <a:srgbClr val="109E9A"/>
    <a:srgbClr val="38AA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2" autoAdjust="0"/>
    <p:restoredTop sz="88358" autoAdjust="0"/>
  </p:normalViewPr>
  <p:slideViewPr>
    <p:cSldViewPr snapToGrid="0" snapToObjects="1">
      <p:cViewPr varScale="1">
        <p:scale>
          <a:sx n="116" d="100"/>
          <a:sy n="116" d="100"/>
        </p:scale>
        <p:origin x="1212" y="102"/>
      </p:cViewPr>
      <p:guideLst>
        <p:guide orient="horz" pos="2160"/>
        <p:guide pos="2880"/>
        <p:guide orient="horz" pos="979"/>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50" d="100"/>
          <a:sy n="50" d="100"/>
        </p:scale>
        <p:origin x="-2934"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D79B66B-4677-42D6-8550-9EF373973CA1}" type="datetimeFigureOut">
              <a:rPr lang="nl-BE" smtClean="0"/>
              <a:t>16/04/2024</a:t>
            </a:fld>
            <a:endParaRPr lang="nl-B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35C9713C-F03C-43B0-B9C7-68776B782B09}" type="slidenum">
              <a:rPr lang="nl-BE" smtClean="0"/>
              <a:t>‹#›</a:t>
            </a:fld>
            <a:endParaRPr lang="nl-BE"/>
          </a:p>
        </p:txBody>
      </p:sp>
    </p:spTree>
    <p:extLst>
      <p:ext uri="{BB962C8B-B14F-4D97-AF65-F5344CB8AC3E}">
        <p14:creationId xmlns:p14="http://schemas.microsoft.com/office/powerpoint/2010/main" val="2515800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54C128F-AFEE-4890-85B2-1F48215E6BEA}" type="datetimeFigureOut">
              <a:rPr lang="nl-BE" smtClean="0"/>
              <a:t>16/04/2024</a:t>
            </a:fld>
            <a:endParaRPr lang="nl-BE"/>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F1F9E79-600B-4EBD-ACB4-5FFB84038D1C}" type="slidenum">
              <a:rPr lang="nl-BE" smtClean="0"/>
              <a:t>‹#›</a:t>
            </a:fld>
            <a:endParaRPr lang="nl-BE"/>
          </a:p>
        </p:txBody>
      </p:sp>
    </p:spTree>
    <p:extLst>
      <p:ext uri="{BB962C8B-B14F-4D97-AF65-F5344CB8AC3E}">
        <p14:creationId xmlns:p14="http://schemas.microsoft.com/office/powerpoint/2010/main" val="1144781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1</a:t>
            </a:fld>
            <a:endParaRPr lang="nl-BE"/>
          </a:p>
        </p:txBody>
      </p:sp>
    </p:spTree>
    <p:extLst>
      <p:ext uri="{BB962C8B-B14F-4D97-AF65-F5344CB8AC3E}">
        <p14:creationId xmlns:p14="http://schemas.microsoft.com/office/powerpoint/2010/main" val="1703898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Comparative genomics can be performed at different levels: genome level to study chromosome biology,</a:t>
            </a:r>
            <a:r>
              <a:rPr lang="en-US" baseline="0" dirty="0"/>
              <a:t> at the gene level to study pathways or GFs, but also at the DNA level to for example identify CVs, SNPS. In all these cases, setting up CG workflows is not easy, as you need to handle a lot of data, combine several tools and also make sure the performance of your methods scales well with for example extra genomes.</a:t>
            </a:r>
            <a:endParaRPr lang="nl-BE" dirty="0"/>
          </a:p>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2</a:t>
            </a:fld>
            <a:endParaRPr lang="nl-BE"/>
          </a:p>
        </p:txBody>
      </p:sp>
    </p:spTree>
    <p:extLst>
      <p:ext uri="{BB962C8B-B14F-4D97-AF65-F5344CB8AC3E}">
        <p14:creationId xmlns:p14="http://schemas.microsoft.com/office/powerpoint/2010/main" val="35034222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el 1"/>
          <p:cNvSpPr>
            <a:spLocks noGrp="1"/>
          </p:cNvSpPr>
          <p:nvPr>
            <p:ph type="ctrTitle"/>
          </p:nvPr>
        </p:nvSpPr>
        <p:spPr>
          <a:xfrm>
            <a:off x="118532" y="2534925"/>
            <a:ext cx="7772400" cy="1470025"/>
          </a:xfrm>
        </p:spPr>
        <p:txBody>
          <a:bodyPr>
            <a:noAutofit/>
          </a:bodyPr>
          <a:lstStyle>
            <a:lvl1pPr algn="l">
              <a:defRPr sz="4800" cap="none" baseline="0">
                <a:solidFill>
                  <a:srgbClr val="FFFFFF"/>
                </a:solidFill>
                <a:latin typeface="Corbel" panose="020B0503020204020204" pitchFamily="34" charset="0"/>
              </a:defRPr>
            </a:lvl1pPr>
          </a:lstStyle>
          <a:p>
            <a:r>
              <a:rPr lang="en-US"/>
              <a:t>Click to edit Master title style</a:t>
            </a:r>
            <a:endParaRPr lang="nl-NL" dirty="0"/>
          </a:p>
        </p:txBody>
      </p:sp>
      <p:sp>
        <p:nvSpPr>
          <p:cNvPr id="10" name="Subtitel 2"/>
          <p:cNvSpPr>
            <a:spLocks noGrp="1"/>
          </p:cNvSpPr>
          <p:nvPr>
            <p:ph type="subTitle" idx="1"/>
          </p:nvPr>
        </p:nvSpPr>
        <p:spPr>
          <a:xfrm>
            <a:off x="118532" y="4147626"/>
            <a:ext cx="6400800" cy="1181647"/>
          </a:xfrm>
        </p:spPr>
        <p:txBody>
          <a:bodyPr>
            <a:noAutofit/>
          </a:bodyPr>
          <a:lstStyle>
            <a:lvl1pPr marL="0" indent="0" algn="l">
              <a:buNone/>
              <a:defRPr sz="2000" baseline="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sp>
        <p:nvSpPr>
          <p:cNvPr id="18" name="Text Placeholder 2"/>
          <p:cNvSpPr>
            <a:spLocks noGrp="1"/>
          </p:cNvSpPr>
          <p:nvPr>
            <p:ph type="body" sz="quarter" idx="11" hasCustomPrompt="1"/>
          </p:nvPr>
        </p:nvSpPr>
        <p:spPr>
          <a:xfrm>
            <a:off x="6998140" y="5933243"/>
            <a:ext cx="2048933" cy="313759"/>
          </a:xfrm>
        </p:spPr>
        <p:txBody>
          <a:bodyPr>
            <a:noAutofit/>
          </a:bodyPr>
          <a:lstStyle>
            <a:lvl1pPr marL="0" indent="0" algn="r">
              <a:buNone/>
              <a:defRPr sz="1200" baseline="0">
                <a:solidFill>
                  <a:schemeClr val="bg1"/>
                </a:solidFill>
                <a:latin typeface="Calibri Light" panose="020F0302020204030204" pitchFamily="34" charset="0"/>
              </a:defRPr>
            </a:lvl1pPr>
            <a:lvl5pPr>
              <a:defRPr/>
            </a:lvl5pPr>
          </a:lstStyle>
          <a:p>
            <a:pPr lvl="0"/>
            <a:r>
              <a:rPr lang="nl-BE" dirty="0"/>
              <a:t>Date</a:t>
            </a:r>
          </a:p>
        </p:txBody>
      </p:sp>
      <p:sp>
        <p:nvSpPr>
          <p:cNvPr id="19" name="Text Placeholder 4"/>
          <p:cNvSpPr>
            <a:spLocks noGrp="1"/>
          </p:cNvSpPr>
          <p:nvPr>
            <p:ph type="body" sz="quarter" idx="12" hasCustomPrompt="1"/>
          </p:nvPr>
        </p:nvSpPr>
        <p:spPr>
          <a:xfrm>
            <a:off x="5773478" y="6388827"/>
            <a:ext cx="3273595" cy="326496"/>
          </a:xfrm>
        </p:spPr>
        <p:txBody>
          <a:bodyPr>
            <a:noAutofit/>
          </a:bodyPr>
          <a:lstStyle>
            <a:lvl1pPr marL="0" indent="0" algn="r">
              <a:buNone/>
              <a:defRPr sz="1200" baseline="0">
                <a:solidFill>
                  <a:schemeClr val="bg1"/>
                </a:solidFill>
                <a:latin typeface="+mn-lt"/>
              </a:defRPr>
            </a:lvl1pPr>
          </a:lstStyle>
          <a:p>
            <a:pPr lvl="0"/>
            <a:r>
              <a:rPr lang="nl-BE" dirty="0"/>
              <a:t>Presenter</a:t>
            </a:r>
          </a:p>
        </p:txBody>
      </p:sp>
      <p:sp>
        <p:nvSpPr>
          <p:cNvPr id="8"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867333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el 1"/>
          <p:cNvSpPr>
            <a:spLocks noGrp="1"/>
          </p:cNvSpPr>
          <p:nvPr>
            <p:ph type="ctrTitle"/>
          </p:nvPr>
        </p:nvSpPr>
        <p:spPr>
          <a:xfrm>
            <a:off x="118532" y="2534925"/>
            <a:ext cx="7772400" cy="1470025"/>
          </a:xfrm>
        </p:spPr>
        <p:txBody>
          <a:bodyPr>
            <a:noAutofit/>
          </a:bodyPr>
          <a:lstStyle>
            <a:lvl1pPr algn="l">
              <a:defRPr sz="4800" cap="none" baseline="0">
                <a:solidFill>
                  <a:srgbClr val="1B2944"/>
                </a:solidFill>
                <a:latin typeface="Corbel" panose="020B0503020204020204" pitchFamily="34" charset="0"/>
              </a:defRPr>
            </a:lvl1pPr>
          </a:lstStyle>
          <a:p>
            <a:r>
              <a:rPr lang="en-US"/>
              <a:t>Click to edit Master title style</a:t>
            </a:r>
            <a:endParaRPr lang="nl-NL" dirty="0"/>
          </a:p>
        </p:txBody>
      </p:sp>
      <p:sp>
        <p:nvSpPr>
          <p:cNvPr id="10" name="Subtitel 2"/>
          <p:cNvSpPr>
            <a:spLocks noGrp="1"/>
          </p:cNvSpPr>
          <p:nvPr>
            <p:ph type="subTitle" idx="1"/>
          </p:nvPr>
        </p:nvSpPr>
        <p:spPr>
          <a:xfrm>
            <a:off x="118532" y="4147626"/>
            <a:ext cx="6400800" cy="1181647"/>
          </a:xfrm>
        </p:spPr>
        <p:txBody>
          <a:bodyPr>
            <a:noAutofit/>
          </a:bodyPr>
          <a:lstStyle>
            <a:lvl1pPr marL="0" indent="0" algn="l">
              <a:buNone/>
              <a:defRPr sz="2000" baseline="0">
                <a:solidFill>
                  <a:srgbClr val="1B2944"/>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sp>
        <p:nvSpPr>
          <p:cNvPr id="3" name="Text Placeholder 2"/>
          <p:cNvSpPr>
            <a:spLocks noGrp="1"/>
          </p:cNvSpPr>
          <p:nvPr>
            <p:ph type="body" sz="quarter" idx="10" hasCustomPrompt="1"/>
          </p:nvPr>
        </p:nvSpPr>
        <p:spPr>
          <a:xfrm>
            <a:off x="6998140" y="5933243"/>
            <a:ext cx="2048933" cy="313759"/>
          </a:xfrm>
        </p:spPr>
        <p:txBody>
          <a:bodyPr>
            <a:noAutofit/>
          </a:bodyPr>
          <a:lstStyle>
            <a:lvl1pPr marL="0" indent="0" algn="r">
              <a:buNone/>
              <a:defRPr sz="1200" baseline="0">
                <a:solidFill>
                  <a:schemeClr val="bg1"/>
                </a:solidFill>
                <a:latin typeface="Calibri Light" panose="020F0302020204030204" pitchFamily="34" charset="0"/>
              </a:defRPr>
            </a:lvl1pPr>
            <a:lvl5pPr>
              <a:defRPr/>
            </a:lvl5pPr>
          </a:lstStyle>
          <a:p>
            <a:pPr lvl="0"/>
            <a:r>
              <a:rPr lang="nl-BE" dirty="0"/>
              <a:t>Date</a:t>
            </a:r>
          </a:p>
        </p:txBody>
      </p:sp>
      <p:sp>
        <p:nvSpPr>
          <p:cNvPr id="5" name="Text Placeholder 4"/>
          <p:cNvSpPr>
            <a:spLocks noGrp="1"/>
          </p:cNvSpPr>
          <p:nvPr>
            <p:ph type="body" sz="quarter" idx="11" hasCustomPrompt="1"/>
          </p:nvPr>
        </p:nvSpPr>
        <p:spPr>
          <a:xfrm>
            <a:off x="5773478" y="6388827"/>
            <a:ext cx="3273595" cy="326496"/>
          </a:xfrm>
        </p:spPr>
        <p:txBody>
          <a:bodyPr>
            <a:noAutofit/>
          </a:bodyPr>
          <a:lstStyle>
            <a:lvl1pPr marL="0" indent="0" algn="r">
              <a:buNone/>
              <a:defRPr sz="1200" baseline="0">
                <a:solidFill>
                  <a:schemeClr val="bg1"/>
                </a:solidFill>
                <a:latin typeface="+mn-lt"/>
              </a:defRPr>
            </a:lvl1pPr>
          </a:lstStyle>
          <a:p>
            <a:pPr lvl="0"/>
            <a:r>
              <a:rPr lang="nl-BE" dirty="0"/>
              <a:t>Presenter</a:t>
            </a:r>
          </a:p>
        </p:txBody>
      </p:sp>
      <p:sp>
        <p:nvSpPr>
          <p:cNvPr id="8"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3208455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ofdstu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title"/>
          </p:nvPr>
        </p:nvSpPr>
        <p:spPr>
          <a:xfrm>
            <a:off x="182610" y="2445488"/>
            <a:ext cx="7738646" cy="2200939"/>
          </a:xfrm>
        </p:spPr>
        <p:txBody>
          <a:bodyPr anchor="t" anchorCtr="0">
            <a:noAutofit/>
          </a:bodyPr>
          <a:lstStyle>
            <a:lvl1pPr algn="l">
              <a:defRPr sz="4800" b="1" kern="1500" cap="none" spc="0" baseline="0">
                <a:solidFill>
                  <a:schemeClr val="bg1"/>
                </a:solidFill>
              </a:defRPr>
            </a:lvl1pPr>
          </a:lstStyle>
          <a:p>
            <a:r>
              <a:rPr lang="en-US"/>
              <a:t>Click to edit Master title style</a:t>
            </a:r>
            <a:endParaRPr lang="nl-NL" dirty="0"/>
          </a:p>
        </p:txBody>
      </p:sp>
      <p:sp>
        <p:nvSpPr>
          <p:cNvPr id="5"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3595824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lgn="l">
              <a:defRPr sz="3200" cap="none" baseline="0">
                <a:solidFill>
                  <a:srgbClr val="1B2944"/>
                </a:solidFill>
                <a:latin typeface="+mn-lt"/>
              </a:defRPr>
            </a:lvl1pPr>
          </a:lstStyle>
          <a:p>
            <a:r>
              <a:rPr lang="en-US"/>
              <a:t>Click to edit Master title style</a:t>
            </a:r>
            <a:endParaRPr lang="nl-NL" dirty="0"/>
          </a:p>
        </p:txBody>
      </p:sp>
      <p:sp>
        <p:nvSpPr>
          <p:cNvPr id="3" name="Tijdelijke aanduiding voor inhoud 2"/>
          <p:cNvSpPr>
            <a:spLocks noGrp="1"/>
          </p:cNvSpPr>
          <p:nvPr>
            <p:ph idx="1"/>
          </p:nvPr>
        </p:nvSpPr>
        <p:spPr>
          <a:xfrm>
            <a:off x="457200" y="1600201"/>
            <a:ext cx="8229600" cy="4485968"/>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baseline="0">
                <a:solidFill>
                  <a:srgbClr val="1B2944"/>
                </a:solidFill>
                <a:latin typeface="+mn-lt"/>
              </a:defRPr>
            </a:lvl2pPr>
            <a:lvl3pPr>
              <a:buClr>
                <a:srgbClr val="1B2944"/>
              </a:buClr>
              <a:defRPr baseline="0">
                <a:solidFill>
                  <a:srgbClr val="1B2944"/>
                </a:solidFill>
                <a:latin typeface="+mn-lt"/>
              </a:defRPr>
            </a:lvl3pPr>
            <a:lvl4pPr marL="1600200" indent="-228600">
              <a:buClr>
                <a:srgbClr val="1B2944"/>
              </a:buClr>
              <a:buFont typeface="Arial" panose="020B0604020202020204" pitchFamily="34" charset="0"/>
              <a:buChar char="•"/>
              <a:defRPr baseline="0">
                <a:solidFill>
                  <a:srgbClr val="1B2944"/>
                </a:solidFill>
                <a:latin typeface="+mn-lt"/>
              </a:defRPr>
            </a:lvl4pPr>
            <a:lvl5pPr marL="2057400" indent="-228600">
              <a:buClr>
                <a:srgbClr val="1B2944"/>
              </a:buClr>
              <a:buFont typeface="Arial" panose="020B0604020202020204" pitchFamily="34" charset="0"/>
              <a:buChar char="•"/>
              <a:defRPr baseline="0">
                <a:solidFill>
                  <a:srgbClr val="1B2944"/>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6"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3493510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 Subtitel -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Autofit/>
          </a:bodyPr>
          <a:lstStyle>
            <a:lvl1pPr algn="l">
              <a:defRPr cap="none" baseline="0">
                <a:solidFill>
                  <a:srgbClr val="1B2944"/>
                </a:solidFill>
                <a:latin typeface="+mn-lt"/>
              </a:defRPr>
            </a:lvl1pPr>
          </a:lstStyle>
          <a:p>
            <a:r>
              <a:rPr lang="nl-NL" dirty="0"/>
              <a:t>Headline</a:t>
            </a:r>
          </a:p>
        </p:txBody>
      </p:sp>
      <p:sp>
        <p:nvSpPr>
          <p:cNvPr id="3" name="Tijdelijke aanduiding voor inhoud 2"/>
          <p:cNvSpPr>
            <a:spLocks noGrp="1"/>
          </p:cNvSpPr>
          <p:nvPr>
            <p:ph idx="1"/>
          </p:nvPr>
        </p:nvSpPr>
        <p:spPr>
          <a:xfrm>
            <a:off x="457200" y="2053167"/>
            <a:ext cx="8229600" cy="4033002"/>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baseline="0">
                <a:solidFill>
                  <a:srgbClr val="1B2944"/>
                </a:solidFill>
                <a:latin typeface="+mn-lt"/>
              </a:defRPr>
            </a:lvl2pPr>
            <a:lvl3pPr>
              <a:buClr>
                <a:srgbClr val="1B2944"/>
              </a:buClr>
              <a:defRPr baseline="0">
                <a:solidFill>
                  <a:srgbClr val="1B2944"/>
                </a:solidFill>
                <a:latin typeface="+mn-lt"/>
              </a:defRPr>
            </a:lvl3pPr>
            <a:lvl4pPr>
              <a:buClr>
                <a:srgbClr val="1B2944"/>
              </a:buClr>
              <a:defRPr baseline="0">
                <a:solidFill>
                  <a:srgbClr val="1B2944"/>
                </a:solidFill>
                <a:latin typeface="+mn-lt"/>
              </a:defRPr>
            </a:lvl4pPr>
            <a:lvl5pPr>
              <a:buClr>
                <a:srgbClr val="1B2944"/>
              </a:buClr>
              <a:defRPr baseline="0">
                <a:solidFill>
                  <a:srgbClr val="1B2944"/>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6" name="Text Placeholder 5"/>
          <p:cNvSpPr>
            <a:spLocks noGrp="1"/>
          </p:cNvSpPr>
          <p:nvPr>
            <p:ph type="body" sz="quarter" idx="10" hasCustomPrompt="1"/>
          </p:nvPr>
        </p:nvSpPr>
        <p:spPr>
          <a:xfrm>
            <a:off x="457200" y="1455738"/>
            <a:ext cx="8229599" cy="559329"/>
          </a:xfrm>
        </p:spPr>
        <p:txBody>
          <a:bodyPr>
            <a:noAutofit/>
          </a:bodyPr>
          <a:lstStyle>
            <a:lvl1pPr marL="0" indent="0">
              <a:buNone/>
              <a:defRPr baseline="0">
                <a:solidFill>
                  <a:srgbClr val="EA6341"/>
                </a:solidFill>
                <a:latin typeface="+mj-lt"/>
              </a:defRPr>
            </a:lvl1pPr>
          </a:lstStyle>
          <a:p>
            <a:pPr lvl="0"/>
            <a:r>
              <a:rPr lang="nl-BE" dirty="0"/>
              <a:t>Subheadline</a:t>
            </a:r>
          </a:p>
        </p:txBody>
      </p:sp>
      <p:sp>
        <p:nvSpPr>
          <p:cNvPr id="16"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1269929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el  - 2x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lgn="l">
              <a:defRPr cap="none" baseline="0">
                <a:solidFill>
                  <a:srgbClr val="1B2944"/>
                </a:solidFill>
                <a:latin typeface="+mj-lt"/>
              </a:defRPr>
            </a:lvl1pPr>
          </a:lstStyle>
          <a:p>
            <a:r>
              <a:rPr lang="en-US"/>
              <a:t>Click to edit Master title style</a:t>
            </a:r>
            <a:endParaRPr lang="nl-NL" dirty="0"/>
          </a:p>
        </p:txBody>
      </p:sp>
      <p:sp>
        <p:nvSpPr>
          <p:cNvPr id="3" name="Tijdelijke aanduiding voor inhoud 2"/>
          <p:cNvSpPr>
            <a:spLocks noGrp="1"/>
          </p:cNvSpPr>
          <p:nvPr>
            <p:ph sz="half" idx="1"/>
          </p:nvPr>
        </p:nvSpPr>
        <p:spPr>
          <a:xfrm>
            <a:off x="457200" y="1600200"/>
            <a:ext cx="4038600" cy="4485969"/>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sz="2400" baseline="0">
                <a:solidFill>
                  <a:srgbClr val="1B2944"/>
                </a:solidFill>
                <a:latin typeface="+mn-lt"/>
              </a:defRPr>
            </a:lvl2pPr>
            <a:lvl3pPr>
              <a:buClr>
                <a:srgbClr val="1B2944"/>
              </a:buClr>
              <a:defRPr sz="2000" baseline="0">
                <a:solidFill>
                  <a:srgbClr val="1B2944"/>
                </a:solidFill>
                <a:latin typeface="+mn-lt"/>
              </a:defRPr>
            </a:lvl3pPr>
            <a:lvl4pPr>
              <a:buClr>
                <a:srgbClr val="1B2944"/>
              </a:buClr>
              <a:defRPr sz="1800" baseline="0">
                <a:solidFill>
                  <a:srgbClr val="1B2944"/>
                </a:solidFill>
                <a:latin typeface="+mn-lt"/>
              </a:defRPr>
            </a:lvl4pPr>
            <a:lvl5pPr>
              <a:buClr>
                <a:srgbClr val="1B2944"/>
              </a:buClr>
              <a:defRPr sz="1800" baseline="0">
                <a:solidFill>
                  <a:srgbClr val="1B2944"/>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jdelijke aanduiding voor inhoud 3"/>
          <p:cNvSpPr>
            <a:spLocks noGrp="1"/>
          </p:cNvSpPr>
          <p:nvPr>
            <p:ph sz="half" idx="2"/>
          </p:nvPr>
        </p:nvSpPr>
        <p:spPr>
          <a:xfrm>
            <a:off x="4648200" y="1600200"/>
            <a:ext cx="4038600" cy="4485969"/>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sz="2400" baseline="0">
                <a:solidFill>
                  <a:srgbClr val="1B2944"/>
                </a:solidFill>
                <a:latin typeface="+mn-lt"/>
              </a:defRPr>
            </a:lvl2pPr>
            <a:lvl3pPr>
              <a:buClr>
                <a:srgbClr val="1B2944"/>
              </a:buClr>
              <a:defRPr sz="2000" baseline="0">
                <a:solidFill>
                  <a:srgbClr val="1B2944"/>
                </a:solidFill>
                <a:latin typeface="+mn-lt"/>
              </a:defRPr>
            </a:lvl3pPr>
            <a:lvl4pPr>
              <a:buClr>
                <a:srgbClr val="1B2944"/>
              </a:buClr>
              <a:defRPr sz="1800" baseline="0">
                <a:solidFill>
                  <a:srgbClr val="1B2944"/>
                </a:solidFill>
                <a:latin typeface="+mn-lt"/>
              </a:defRPr>
            </a:lvl4pPr>
            <a:lvl5pPr>
              <a:buClr>
                <a:srgbClr val="1B2944"/>
              </a:buClr>
              <a:defRPr sz="1800" baseline="0">
                <a:solidFill>
                  <a:srgbClr val="1B2944"/>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5"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217788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 Blanco">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lgn="l">
              <a:defRPr cap="none" baseline="0">
                <a:solidFill>
                  <a:srgbClr val="1B2944"/>
                </a:solidFill>
                <a:latin typeface="+mj-lt"/>
              </a:defRPr>
            </a:lvl1pPr>
          </a:lstStyle>
          <a:p>
            <a:r>
              <a:rPr lang="en-US"/>
              <a:t>Click to edit Master title style</a:t>
            </a:r>
            <a:endParaRPr lang="nl-NL" dirty="0"/>
          </a:p>
        </p:txBody>
      </p:sp>
      <p:sp>
        <p:nvSpPr>
          <p:cNvPr id="13"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2177697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
        <p:nvSpPr>
          <p:cNvPr id="12"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dirty="0"/>
          </a:p>
        </p:txBody>
      </p:sp>
    </p:spTree>
    <p:extLst>
      <p:ext uri="{BB962C8B-B14F-4D97-AF65-F5344CB8AC3E}">
        <p14:creationId xmlns:p14="http://schemas.microsoft.com/office/powerpoint/2010/main" val="4181959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c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7448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a:t>Titelstijl van model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6746603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3" r:id="rId3"/>
    <p:sldLayoutId id="2147483668" r:id="rId4"/>
    <p:sldLayoutId id="2147483669" r:id="rId5"/>
    <p:sldLayoutId id="2147483664" r:id="rId6"/>
    <p:sldLayoutId id="2147483670" r:id="rId7"/>
    <p:sldLayoutId id="2147483667" r:id="rId8"/>
    <p:sldLayoutId id="2147483671" r:id="rId9"/>
  </p:sldLayoutIdLst>
  <p:hf hdr="0" ftr="0" dt="0"/>
  <p:txStyles>
    <p:titleStyle>
      <a:lvl1pPr algn="l" defTabSz="457200" rtl="0" eaLnBrk="1" latinLnBrk="0" hangingPunct="1">
        <a:spcBef>
          <a:spcPct val="0"/>
        </a:spcBef>
        <a:buNone/>
        <a:defRPr sz="4400" b="1" i="0" kern="1200" cap="all" baseline="0">
          <a:solidFill>
            <a:srgbClr val="1B2944"/>
          </a:solidFill>
          <a:latin typeface="+mj-lt"/>
          <a:ea typeface="+mj-ea"/>
          <a:cs typeface="+mj-cs"/>
        </a:defRPr>
      </a:lvl1pPr>
    </p:titleStyle>
    <p:bodyStyle>
      <a:lvl1pPr marL="342900" indent="-342900" algn="l" defTabSz="457200" rtl="0" eaLnBrk="1" latinLnBrk="0" hangingPunct="1">
        <a:spcBef>
          <a:spcPct val="20000"/>
        </a:spcBef>
        <a:buClr>
          <a:srgbClr val="EA6341"/>
        </a:buClr>
        <a:buFont typeface="Arial" panose="020B0604020202020204" pitchFamily="34" charset="0"/>
        <a:buChar char="•"/>
        <a:defRPr sz="3200" kern="1200">
          <a:solidFill>
            <a:srgbClr val="1B2944"/>
          </a:solidFill>
          <a:latin typeface="+mn-lt"/>
          <a:ea typeface="+mn-ea"/>
          <a:cs typeface="+mn-cs"/>
        </a:defRPr>
      </a:lvl1pPr>
      <a:lvl2pPr marL="742950" indent="-285750" algn="l" defTabSz="457200" rtl="0" eaLnBrk="1" latinLnBrk="0" hangingPunct="1">
        <a:spcBef>
          <a:spcPct val="20000"/>
        </a:spcBef>
        <a:buFontTx/>
        <a:buBlip>
          <a:blip r:embed="rId12"/>
        </a:buBlip>
        <a:defRPr sz="2800" kern="1200">
          <a:solidFill>
            <a:srgbClr val="1B2944"/>
          </a:solidFill>
          <a:latin typeface="+mn-lt"/>
          <a:ea typeface="+mn-ea"/>
          <a:cs typeface="+mn-cs"/>
        </a:defRPr>
      </a:lvl2pPr>
      <a:lvl3pPr marL="1143000" indent="-228600" algn="l" defTabSz="457200" rtl="0" eaLnBrk="1" latinLnBrk="0" hangingPunct="1">
        <a:spcBef>
          <a:spcPct val="20000"/>
        </a:spcBef>
        <a:buClr>
          <a:srgbClr val="1B2944"/>
        </a:buClr>
        <a:buFont typeface="Arial"/>
        <a:buChar char="•"/>
        <a:defRPr sz="2400" kern="1200">
          <a:solidFill>
            <a:srgbClr val="1B2944"/>
          </a:solidFill>
          <a:latin typeface="+mn-lt"/>
          <a:ea typeface="+mn-ea"/>
          <a:cs typeface="+mn-cs"/>
        </a:defRPr>
      </a:lvl3pPr>
      <a:lvl4pPr marL="1600200" indent="-228600" algn="l" defTabSz="457200" rtl="0" eaLnBrk="1" latinLnBrk="0" hangingPunct="1">
        <a:spcBef>
          <a:spcPct val="20000"/>
        </a:spcBef>
        <a:buClr>
          <a:srgbClr val="1B2944"/>
        </a:buClr>
        <a:buFont typeface="Arial" panose="020B0604020202020204" pitchFamily="34" charset="0"/>
        <a:buChar char="•"/>
        <a:defRPr sz="2000" kern="1200">
          <a:solidFill>
            <a:srgbClr val="1B2944"/>
          </a:solidFill>
          <a:latin typeface="+mn-lt"/>
          <a:ea typeface="+mn-ea"/>
          <a:cs typeface="+mn-cs"/>
        </a:defRPr>
      </a:lvl4pPr>
      <a:lvl5pPr marL="2057400" indent="-228600" algn="l" defTabSz="457200" rtl="0" eaLnBrk="1" latinLnBrk="0" hangingPunct="1">
        <a:spcBef>
          <a:spcPct val="20000"/>
        </a:spcBef>
        <a:buClr>
          <a:srgbClr val="1B2944"/>
        </a:buClr>
        <a:buFont typeface="Arial" panose="020B0604020202020204" pitchFamily="34" charset="0"/>
        <a:buChar char="•"/>
        <a:defRPr sz="2000" kern="1200">
          <a:solidFill>
            <a:srgbClr val="1B294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Functional Plant Bioinformatics</a:t>
            </a:r>
            <a:endParaRPr lang="nl-BE" sz="4000" dirty="0"/>
          </a:p>
        </p:txBody>
      </p:sp>
      <p:sp>
        <p:nvSpPr>
          <p:cNvPr id="3" name="Subtitle 2"/>
          <p:cNvSpPr>
            <a:spLocks noGrp="1"/>
          </p:cNvSpPr>
          <p:nvPr>
            <p:ph type="subTitle" idx="1"/>
          </p:nvPr>
        </p:nvSpPr>
        <p:spPr/>
        <p:txBody>
          <a:bodyPr/>
          <a:lstStyle/>
          <a:p>
            <a:r>
              <a:rPr lang="en-US" dirty="0"/>
              <a:t>Genes, gene families and genome organization</a:t>
            </a:r>
            <a:endParaRPr lang="nl-BE" dirty="0"/>
          </a:p>
        </p:txBody>
      </p:sp>
      <p:sp>
        <p:nvSpPr>
          <p:cNvPr id="4" name="Text Placeholder 3"/>
          <p:cNvSpPr>
            <a:spLocks noGrp="1"/>
          </p:cNvSpPr>
          <p:nvPr>
            <p:ph type="body" sz="quarter" idx="10"/>
          </p:nvPr>
        </p:nvSpPr>
        <p:spPr/>
        <p:txBody>
          <a:bodyPr/>
          <a:lstStyle/>
          <a:p>
            <a:r>
              <a:rPr lang="en-US" dirty="0" smtClean="0"/>
              <a:t>22-23 April, 2024</a:t>
            </a:r>
            <a:endParaRPr lang="nl-BE" dirty="0"/>
          </a:p>
          <a:p>
            <a:endParaRPr lang="nl-BE" dirty="0"/>
          </a:p>
        </p:txBody>
      </p:sp>
      <p:sp>
        <p:nvSpPr>
          <p:cNvPr id="5" name="Text Placeholder 4"/>
          <p:cNvSpPr>
            <a:spLocks noGrp="1"/>
          </p:cNvSpPr>
          <p:nvPr>
            <p:ph type="body" sz="quarter" idx="11"/>
          </p:nvPr>
        </p:nvSpPr>
        <p:spPr>
          <a:xfrm>
            <a:off x="5773478" y="6247002"/>
            <a:ext cx="3273595" cy="468321"/>
          </a:xfrm>
        </p:spPr>
        <p:txBody>
          <a:bodyPr/>
          <a:lstStyle/>
          <a:p>
            <a:r>
              <a:rPr lang="en-US" dirty="0" err="1"/>
              <a:t>Klaas</a:t>
            </a:r>
            <a:r>
              <a:rPr lang="en-US" dirty="0"/>
              <a:t> </a:t>
            </a:r>
            <a:r>
              <a:rPr lang="en-US" dirty="0" err="1"/>
              <a:t>Vandepoele</a:t>
            </a:r>
            <a:endParaRPr lang="en-US" dirty="0"/>
          </a:p>
          <a:p>
            <a:r>
              <a:rPr lang="en-US" dirty="0" err="1"/>
              <a:t>Michiel</a:t>
            </a:r>
            <a:r>
              <a:rPr lang="en-US" dirty="0"/>
              <a:t> Van </a:t>
            </a:r>
            <a:r>
              <a:rPr lang="en-US" dirty="0" smtClean="0"/>
              <a:t>Bel</a:t>
            </a:r>
            <a:br>
              <a:rPr lang="en-US" dirty="0" smtClean="0"/>
            </a:br>
            <a:r>
              <a:rPr lang="en-US" dirty="0" smtClean="0"/>
              <a:t>Sander </a:t>
            </a:r>
            <a:r>
              <a:rPr lang="en-US" smtClean="0"/>
              <a:t>Thierens</a:t>
            </a:r>
            <a:endParaRPr lang="nl-BE" dirty="0"/>
          </a:p>
        </p:txBody>
      </p:sp>
      <p:sp>
        <p:nvSpPr>
          <p:cNvPr id="6" name="Slide Number Placeholder 5"/>
          <p:cNvSpPr>
            <a:spLocks noGrp="1"/>
          </p:cNvSpPr>
          <p:nvPr>
            <p:ph type="sldNum" sz="quarter" idx="13"/>
          </p:nvPr>
        </p:nvSpPr>
        <p:spPr/>
        <p:txBody>
          <a:bodyPr/>
          <a:lstStyle/>
          <a:p>
            <a:fld id="{7FF718FE-0A63-4350-8613-4EA9944B22F5}" type="slidenum">
              <a:rPr lang="nl-BE" smtClean="0"/>
              <a:pPr/>
              <a:t>1</a:t>
            </a:fld>
            <a:endParaRPr lang="nl-BE"/>
          </a:p>
        </p:txBody>
      </p:sp>
    </p:spTree>
    <p:extLst>
      <p:ext uri="{BB962C8B-B14F-4D97-AF65-F5344CB8AC3E}">
        <p14:creationId xmlns:p14="http://schemas.microsoft.com/office/powerpoint/2010/main" val="2526494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Homology is NOT a measure</a:t>
            </a:r>
            <a:endParaRPr lang="nl-BE"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10</a:t>
            </a:fld>
            <a:endParaRPr lang="nl-BE"/>
          </a:p>
        </p:txBody>
      </p:sp>
      <p:sp>
        <p:nvSpPr>
          <p:cNvPr id="6" name="Rectangle 3"/>
          <p:cNvSpPr txBox="1">
            <a:spLocks noChangeArrowheads="1"/>
          </p:cNvSpPr>
          <p:nvPr/>
        </p:nvSpPr>
        <p:spPr>
          <a:xfrm>
            <a:off x="949643" y="1628775"/>
            <a:ext cx="7310437" cy="4055745"/>
          </a:xfrm>
          <a:prstGeom prst="rect">
            <a:avLst/>
          </a:prstGeom>
          <a:solidFill>
            <a:srgbClr val="E4E4E4"/>
          </a:solidFill>
          <a:effectLst>
            <a:outerShdw dist="63500" dir="3187806" algn="ctr" rotWithShape="0">
              <a:srgbClr val="777777"/>
            </a:outerShdw>
          </a:effectLst>
        </p:spPr>
        <p:txBody>
          <a:bodyPr vert="horz" lIns="91440" tIns="45720" rIns="91440" bIns="45720" rtlCol="0">
            <a:noAutofit/>
          </a:bodyPr>
          <a:lstStyle>
            <a:lvl1pPr marL="342900" indent="-342900" algn="l" defTabSz="457200" rtl="0" eaLnBrk="1" latinLnBrk="0" hangingPunct="1">
              <a:spcBef>
                <a:spcPct val="20000"/>
              </a:spcBef>
              <a:buClr>
                <a:srgbClr val="EA6341"/>
              </a:buClr>
              <a:buSzPct val="100000"/>
              <a:buFont typeface="Corbel" panose="020B0503020204020204" pitchFamily="34" charset="0"/>
              <a:buChar char="•"/>
              <a:defRPr sz="2800" kern="1200" baseline="0">
                <a:solidFill>
                  <a:srgbClr val="1B2944"/>
                </a:solidFill>
                <a:latin typeface="+mn-lt"/>
                <a:ea typeface="+mn-ea"/>
                <a:cs typeface="+mn-cs"/>
              </a:defRPr>
            </a:lvl1pPr>
            <a:lvl2pPr marL="742950" indent="-285750" algn="l" defTabSz="457200" rtl="0" eaLnBrk="1" latinLnBrk="0" hangingPunct="1">
              <a:spcBef>
                <a:spcPct val="20000"/>
              </a:spcBef>
              <a:buSzPct val="80000"/>
              <a:buFontTx/>
              <a:buBlip>
                <a:blip r:embed="rId2"/>
              </a:buBlip>
              <a:defRPr sz="2800" kern="1200" baseline="0">
                <a:solidFill>
                  <a:srgbClr val="1B2944"/>
                </a:solidFill>
                <a:latin typeface="+mn-lt"/>
                <a:ea typeface="+mn-ea"/>
                <a:cs typeface="+mn-cs"/>
              </a:defRPr>
            </a:lvl2pPr>
            <a:lvl3pPr marL="1143000" indent="-228600" algn="l" defTabSz="457200" rtl="0" eaLnBrk="1" latinLnBrk="0" hangingPunct="1">
              <a:spcBef>
                <a:spcPct val="20000"/>
              </a:spcBef>
              <a:buClr>
                <a:srgbClr val="1B2944"/>
              </a:buClr>
              <a:buFont typeface="Arial"/>
              <a:buChar char="•"/>
              <a:defRPr sz="2400" kern="1200" baseline="0">
                <a:solidFill>
                  <a:srgbClr val="1B2944"/>
                </a:solidFill>
                <a:latin typeface="+mn-lt"/>
                <a:ea typeface="+mn-ea"/>
                <a:cs typeface="+mn-cs"/>
              </a:defRPr>
            </a:lvl3pPr>
            <a:lvl4pPr marL="1600200" indent="-228600" algn="l" defTabSz="457200" rtl="0" eaLnBrk="1" latinLnBrk="0" hangingPunct="1">
              <a:spcBef>
                <a:spcPct val="20000"/>
              </a:spcBef>
              <a:buClr>
                <a:srgbClr val="1B2944"/>
              </a:buClr>
              <a:buFont typeface="Arial" panose="020B0604020202020204" pitchFamily="34" charset="0"/>
              <a:buChar char="•"/>
              <a:defRPr sz="2000" kern="1200" baseline="0">
                <a:solidFill>
                  <a:srgbClr val="1B2944"/>
                </a:solidFill>
                <a:latin typeface="+mn-lt"/>
                <a:ea typeface="+mn-ea"/>
                <a:cs typeface="+mn-cs"/>
              </a:defRPr>
            </a:lvl4pPr>
            <a:lvl5pPr marL="2057400" indent="-228600" algn="l" defTabSz="457200" rtl="0" eaLnBrk="1" latinLnBrk="0" hangingPunct="1">
              <a:spcBef>
                <a:spcPct val="20000"/>
              </a:spcBef>
              <a:buClr>
                <a:srgbClr val="1B2944"/>
              </a:buClr>
              <a:buFont typeface="Arial" panose="020B0604020202020204" pitchFamily="34" charset="0"/>
              <a:buChar char="•"/>
              <a:defRPr sz="2000" kern="1200" baseline="0">
                <a:solidFill>
                  <a:srgbClr val="1B294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itchFamily="2" charset="2"/>
              <a:buNone/>
            </a:pPr>
            <a:r>
              <a:rPr lang="en-US" altLang="nl-BE" sz="1800" b="1" i="1" dirty="0">
                <a:latin typeface="Calibri" panose="020F0502020204030204" pitchFamily="34" charset="0"/>
                <a:cs typeface="Calibri" panose="020F0502020204030204" pitchFamily="34" charset="0"/>
              </a:rPr>
              <a:t>Sequence analysis aims at finding important sequence similarities that would allow one to infer homology. </a:t>
            </a:r>
            <a:r>
              <a:rPr lang="en-US" altLang="nl-BE" sz="1800" i="1" dirty="0">
                <a:latin typeface="Calibri" panose="020F0502020204030204" pitchFamily="34" charset="0"/>
                <a:cs typeface="Calibri" panose="020F0502020204030204" pitchFamily="34" charset="0"/>
              </a:rPr>
              <a:t>The latter term is extensively used in scientific literature, often without a clear understanding of its meaning, which is simply common origin. Since the mid-19th century, zoologists and botanists have learned to make a distinction between homologous organs (e.g. bat's wing and human's hand) and similar (analogous) organs (e.g. bat's wing and butterfly's wing). Homologous organs are not necessarily similar (at least the similarity may not be obvious); similar organs are not necessarily homologous. </a:t>
            </a:r>
          </a:p>
          <a:p>
            <a:pPr marL="0" indent="0">
              <a:buFont typeface="Wingdings" pitchFamily="2" charset="2"/>
              <a:buNone/>
            </a:pPr>
            <a:r>
              <a:rPr lang="en-US" altLang="nl-BE" sz="1800" i="1" dirty="0">
                <a:latin typeface="Calibri" panose="020F0502020204030204" pitchFamily="34" charset="0"/>
                <a:cs typeface="Calibri" panose="020F0502020204030204" pitchFamily="34" charset="0"/>
              </a:rPr>
              <a:t>For some reason, this simple concept tends to get extremely muddled when applied to protein and DNA sequences. Phrases like “sequence (structural) homology”, “high homology”, “significant homology”, or even “35% homology” are as common, even in top scientific journals, as they are </a:t>
            </a:r>
            <a:r>
              <a:rPr lang="en-US" altLang="nl-BE" sz="1800" i="1" u="sng" dirty="0">
                <a:latin typeface="Calibri" panose="020F0502020204030204" pitchFamily="34" charset="0"/>
                <a:cs typeface="Calibri" panose="020F0502020204030204" pitchFamily="34" charset="0"/>
              </a:rPr>
              <a:t>absurd</a:t>
            </a:r>
            <a:r>
              <a:rPr lang="en-US" altLang="nl-BE" sz="1800" i="1" dirty="0">
                <a:latin typeface="Calibri" panose="020F0502020204030204" pitchFamily="34" charset="0"/>
                <a:cs typeface="Calibri" panose="020F0502020204030204" pitchFamily="34" charset="0"/>
              </a:rPr>
              <a:t>, considering the definition. </a:t>
            </a:r>
          </a:p>
        </p:txBody>
      </p:sp>
      <p:sp>
        <p:nvSpPr>
          <p:cNvPr id="7" name="Rectangle 6"/>
          <p:cNvSpPr/>
          <p:nvPr/>
        </p:nvSpPr>
        <p:spPr>
          <a:xfrm>
            <a:off x="2804160" y="5821966"/>
            <a:ext cx="6339840" cy="338554"/>
          </a:xfrm>
          <a:prstGeom prst="rect">
            <a:avLst/>
          </a:prstGeom>
        </p:spPr>
        <p:txBody>
          <a:bodyPr wrap="square">
            <a:spAutoFit/>
          </a:bodyPr>
          <a:lstStyle/>
          <a:p>
            <a:r>
              <a:rPr lang="en-US" sz="1600" b="1" dirty="0" err="1">
                <a:solidFill>
                  <a:srgbClr val="EA6341"/>
                </a:solidFill>
              </a:rPr>
              <a:t>Koonin</a:t>
            </a:r>
            <a:r>
              <a:rPr lang="en-US" sz="1600" b="1" dirty="0">
                <a:solidFill>
                  <a:srgbClr val="EA6341"/>
                </a:solidFill>
              </a:rPr>
              <a:t> 2005, Orthologs, paralogs, and evolutionary genomics.</a:t>
            </a:r>
          </a:p>
        </p:txBody>
      </p:sp>
    </p:spTree>
    <p:extLst>
      <p:ext uri="{BB962C8B-B14F-4D97-AF65-F5344CB8AC3E}">
        <p14:creationId xmlns:p14="http://schemas.microsoft.com/office/powerpoint/2010/main" val="2245605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64880" cy="1143000"/>
          </a:xfrm>
        </p:spPr>
        <p:txBody>
          <a:bodyPr/>
          <a:lstStyle/>
          <a:p>
            <a:r>
              <a:rPr lang="en-US" dirty="0"/>
              <a:t>How to define gene homology using similarity?</a:t>
            </a:r>
            <a:endParaRPr lang="nl-BE"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11</a:t>
            </a:fld>
            <a:endParaRPr lang="nl-BE"/>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425" y="1713548"/>
            <a:ext cx="6264275"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rot="16200000">
            <a:off x="-205549" y="2798882"/>
            <a:ext cx="19303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lgn="r" eaLnBrk="1" hangingPunct="1">
              <a:spcBef>
                <a:spcPct val="0"/>
              </a:spcBef>
              <a:buClrTx/>
              <a:buSzTx/>
              <a:buFontTx/>
              <a:buNone/>
            </a:pPr>
            <a:r>
              <a:rPr lang="en-US" altLang="nl-BE" sz="1800" dirty="0">
                <a:latin typeface="+mn-lt"/>
              </a:rPr>
              <a:t>Sequences (~taxa)</a:t>
            </a:r>
          </a:p>
        </p:txBody>
      </p:sp>
      <p:sp>
        <p:nvSpPr>
          <p:cNvPr id="7" name="Text Box 6"/>
          <p:cNvSpPr txBox="1">
            <a:spLocks noChangeArrowheads="1"/>
          </p:cNvSpPr>
          <p:nvPr/>
        </p:nvSpPr>
        <p:spPr bwMode="auto">
          <a:xfrm>
            <a:off x="3639650" y="1316673"/>
            <a:ext cx="3793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lgn="r" eaLnBrk="1" hangingPunct="1">
              <a:spcBef>
                <a:spcPct val="0"/>
              </a:spcBef>
              <a:buClrTx/>
              <a:buSzTx/>
              <a:buFontTx/>
              <a:buNone/>
            </a:pPr>
            <a:r>
              <a:rPr lang="en-US" altLang="nl-BE" sz="1800" dirty="0">
                <a:latin typeface="+mn-lt"/>
              </a:rPr>
              <a:t>Columns (~positions) in the alignment</a:t>
            </a: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0" y="4209733"/>
            <a:ext cx="77089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495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Homologous genes in PLAZA</a:t>
            </a:r>
            <a:endParaRPr lang="nl-BE" dirty="0"/>
          </a:p>
        </p:txBody>
      </p:sp>
      <p:sp>
        <p:nvSpPr>
          <p:cNvPr id="3" name="Content Placeholder 2"/>
          <p:cNvSpPr>
            <a:spLocks noGrp="1"/>
          </p:cNvSpPr>
          <p:nvPr>
            <p:ph idx="1"/>
          </p:nvPr>
        </p:nvSpPr>
        <p:spPr/>
        <p:txBody>
          <a:bodyPr/>
          <a:lstStyle/>
          <a:p>
            <a:r>
              <a:rPr lang="en-US" sz="2400" dirty="0"/>
              <a:t>Sequence similarity searches</a:t>
            </a:r>
          </a:p>
          <a:p>
            <a:pPr lvl="1"/>
            <a:r>
              <a:rPr lang="en-US" sz="2400" dirty="0"/>
              <a:t>BLAST / DIAMOND</a:t>
            </a:r>
          </a:p>
          <a:p>
            <a:pPr lvl="1"/>
            <a:r>
              <a:rPr lang="en-US" sz="2400" dirty="0"/>
              <a:t>Protein clustering </a:t>
            </a:r>
          </a:p>
          <a:p>
            <a:pPr lvl="2"/>
            <a:r>
              <a:rPr lang="en-US" sz="2000" dirty="0"/>
              <a:t>Gene families (</a:t>
            </a:r>
            <a:r>
              <a:rPr lang="en-US" sz="2000" dirty="0" err="1"/>
              <a:t>TribeMCL</a:t>
            </a:r>
            <a:r>
              <a:rPr lang="en-US" sz="2000" dirty="0"/>
              <a:t>)</a:t>
            </a:r>
          </a:p>
          <a:p>
            <a:pPr lvl="2"/>
            <a:r>
              <a:rPr lang="en-US" sz="2000" dirty="0"/>
              <a:t>Sub-families (</a:t>
            </a:r>
            <a:r>
              <a:rPr lang="en-US" sz="2000" dirty="0" err="1"/>
              <a:t>OrthoFinder</a:t>
            </a:r>
            <a:r>
              <a:rPr lang="en-US" sz="2000" dirty="0"/>
              <a:t>)</a:t>
            </a:r>
          </a:p>
          <a:p>
            <a:r>
              <a:rPr lang="en-US" sz="2400" dirty="0"/>
              <a:t>Similarity </a:t>
            </a:r>
            <a:r>
              <a:rPr lang="en-US" sz="2400" dirty="0" err="1"/>
              <a:t>heatmap</a:t>
            </a:r>
            <a:endParaRPr lang="en-US" sz="2400" dirty="0"/>
          </a:p>
          <a:p>
            <a:r>
              <a:rPr lang="en-US" sz="2400" dirty="0"/>
              <a:t>Gene family page</a:t>
            </a:r>
          </a:p>
          <a:p>
            <a:r>
              <a:rPr lang="en-US" sz="2400" dirty="0"/>
              <a:t>Functional annotation gene family</a:t>
            </a:r>
            <a:endParaRPr lang="nl-BE" sz="24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12</a:t>
            </a:fld>
            <a:endParaRPr lang="nl-BE"/>
          </a:p>
        </p:txBody>
      </p:sp>
    </p:spTree>
    <p:extLst>
      <p:ext uri="{BB962C8B-B14F-4D97-AF65-F5344CB8AC3E}">
        <p14:creationId xmlns:p14="http://schemas.microsoft.com/office/powerpoint/2010/main" val="977102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 family page</a:t>
            </a:r>
            <a:endParaRPr lang="nl-BE"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13</a:t>
            </a:fld>
            <a:endParaRPr lang="nl-BE"/>
          </a:p>
        </p:txBody>
      </p:sp>
      <p:pic>
        <p:nvPicPr>
          <p:cNvPr id="9" name="Picture 8"/>
          <p:cNvPicPr>
            <a:picLocks noChangeAspect="1"/>
          </p:cNvPicPr>
          <p:nvPr/>
        </p:nvPicPr>
        <p:blipFill>
          <a:blip r:embed="rId2"/>
          <a:stretch>
            <a:fillRect/>
          </a:stretch>
        </p:blipFill>
        <p:spPr>
          <a:xfrm>
            <a:off x="764978" y="1317072"/>
            <a:ext cx="7482069" cy="4497391"/>
          </a:xfrm>
          <a:prstGeom prst="rect">
            <a:avLst/>
          </a:prstGeom>
        </p:spPr>
      </p:pic>
    </p:spTree>
    <p:extLst>
      <p:ext uri="{BB962C8B-B14F-4D97-AF65-F5344CB8AC3E}">
        <p14:creationId xmlns:p14="http://schemas.microsoft.com/office/powerpoint/2010/main" val="408029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 family similarity </a:t>
            </a:r>
            <a:r>
              <a:rPr lang="en-US" dirty="0" err="1"/>
              <a:t>heatmap</a:t>
            </a:r>
            <a:endParaRPr lang="nl-BE"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14</a:t>
            </a:fld>
            <a:endParaRPr lang="nl-BE"/>
          </a:p>
        </p:txBody>
      </p:sp>
      <p:pic>
        <p:nvPicPr>
          <p:cNvPr id="5122" name="Picture 2" descr="C:\Users\klpoe.LUTHOR\Downloads\cX-heatmap_canvas.png"/>
          <p:cNvPicPr>
            <a:picLocks noChangeAspect="1" noChangeArrowheads="1"/>
          </p:cNvPicPr>
          <p:nvPr/>
        </p:nvPicPr>
        <p:blipFill rotWithShape="1">
          <a:blip r:embed="rId2">
            <a:extLst>
              <a:ext uri="{28A0092B-C50C-407E-A947-70E740481C1C}">
                <a14:useLocalDpi xmlns:a14="http://schemas.microsoft.com/office/drawing/2010/main" val="0"/>
              </a:ext>
            </a:extLst>
          </a:blip>
          <a:srcRect t="6000"/>
          <a:stretch/>
        </p:blipFill>
        <p:spPr bwMode="auto">
          <a:xfrm>
            <a:off x="3368040" y="1417638"/>
            <a:ext cx="5654040" cy="53147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7835" y="1554162"/>
            <a:ext cx="2770205" cy="923330"/>
          </a:xfrm>
          <a:prstGeom prst="rect">
            <a:avLst/>
          </a:prstGeom>
          <a:noFill/>
        </p:spPr>
        <p:txBody>
          <a:bodyPr wrap="square" rtlCol="0">
            <a:spAutoFit/>
          </a:bodyPr>
          <a:lstStyle/>
          <a:p>
            <a:r>
              <a:rPr lang="nl-BE" b="1" dirty="0"/>
              <a:t>Mini-chromosome maintenance (MCM) protein</a:t>
            </a:r>
          </a:p>
        </p:txBody>
      </p:sp>
    </p:spTree>
    <p:extLst>
      <p:ext uri="{BB962C8B-B14F-4D97-AF65-F5344CB8AC3E}">
        <p14:creationId xmlns:p14="http://schemas.microsoft.com/office/powerpoint/2010/main" val="337821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Associated gene families &amp; phylogenetic profiles</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15</a:t>
            </a:fld>
            <a:endParaRPr lang="nl-BE"/>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17181"/>
            <a:ext cx="8229600" cy="445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2777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4AE19F9A-6962-48E2-960E-37CFE463DC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42994"/>
            <a:ext cx="8229600" cy="40006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200" dirty="0"/>
              <a:t>Exploiting cross-species genome information</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16</a:t>
            </a:fld>
            <a:endParaRPr lang="nl-BE"/>
          </a:p>
        </p:txBody>
      </p:sp>
      <p:sp>
        <p:nvSpPr>
          <p:cNvPr id="6" name="TextBox 5"/>
          <p:cNvSpPr txBox="1"/>
          <p:nvPr/>
        </p:nvSpPr>
        <p:spPr>
          <a:xfrm>
            <a:off x="6588224" y="5789484"/>
            <a:ext cx="2376264" cy="400110"/>
          </a:xfrm>
          <a:prstGeom prst="rect">
            <a:avLst/>
          </a:prstGeom>
          <a:noFill/>
        </p:spPr>
        <p:txBody>
          <a:bodyPr wrap="square">
            <a:spAutoFit/>
          </a:bodyPr>
          <a:lstStyle/>
          <a:p>
            <a:pPr>
              <a:defRPr/>
            </a:pPr>
            <a:r>
              <a:rPr lang="en-US" sz="2000" b="1" dirty="0">
                <a:solidFill>
                  <a:schemeClr val="bg1">
                    <a:lumMod val="50000"/>
                  </a:schemeClr>
                </a:solidFill>
                <a:latin typeface="Calibri" pitchFamily="34" charset="0"/>
              </a:rPr>
              <a:t>&gt;20 tools available!</a:t>
            </a:r>
            <a:endParaRPr lang="nl-BE" sz="2000" b="1" dirty="0">
              <a:solidFill>
                <a:schemeClr val="bg1">
                  <a:lumMod val="50000"/>
                </a:schemeClr>
              </a:solidFill>
              <a:latin typeface="Calibri" pitchFamily="34" charset="0"/>
            </a:endParaRPr>
          </a:p>
        </p:txBody>
      </p:sp>
      <p:sp>
        <p:nvSpPr>
          <p:cNvPr id="5" name="Rectangle 4"/>
          <p:cNvSpPr/>
          <p:nvPr/>
        </p:nvSpPr>
        <p:spPr>
          <a:xfrm>
            <a:off x="3415034" y="2222343"/>
            <a:ext cx="2130360" cy="3567141"/>
          </a:xfrm>
          <a:prstGeom prst="rect">
            <a:avLst/>
          </a:prstGeom>
          <a:no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612206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Gene colinearity &amp; genome organization</a:t>
            </a:r>
            <a:endParaRPr lang="nl-BE" sz="3200" dirty="0"/>
          </a:p>
        </p:txBody>
      </p:sp>
      <p:sp>
        <p:nvSpPr>
          <p:cNvPr id="3" name="Content Placeholder 2"/>
          <p:cNvSpPr>
            <a:spLocks noGrp="1"/>
          </p:cNvSpPr>
          <p:nvPr>
            <p:ph idx="1"/>
          </p:nvPr>
        </p:nvSpPr>
        <p:spPr>
          <a:xfrm>
            <a:off x="4023360" y="1599439"/>
            <a:ext cx="4800600" cy="4557521"/>
          </a:xfrm>
        </p:spPr>
        <p:txBody>
          <a:bodyPr/>
          <a:lstStyle/>
          <a:p>
            <a:pPr marL="0" lvl="1" indent="0">
              <a:buClr>
                <a:srgbClr val="EA6341"/>
              </a:buClr>
              <a:buSzPct val="100000"/>
              <a:buNone/>
            </a:pPr>
            <a:r>
              <a:rPr lang="en-US" sz="2400" b="1" dirty="0" err="1">
                <a:solidFill>
                  <a:schemeClr val="tx2"/>
                </a:solidFill>
              </a:rPr>
              <a:t>Colinearity</a:t>
            </a:r>
            <a:endParaRPr lang="en-US" sz="2400" b="1" dirty="0">
              <a:solidFill>
                <a:schemeClr val="tx2"/>
              </a:solidFill>
            </a:endParaRPr>
          </a:p>
          <a:p>
            <a:pPr marL="342900" lvl="1" indent="-342900">
              <a:buClr>
                <a:srgbClr val="EA6341"/>
              </a:buClr>
              <a:buSzPct val="100000"/>
              <a:buFont typeface="Arial" panose="020B0604020202020204" pitchFamily="34" charset="0"/>
              <a:buChar char="•"/>
            </a:pPr>
            <a:r>
              <a:rPr lang="en-US" sz="2000" dirty="0">
                <a:solidFill>
                  <a:schemeClr val="tx2"/>
                </a:solidFill>
              </a:rPr>
              <a:t>Conservation of gene content and order</a:t>
            </a:r>
          </a:p>
          <a:p>
            <a:pPr marL="0" lvl="1" indent="0">
              <a:buClr>
                <a:srgbClr val="EA6341"/>
              </a:buClr>
              <a:buSzPct val="100000"/>
              <a:buNone/>
            </a:pPr>
            <a:r>
              <a:rPr lang="en-US" sz="2400" b="1" dirty="0" err="1">
                <a:solidFill>
                  <a:schemeClr val="tx2"/>
                </a:solidFill>
              </a:rPr>
              <a:t>Synteny</a:t>
            </a:r>
            <a:endParaRPr lang="en-US" sz="2400" b="1" dirty="0">
              <a:solidFill>
                <a:schemeClr val="tx2"/>
              </a:solidFill>
            </a:endParaRPr>
          </a:p>
          <a:p>
            <a:pPr marL="342900" lvl="1" indent="-342900">
              <a:buClr>
                <a:srgbClr val="EA6341"/>
              </a:buClr>
              <a:buSzPct val="100000"/>
              <a:buFont typeface="Corbel" panose="020B0503020204020204" pitchFamily="34" charset="0"/>
              <a:buChar char="•"/>
            </a:pPr>
            <a:r>
              <a:rPr lang="en-US" sz="2000" dirty="0">
                <a:solidFill>
                  <a:schemeClr val="tx2"/>
                </a:solidFill>
              </a:rPr>
              <a:t>Conservation of gene content</a:t>
            </a:r>
          </a:p>
          <a:p>
            <a:pPr marL="342900" lvl="1" indent="-342900">
              <a:buClr>
                <a:srgbClr val="EA6341"/>
              </a:buClr>
              <a:buSzPct val="100000"/>
              <a:buFont typeface="Corbel" panose="020B0503020204020204" pitchFamily="34" charset="0"/>
              <a:buChar char="•"/>
            </a:pPr>
            <a:endParaRPr lang="en-US" sz="1400" dirty="0">
              <a:solidFill>
                <a:schemeClr val="tx2"/>
              </a:solidFill>
            </a:endParaRPr>
          </a:p>
          <a:p>
            <a:pPr marL="342900" lvl="1" indent="-342900">
              <a:buClr>
                <a:srgbClr val="EA6341"/>
              </a:buClr>
              <a:buSzPct val="100000"/>
              <a:buFont typeface="Corbel" panose="020B0503020204020204" pitchFamily="34" charset="0"/>
              <a:buChar char="•"/>
            </a:pPr>
            <a:endParaRPr lang="en-US" sz="1400" dirty="0">
              <a:solidFill>
                <a:schemeClr val="tx2"/>
              </a:solidFill>
            </a:endParaRPr>
          </a:p>
          <a:p>
            <a:pPr marL="0" lvl="1" indent="0">
              <a:buClr>
                <a:srgbClr val="EA6341"/>
              </a:buClr>
              <a:buSzPct val="100000"/>
              <a:buNone/>
            </a:pPr>
            <a:r>
              <a:rPr lang="en-US" sz="1800" dirty="0">
                <a:solidFill>
                  <a:schemeClr val="tx2"/>
                </a:solidFill>
              </a:rPr>
              <a:t>Detection gene </a:t>
            </a:r>
            <a:r>
              <a:rPr lang="en-US" sz="1800" dirty="0" err="1">
                <a:solidFill>
                  <a:schemeClr val="tx2"/>
                </a:solidFill>
              </a:rPr>
              <a:t>colinearity</a:t>
            </a:r>
            <a:r>
              <a:rPr lang="en-US" sz="1800" dirty="0">
                <a:solidFill>
                  <a:schemeClr val="tx2"/>
                </a:solidFill>
              </a:rPr>
              <a:t> using </a:t>
            </a:r>
            <a:r>
              <a:rPr lang="en-US" sz="1800" dirty="0" err="1">
                <a:solidFill>
                  <a:schemeClr val="tx2"/>
                </a:solidFill>
              </a:rPr>
              <a:t>i-ADHoRe</a:t>
            </a:r>
            <a:r>
              <a:rPr lang="en-US" sz="1800" dirty="0">
                <a:solidFill>
                  <a:schemeClr val="tx2"/>
                </a:solidFill>
              </a:rPr>
              <a:t> 3.0</a:t>
            </a:r>
          </a:p>
          <a:p>
            <a:pPr marL="342900" lvl="1" indent="-342900">
              <a:buClr>
                <a:srgbClr val="EA6341"/>
              </a:buClr>
              <a:buSzPct val="100000"/>
              <a:buFont typeface="Corbel" panose="020B0503020204020204" pitchFamily="34" charset="0"/>
              <a:buChar char="•"/>
            </a:pPr>
            <a:r>
              <a:rPr lang="en-US" sz="1600" dirty="0">
                <a:solidFill>
                  <a:schemeClr val="tx2"/>
                </a:solidFill>
              </a:rPr>
              <a:t>Represent chromosomes as </a:t>
            </a:r>
            <a:r>
              <a:rPr lang="en-US" sz="1600" dirty="0">
                <a:solidFill>
                  <a:srgbClr val="008000"/>
                </a:solidFill>
              </a:rPr>
              <a:t>sorted gene lists</a:t>
            </a:r>
          </a:p>
          <a:p>
            <a:pPr marL="342900" lvl="1" indent="-342900">
              <a:buClr>
                <a:srgbClr val="EA6341"/>
              </a:buClr>
              <a:buSzPct val="100000"/>
              <a:buFont typeface="Corbel" panose="020B0503020204020204" pitchFamily="34" charset="0"/>
              <a:buChar char="•"/>
            </a:pPr>
            <a:r>
              <a:rPr lang="en-US" sz="1600" dirty="0">
                <a:solidFill>
                  <a:schemeClr val="tx2"/>
                </a:solidFill>
              </a:rPr>
              <a:t>Identify all homologous gene pairs between chromosomes (</a:t>
            </a:r>
            <a:r>
              <a:rPr lang="en-US" sz="1600" dirty="0">
                <a:solidFill>
                  <a:srgbClr val="008000"/>
                </a:solidFill>
              </a:rPr>
              <a:t>all-against-all BLASTP </a:t>
            </a:r>
            <a:r>
              <a:rPr lang="en-US" sz="1600" dirty="0">
                <a:solidFill>
                  <a:schemeClr val="tx1"/>
                </a:solidFill>
              </a:rPr>
              <a:t>or use </a:t>
            </a:r>
            <a:r>
              <a:rPr lang="en-US" sz="1600" dirty="0">
                <a:solidFill>
                  <a:srgbClr val="008000"/>
                </a:solidFill>
              </a:rPr>
              <a:t>homologous gene families</a:t>
            </a:r>
            <a:r>
              <a:rPr lang="en-US" sz="1600" dirty="0">
                <a:solidFill>
                  <a:schemeClr val="tx2"/>
                </a:solidFill>
              </a:rPr>
              <a:t>).</a:t>
            </a:r>
          </a:p>
          <a:p>
            <a:pPr marL="342900" lvl="1" indent="-342900">
              <a:buClr>
                <a:srgbClr val="EA6341"/>
              </a:buClr>
              <a:buSzPct val="100000"/>
              <a:buFont typeface="Corbel" panose="020B0503020204020204" pitchFamily="34" charset="0"/>
              <a:buChar char="•"/>
            </a:pPr>
            <a:r>
              <a:rPr lang="en-US" sz="1600" dirty="0">
                <a:solidFill>
                  <a:schemeClr val="tx2"/>
                </a:solidFill>
              </a:rPr>
              <a:t>Score pairs of homologous genes in </a:t>
            </a:r>
            <a:r>
              <a:rPr lang="en-US" sz="1600" dirty="0">
                <a:solidFill>
                  <a:srgbClr val="008000"/>
                </a:solidFill>
              </a:rPr>
              <a:t>matrix</a:t>
            </a:r>
          </a:p>
          <a:p>
            <a:endParaRPr lang="nl-BE"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17</a:t>
            </a:fld>
            <a:endParaRPr lang="nl-BE"/>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434" y="1583203"/>
            <a:ext cx="3067200" cy="2960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216"/>
          <p:cNvGrpSpPr>
            <a:grpSpLocks/>
          </p:cNvGrpSpPr>
          <p:nvPr/>
        </p:nvGrpSpPr>
        <p:grpSpPr bwMode="auto">
          <a:xfrm>
            <a:off x="388434" y="4958872"/>
            <a:ext cx="3505200" cy="914400"/>
            <a:chOff x="4718052" y="5400702"/>
            <a:chExt cx="4089456" cy="1066810"/>
          </a:xfrm>
        </p:grpSpPr>
        <p:sp>
          <p:nvSpPr>
            <p:cNvPr id="7" name="Line 3"/>
            <p:cNvSpPr>
              <a:spLocks noChangeShapeType="1"/>
            </p:cNvSpPr>
            <p:nvPr/>
          </p:nvSpPr>
          <p:spPr bwMode="auto">
            <a:xfrm flipV="1">
              <a:off x="6791327" y="5573739"/>
              <a:ext cx="539750" cy="684213"/>
            </a:xfrm>
            <a:prstGeom prst="line">
              <a:avLst/>
            </a:prstGeom>
            <a:noFill/>
            <a:ln w="38100">
              <a:solidFill>
                <a:schemeClr val="folHlink"/>
              </a:solidFill>
              <a:prstDash val="sysDot"/>
              <a:miter lim="800000"/>
              <a:headEnd type="none" w="sm" len="sm"/>
              <a:tailEnd type="none" w="sm" len="sm"/>
            </a:ln>
          </p:spPr>
          <p:txBody>
            <a:bodyPr wrap="none" anchor="ctr"/>
            <a:lstStyle/>
            <a:p>
              <a:endParaRPr lang="nl-BE"/>
            </a:p>
          </p:txBody>
        </p:sp>
        <p:sp>
          <p:nvSpPr>
            <p:cNvPr id="8" name="Line 4"/>
            <p:cNvSpPr>
              <a:spLocks noChangeShapeType="1"/>
            </p:cNvSpPr>
            <p:nvPr/>
          </p:nvSpPr>
          <p:spPr bwMode="auto">
            <a:xfrm flipH="1" flipV="1">
              <a:off x="6107114" y="5573739"/>
              <a:ext cx="1008063" cy="720725"/>
            </a:xfrm>
            <a:prstGeom prst="line">
              <a:avLst/>
            </a:prstGeom>
            <a:noFill/>
            <a:ln w="38100">
              <a:solidFill>
                <a:schemeClr val="folHlink"/>
              </a:solidFill>
              <a:prstDash val="sysDot"/>
              <a:miter lim="800000"/>
              <a:headEnd type="none" w="sm" len="sm"/>
              <a:tailEnd type="none" w="sm" len="sm"/>
            </a:ln>
          </p:spPr>
          <p:txBody>
            <a:bodyPr wrap="none" anchor="ctr"/>
            <a:lstStyle/>
            <a:p>
              <a:endParaRPr lang="nl-BE"/>
            </a:p>
          </p:txBody>
        </p:sp>
        <p:sp>
          <p:nvSpPr>
            <p:cNvPr id="9" name="Line 71"/>
            <p:cNvSpPr>
              <a:spLocks noChangeShapeType="1"/>
            </p:cNvSpPr>
            <p:nvPr/>
          </p:nvSpPr>
          <p:spPr bwMode="auto">
            <a:xfrm flipV="1">
              <a:off x="4870452" y="5559452"/>
              <a:ext cx="152400" cy="762000"/>
            </a:xfrm>
            <a:prstGeom prst="line">
              <a:avLst/>
            </a:prstGeom>
            <a:noFill/>
            <a:ln w="38100" cap="sq">
              <a:solidFill>
                <a:schemeClr val="folHlink"/>
              </a:solidFill>
              <a:miter lim="800000"/>
              <a:headEnd type="none" w="sm" len="sm"/>
              <a:tailEnd type="none" w="sm" len="sm"/>
            </a:ln>
          </p:spPr>
          <p:txBody>
            <a:bodyPr wrap="none" anchor="ctr"/>
            <a:lstStyle/>
            <a:p>
              <a:endParaRPr lang="nl-BE"/>
            </a:p>
          </p:txBody>
        </p:sp>
        <p:sp>
          <p:nvSpPr>
            <p:cNvPr id="10" name="Line 72"/>
            <p:cNvSpPr>
              <a:spLocks noChangeShapeType="1"/>
            </p:cNvSpPr>
            <p:nvPr/>
          </p:nvSpPr>
          <p:spPr bwMode="auto">
            <a:xfrm flipV="1">
              <a:off x="5327652" y="5559452"/>
              <a:ext cx="76200" cy="762000"/>
            </a:xfrm>
            <a:prstGeom prst="line">
              <a:avLst/>
            </a:prstGeom>
            <a:noFill/>
            <a:ln w="38100" cap="sq">
              <a:solidFill>
                <a:schemeClr val="folHlink"/>
              </a:solidFill>
              <a:miter lim="800000"/>
              <a:headEnd type="none" w="sm" len="sm"/>
              <a:tailEnd type="none" w="sm" len="sm"/>
            </a:ln>
          </p:spPr>
          <p:txBody>
            <a:bodyPr wrap="none" anchor="ctr"/>
            <a:lstStyle/>
            <a:p>
              <a:endParaRPr lang="nl-BE"/>
            </a:p>
          </p:txBody>
        </p:sp>
        <p:sp>
          <p:nvSpPr>
            <p:cNvPr id="11" name="Line 73"/>
            <p:cNvSpPr>
              <a:spLocks noChangeShapeType="1"/>
            </p:cNvSpPr>
            <p:nvPr/>
          </p:nvSpPr>
          <p:spPr bwMode="auto">
            <a:xfrm flipV="1">
              <a:off x="5708652" y="5553102"/>
              <a:ext cx="115887" cy="768350"/>
            </a:xfrm>
            <a:prstGeom prst="line">
              <a:avLst/>
            </a:prstGeom>
            <a:noFill/>
            <a:ln w="38100" cap="sq">
              <a:solidFill>
                <a:schemeClr val="folHlink"/>
              </a:solidFill>
              <a:miter lim="800000"/>
              <a:headEnd type="none" w="sm" len="sm"/>
              <a:tailEnd type="none" w="sm" len="sm"/>
            </a:ln>
          </p:spPr>
          <p:txBody>
            <a:bodyPr wrap="none" anchor="ctr"/>
            <a:lstStyle/>
            <a:p>
              <a:endParaRPr lang="nl-BE"/>
            </a:p>
          </p:txBody>
        </p:sp>
        <p:sp>
          <p:nvSpPr>
            <p:cNvPr id="12" name="Line 74"/>
            <p:cNvSpPr>
              <a:spLocks noChangeShapeType="1"/>
            </p:cNvSpPr>
            <p:nvPr/>
          </p:nvSpPr>
          <p:spPr bwMode="auto">
            <a:xfrm flipH="1" flipV="1">
              <a:off x="7805739" y="5553102"/>
              <a:ext cx="76200" cy="762000"/>
            </a:xfrm>
            <a:prstGeom prst="line">
              <a:avLst/>
            </a:prstGeom>
            <a:noFill/>
            <a:ln w="38100" cap="sq">
              <a:solidFill>
                <a:schemeClr val="folHlink"/>
              </a:solidFill>
              <a:miter lim="800000"/>
              <a:headEnd type="none" w="sm" len="sm"/>
              <a:tailEnd type="none" w="sm" len="sm"/>
            </a:ln>
          </p:spPr>
          <p:txBody>
            <a:bodyPr wrap="none" anchor="ctr"/>
            <a:lstStyle/>
            <a:p>
              <a:endParaRPr lang="nl-BE"/>
            </a:p>
          </p:txBody>
        </p:sp>
        <p:sp>
          <p:nvSpPr>
            <p:cNvPr id="13" name="Line 75"/>
            <p:cNvSpPr>
              <a:spLocks noChangeShapeType="1"/>
            </p:cNvSpPr>
            <p:nvPr/>
          </p:nvSpPr>
          <p:spPr bwMode="auto">
            <a:xfrm flipH="1" flipV="1">
              <a:off x="7537452" y="5559452"/>
              <a:ext cx="725487" cy="755650"/>
            </a:xfrm>
            <a:prstGeom prst="line">
              <a:avLst/>
            </a:prstGeom>
            <a:noFill/>
            <a:ln w="38100" cap="sq">
              <a:solidFill>
                <a:schemeClr val="folHlink"/>
              </a:solidFill>
              <a:miter lim="800000"/>
              <a:headEnd type="none" w="sm" len="sm"/>
              <a:tailEnd type="none" w="sm" len="sm"/>
            </a:ln>
          </p:spPr>
          <p:txBody>
            <a:bodyPr wrap="none" anchor="ctr"/>
            <a:lstStyle/>
            <a:p>
              <a:endParaRPr lang="nl-BE"/>
            </a:p>
          </p:txBody>
        </p:sp>
        <p:sp>
          <p:nvSpPr>
            <p:cNvPr id="14" name="Line 76"/>
            <p:cNvSpPr>
              <a:spLocks noChangeShapeType="1"/>
            </p:cNvSpPr>
            <p:nvPr/>
          </p:nvSpPr>
          <p:spPr bwMode="auto">
            <a:xfrm flipV="1">
              <a:off x="7500939" y="5559452"/>
              <a:ext cx="798513" cy="755650"/>
            </a:xfrm>
            <a:prstGeom prst="line">
              <a:avLst/>
            </a:prstGeom>
            <a:noFill/>
            <a:ln w="38100" cap="sq">
              <a:solidFill>
                <a:schemeClr val="folHlink"/>
              </a:solidFill>
              <a:miter lim="800000"/>
              <a:headEnd type="none" w="sm" len="sm"/>
              <a:tailEnd type="none" w="sm" len="sm"/>
            </a:ln>
          </p:spPr>
          <p:txBody>
            <a:bodyPr wrap="none" anchor="ctr"/>
            <a:lstStyle/>
            <a:p>
              <a:endParaRPr lang="nl-BE"/>
            </a:p>
          </p:txBody>
        </p:sp>
        <p:sp>
          <p:nvSpPr>
            <p:cNvPr id="15" name="Line 77"/>
            <p:cNvSpPr>
              <a:spLocks noChangeShapeType="1"/>
            </p:cNvSpPr>
            <p:nvPr/>
          </p:nvSpPr>
          <p:spPr bwMode="auto">
            <a:xfrm>
              <a:off x="4718052" y="5559452"/>
              <a:ext cx="3810000" cy="0"/>
            </a:xfrm>
            <a:prstGeom prst="line">
              <a:avLst/>
            </a:prstGeom>
            <a:noFill/>
            <a:ln w="12700" cap="sq">
              <a:solidFill>
                <a:schemeClr val="tx1"/>
              </a:solidFill>
              <a:miter lim="800000"/>
              <a:headEnd type="none" w="sm" len="sm"/>
              <a:tailEnd type="none" w="sm" len="sm"/>
            </a:ln>
          </p:spPr>
          <p:txBody>
            <a:bodyPr wrap="none" anchor="ctr"/>
            <a:lstStyle/>
            <a:p>
              <a:endParaRPr lang="nl-BE"/>
            </a:p>
          </p:txBody>
        </p:sp>
        <p:sp>
          <p:nvSpPr>
            <p:cNvPr id="16" name="Rectangle 78"/>
            <p:cNvSpPr>
              <a:spLocks noChangeArrowheads="1"/>
            </p:cNvSpPr>
            <p:nvPr/>
          </p:nvSpPr>
          <p:spPr bwMode="auto">
            <a:xfrm>
              <a:off x="4946652" y="5488014"/>
              <a:ext cx="152400" cy="152400"/>
            </a:xfrm>
            <a:prstGeom prst="rect">
              <a:avLst/>
            </a:prstGeom>
            <a:solidFill>
              <a:srgbClr val="CC99FF"/>
            </a:solidFill>
            <a:ln w="12700" cap="sq">
              <a:noFill/>
              <a:miter lim="800000"/>
              <a:headEnd type="none" w="sm" len="sm"/>
              <a:tailEnd type="none" w="sm" len="sm"/>
            </a:ln>
          </p:spPr>
          <p:txBody>
            <a:bodyPr wrap="none" anchor="ctr"/>
            <a:lstStyle/>
            <a:p>
              <a:endParaRPr lang="nl-BE"/>
            </a:p>
          </p:txBody>
        </p:sp>
        <p:sp>
          <p:nvSpPr>
            <p:cNvPr id="17" name="Rectangle 79"/>
            <p:cNvSpPr>
              <a:spLocks noChangeArrowheads="1"/>
            </p:cNvSpPr>
            <p:nvPr/>
          </p:nvSpPr>
          <p:spPr bwMode="auto">
            <a:xfrm>
              <a:off x="5327652" y="5483252"/>
              <a:ext cx="152400" cy="152400"/>
            </a:xfrm>
            <a:prstGeom prst="rect">
              <a:avLst/>
            </a:prstGeom>
            <a:solidFill>
              <a:srgbClr val="66FF66"/>
            </a:solidFill>
            <a:ln w="12700" cap="sq">
              <a:noFill/>
              <a:miter lim="800000"/>
              <a:headEnd type="none" w="sm" len="sm"/>
              <a:tailEnd type="none" w="sm" len="sm"/>
            </a:ln>
          </p:spPr>
          <p:txBody>
            <a:bodyPr wrap="none" anchor="ctr"/>
            <a:lstStyle/>
            <a:p>
              <a:endParaRPr lang="nl-BE"/>
            </a:p>
          </p:txBody>
        </p:sp>
        <p:sp>
          <p:nvSpPr>
            <p:cNvPr id="18" name="Rectangle 80"/>
            <p:cNvSpPr>
              <a:spLocks noChangeArrowheads="1"/>
            </p:cNvSpPr>
            <p:nvPr/>
          </p:nvSpPr>
          <p:spPr bwMode="auto">
            <a:xfrm>
              <a:off x="5748339" y="5483252"/>
              <a:ext cx="152400" cy="152400"/>
            </a:xfrm>
            <a:prstGeom prst="rect">
              <a:avLst/>
            </a:prstGeom>
            <a:solidFill>
              <a:srgbClr val="00CCFF"/>
            </a:solidFill>
            <a:ln w="12700" cap="sq">
              <a:noFill/>
              <a:miter lim="800000"/>
              <a:headEnd type="none" w="sm" len="sm"/>
              <a:tailEnd type="none" w="sm" len="sm"/>
            </a:ln>
          </p:spPr>
          <p:txBody>
            <a:bodyPr wrap="none" anchor="ctr"/>
            <a:lstStyle/>
            <a:p>
              <a:endParaRPr lang="nl-BE"/>
            </a:p>
          </p:txBody>
        </p:sp>
        <p:sp>
          <p:nvSpPr>
            <p:cNvPr id="19" name="Rectangle 81"/>
            <p:cNvSpPr>
              <a:spLocks noChangeArrowheads="1"/>
            </p:cNvSpPr>
            <p:nvPr/>
          </p:nvSpPr>
          <p:spPr bwMode="auto">
            <a:xfrm>
              <a:off x="6470652" y="5488014"/>
              <a:ext cx="152400" cy="152400"/>
            </a:xfrm>
            <a:prstGeom prst="rect">
              <a:avLst/>
            </a:prstGeom>
            <a:solidFill>
              <a:srgbClr val="FFCC00"/>
            </a:solidFill>
            <a:ln w="12700" cap="sq">
              <a:noFill/>
              <a:miter lim="800000"/>
              <a:headEnd type="none" w="sm" len="sm"/>
              <a:tailEnd type="none" w="sm" len="sm"/>
            </a:ln>
          </p:spPr>
          <p:txBody>
            <a:bodyPr wrap="none" anchor="ctr"/>
            <a:lstStyle/>
            <a:p>
              <a:endParaRPr lang="nl-BE"/>
            </a:p>
          </p:txBody>
        </p:sp>
        <p:sp>
          <p:nvSpPr>
            <p:cNvPr id="20" name="Rectangle 82"/>
            <p:cNvSpPr>
              <a:spLocks noChangeArrowheads="1"/>
            </p:cNvSpPr>
            <p:nvPr/>
          </p:nvSpPr>
          <p:spPr bwMode="auto">
            <a:xfrm>
              <a:off x="7461252" y="5483252"/>
              <a:ext cx="152400" cy="152400"/>
            </a:xfrm>
            <a:prstGeom prst="rect">
              <a:avLst/>
            </a:prstGeom>
            <a:solidFill>
              <a:srgbClr val="00FFCC"/>
            </a:solidFill>
            <a:ln w="12700" cap="sq">
              <a:noFill/>
              <a:miter lim="800000"/>
              <a:headEnd type="none" w="sm" len="sm"/>
              <a:tailEnd type="none" w="sm" len="sm"/>
            </a:ln>
          </p:spPr>
          <p:txBody>
            <a:bodyPr wrap="none" anchor="ctr"/>
            <a:lstStyle/>
            <a:p>
              <a:endParaRPr lang="nl-BE"/>
            </a:p>
          </p:txBody>
        </p:sp>
        <p:sp>
          <p:nvSpPr>
            <p:cNvPr id="21" name="Rectangle 83"/>
            <p:cNvSpPr>
              <a:spLocks noChangeArrowheads="1"/>
            </p:cNvSpPr>
            <p:nvPr/>
          </p:nvSpPr>
          <p:spPr bwMode="auto">
            <a:xfrm>
              <a:off x="8223252" y="5483252"/>
              <a:ext cx="152400" cy="152400"/>
            </a:xfrm>
            <a:prstGeom prst="rect">
              <a:avLst/>
            </a:prstGeom>
            <a:solidFill>
              <a:srgbClr val="00FFFF"/>
            </a:solidFill>
            <a:ln w="12700" cap="sq">
              <a:noFill/>
              <a:miter lim="800000"/>
              <a:headEnd type="none" w="sm" len="sm"/>
              <a:tailEnd type="none" w="sm" len="sm"/>
            </a:ln>
          </p:spPr>
          <p:txBody>
            <a:bodyPr wrap="none" anchor="ctr"/>
            <a:lstStyle/>
            <a:p>
              <a:endParaRPr lang="nl-BE"/>
            </a:p>
          </p:txBody>
        </p:sp>
        <p:sp>
          <p:nvSpPr>
            <p:cNvPr id="22" name="Line 84"/>
            <p:cNvSpPr>
              <a:spLocks noChangeShapeType="1"/>
            </p:cNvSpPr>
            <p:nvPr/>
          </p:nvSpPr>
          <p:spPr bwMode="auto">
            <a:xfrm>
              <a:off x="4718052" y="6321452"/>
              <a:ext cx="3810000" cy="0"/>
            </a:xfrm>
            <a:prstGeom prst="line">
              <a:avLst/>
            </a:prstGeom>
            <a:noFill/>
            <a:ln w="12700" cap="sq">
              <a:solidFill>
                <a:schemeClr val="tx1"/>
              </a:solidFill>
              <a:miter lim="800000"/>
              <a:headEnd type="none" w="sm" len="sm"/>
              <a:tailEnd type="none" w="sm" len="sm"/>
            </a:ln>
          </p:spPr>
          <p:txBody>
            <a:bodyPr wrap="none" anchor="ctr"/>
            <a:lstStyle/>
            <a:p>
              <a:endParaRPr lang="nl-BE"/>
            </a:p>
          </p:txBody>
        </p:sp>
        <p:sp>
          <p:nvSpPr>
            <p:cNvPr id="23" name="Rectangle 85"/>
            <p:cNvSpPr>
              <a:spLocks noChangeArrowheads="1"/>
            </p:cNvSpPr>
            <p:nvPr/>
          </p:nvSpPr>
          <p:spPr bwMode="auto">
            <a:xfrm>
              <a:off x="4794252" y="6245252"/>
              <a:ext cx="152400" cy="152400"/>
            </a:xfrm>
            <a:prstGeom prst="rect">
              <a:avLst/>
            </a:prstGeom>
            <a:solidFill>
              <a:srgbClr val="CC99FF"/>
            </a:solidFill>
            <a:ln w="12700" cap="sq">
              <a:noFill/>
              <a:miter lim="800000"/>
              <a:headEnd type="none" w="sm" len="sm"/>
              <a:tailEnd type="none" w="sm" len="sm"/>
            </a:ln>
          </p:spPr>
          <p:txBody>
            <a:bodyPr wrap="none" anchor="ctr"/>
            <a:lstStyle/>
            <a:p>
              <a:endParaRPr lang="nl-BE"/>
            </a:p>
          </p:txBody>
        </p:sp>
        <p:sp>
          <p:nvSpPr>
            <p:cNvPr id="24" name="Rectangle 86"/>
            <p:cNvSpPr>
              <a:spLocks noChangeArrowheads="1"/>
            </p:cNvSpPr>
            <p:nvPr/>
          </p:nvSpPr>
          <p:spPr bwMode="auto">
            <a:xfrm>
              <a:off x="5251452" y="6245252"/>
              <a:ext cx="152400" cy="152400"/>
            </a:xfrm>
            <a:prstGeom prst="rect">
              <a:avLst/>
            </a:prstGeom>
            <a:solidFill>
              <a:srgbClr val="66FF66"/>
            </a:solidFill>
            <a:ln w="12700" cap="sq">
              <a:noFill/>
              <a:miter lim="800000"/>
              <a:headEnd type="none" w="sm" len="sm"/>
              <a:tailEnd type="none" w="sm" len="sm"/>
            </a:ln>
          </p:spPr>
          <p:txBody>
            <a:bodyPr wrap="none" anchor="ctr"/>
            <a:lstStyle/>
            <a:p>
              <a:endParaRPr lang="nl-BE"/>
            </a:p>
          </p:txBody>
        </p:sp>
        <p:sp>
          <p:nvSpPr>
            <p:cNvPr id="25" name="Rectangle 87"/>
            <p:cNvSpPr>
              <a:spLocks noChangeArrowheads="1"/>
            </p:cNvSpPr>
            <p:nvPr/>
          </p:nvSpPr>
          <p:spPr bwMode="auto">
            <a:xfrm>
              <a:off x="5632452" y="6245252"/>
              <a:ext cx="152400" cy="152400"/>
            </a:xfrm>
            <a:prstGeom prst="rect">
              <a:avLst/>
            </a:prstGeom>
            <a:solidFill>
              <a:srgbClr val="00CCFF"/>
            </a:solidFill>
            <a:ln w="12700" cap="sq">
              <a:noFill/>
              <a:miter lim="800000"/>
              <a:headEnd type="none" w="sm" len="sm"/>
              <a:tailEnd type="none" w="sm" len="sm"/>
            </a:ln>
          </p:spPr>
          <p:txBody>
            <a:bodyPr wrap="none" anchor="ctr"/>
            <a:lstStyle/>
            <a:p>
              <a:endParaRPr lang="nl-BE"/>
            </a:p>
          </p:txBody>
        </p:sp>
        <p:sp>
          <p:nvSpPr>
            <p:cNvPr id="26" name="Rectangle 88"/>
            <p:cNvSpPr>
              <a:spLocks noChangeArrowheads="1"/>
            </p:cNvSpPr>
            <p:nvPr/>
          </p:nvSpPr>
          <p:spPr bwMode="auto">
            <a:xfrm>
              <a:off x="7461252" y="6245252"/>
              <a:ext cx="152400" cy="152400"/>
            </a:xfrm>
            <a:prstGeom prst="rect">
              <a:avLst/>
            </a:prstGeom>
            <a:solidFill>
              <a:srgbClr val="00FFFF"/>
            </a:solidFill>
            <a:ln w="12700" cap="sq">
              <a:noFill/>
              <a:miter lim="800000"/>
              <a:headEnd type="none" w="sm" len="sm"/>
              <a:tailEnd type="none" w="sm" len="sm"/>
            </a:ln>
          </p:spPr>
          <p:txBody>
            <a:bodyPr wrap="none" anchor="ctr"/>
            <a:lstStyle/>
            <a:p>
              <a:endParaRPr lang="nl-BE"/>
            </a:p>
          </p:txBody>
        </p:sp>
        <p:sp>
          <p:nvSpPr>
            <p:cNvPr id="27" name="Rectangle 89"/>
            <p:cNvSpPr>
              <a:spLocks noChangeArrowheads="1"/>
            </p:cNvSpPr>
            <p:nvPr/>
          </p:nvSpPr>
          <p:spPr bwMode="auto">
            <a:xfrm>
              <a:off x="8223252" y="6245252"/>
              <a:ext cx="152400" cy="152400"/>
            </a:xfrm>
            <a:prstGeom prst="rect">
              <a:avLst/>
            </a:prstGeom>
            <a:solidFill>
              <a:srgbClr val="00FFCC"/>
            </a:solidFill>
            <a:ln w="12700" cap="sq">
              <a:noFill/>
              <a:miter lim="800000"/>
              <a:headEnd type="none" w="sm" len="sm"/>
              <a:tailEnd type="none" w="sm" len="sm"/>
            </a:ln>
          </p:spPr>
          <p:txBody>
            <a:bodyPr wrap="none" anchor="ctr"/>
            <a:lstStyle/>
            <a:p>
              <a:endParaRPr lang="nl-BE"/>
            </a:p>
          </p:txBody>
        </p:sp>
        <p:sp>
          <p:nvSpPr>
            <p:cNvPr id="28" name="Rectangle 90"/>
            <p:cNvSpPr>
              <a:spLocks noChangeArrowheads="1"/>
            </p:cNvSpPr>
            <p:nvPr/>
          </p:nvSpPr>
          <p:spPr bwMode="auto">
            <a:xfrm>
              <a:off x="7766052" y="6245252"/>
              <a:ext cx="152400" cy="152400"/>
            </a:xfrm>
            <a:prstGeom prst="rect">
              <a:avLst/>
            </a:prstGeom>
            <a:solidFill>
              <a:srgbClr val="FF9933"/>
            </a:solidFill>
            <a:ln w="12700" cap="sq">
              <a:noFill/>
              <a:miter lim="800000"/>
              <a:headEnd type="none" w="sm" len="sm"/>
              <a:tailEnd type="none" w="sm" len="sm"/>
            </a:ln>
          </p:spPr>
          <p:txBody>
            <a:bodyPr wrap="none" anchor="ctr"/>
            <a:lstStyle/>
            <a:p>
              <a:endParaRPr lang="nl-BE"/>
            </a:p>
          </p:txBody>
        </p:sp>
        <p:sp>
          <p:nvSpPr>
            <p:cNvPr id="29" name="Text Box 91"/>
            <p:cNvSpPr txBox="1">
              <a:spLocks noChangeArrowheads="1"/>
            </p:cNvSpPr>
            <p:nvPr/>
          </p:nvSpPr>
          <p:spPr bwMode="auto">
            <a:xfrm>
              <a:off x="8490798" y="5400702"/>
              <a:ext cx="298189" cy="337082"/>
            </a:xfrm>
            <a:prstGeom prst="rect">
              <a:avLst/>
            </a:prstGeom>
            <a:noFill/>
            <a:ln w="12700" cap="sq">
              <a:noFill/>
              <a:miter lim="800000"/>
              <a:headEnd type="none" w="sm" len="sm"/>
              <a:tailEnd type="none" w="sm" len="sm"/>
            </a:ln>
            <a:effectLst/>
          </p:spPr>
          <p:txBody>
            <a:bodyPr wrap="none">
              <a:spAutoFit/>
            </a:bodyPr>
            <a:lstStyle/>
            <a:p>
              <a:pPr>
                <a:defRPr/>
              </a:pPr>
              <a:r>
                <a:rPr kumimoji="1" lang="nl-NL">
                  <a:solidFill>
                    <a:schemeClr val="accent6">
                      <a:lumMod val="75000"/>
                    </a:schemeClr>
                  </a:solidFill>
                </a:rPr>
                <a:t>1</a:t>
              </a:r>
            </a:p>
          </p:txBody>
        </p:sp>
        <p:sp>
          <p:nvSpPr>
            <p:cNvPr id="30" name="Rectangle 93"/>
            <p:cNvSpPr>
              <a:spLocks noChangeArrowheads="1"/>
            </p:cNvSpPr>
            <p:nvPr/>
          </p:nvSpPr>
          <p:spPr bwMode="auto">
            <a:xfrm>
              <a:off x="6053139" y="5488014"/>
              <a:ext cx="152400" cy="152400"/>
            </a:xfrm>
            <a:prstGeom prst="rect">
              <a:avLst/>
            </a:prstGeom>
            <a:solidFill>
              <a:srgbClr val="FF3399"/>
            </a:solidFill>
            <a:ln w="12700" cap="sq">
              <a:noFill/>
              <a:miter lim="800000"/>
              <a:headEnd type="none" w="sm" len="sm"/>
              <a:tailEnd type="none" w="sm" len="sm"/>
            </a:ln>
          </p:spPr>
          <p:txBody>
            <a:bodyPr wrap="none" anchor="ctr"/>
            <a:lstStyle/>
            <a:p>
              <a:endParaRPr lang="nl-BE"/>
            </a:p>
          </p:txBody>
        </p:sp>
        <p:sp>
          <p:nvSpPr>
            <p:cNvPr id="31" name="Rectangle 94"/>
            <p:cNvSpPr>
              <a:spLocks noChangeArrowheads="1"/>
            </p:cNvSpPr>
            <p:nvPr/>
          </p:nvSpPr>
          <p:spPr bwMode="auto">
            <a:xfrm>
              <a:off x="6281739" y="5484839"/>
              <a:ext cx="152400" cy="152400"/>
            </a:xfrm>
            <a:prstGeom prst="rect">
              <a:avLst/>
            </a:prstGeom>
            <a:solidFill>
              <a:srgbClr val="FFCC00"/>
            </a:solidFill>
            <a:ln w="12700" cap="sq">
              <a:noFill/>
              <a:miter lim="800000"/>
              <a:headEnd type="none" w="sm" len="sm"/>
              <a:tailEnd type="none" w="sm" len="sm"/>
            </a:ln>
          </p:spPr>
          <p:txBody>
            <a:bodyPr wrap="none" anchor="ctr"/>
            <a:lstStyle/>
            <a:p>
              <a:endParaRPr lang="nl-BE"/>
            </a:p>
          </p:txBody>
        </p:sp>
        <p:sp>
          <p:nvSpPr>
            <p:cNvPr id="32" name="Rectangle 95"/>
            <p:cNvSpPr>
              <a:spLocks noChangeArrowheads="1"/>
            </p:cNvSpPr>
            <p:nvPr/>
          </p:nvSpPr>
          <p:spPr bwMode="auto">
            <a:xfrm>
              <a:off x="7729539" y="5481664"/>
              <a:ext cx="152400" cy="152400"/>
            </a:xfrm>
            <a:prstGeom prst="rect">
              <a:avLst/>
            </a:prstGeom>
            <a:solidFill>
              <a:srgbClr val="FF9933"/>
            </a:solidFill>
            <a:ln w="12700" cap="sq">
              <a:noFill/>
              <a:miter lim="800000"/>
              <a:headEnd type="none" w="sm" len="sm"/>
              <a:tailEnd type="none" w="sm" len="sm"/>
            </a:ln>
          </p:spPr>
          <p:txBody>
            <a:bodyPr wrap="none" anchor="ctr"/>
            <a:lstStyle/>
            <a:p>
              <a:endParaRPr lang="nl-BE"/>
            </a:p>
          </p:txBody>
        </p:sp>
        <p:sp>
          <p:nvSpPr>
            <p:cNvPr id="33" name="Rectangle 96"/>
            <p:cNvSpPr>
              <a:spLocks noChangeArrowheads="1"/>
            </p:cNvSpPr>
            <p:nvPr/>
          </p:nvSpPr>
          <p:spPr bwMode="auto">
            <a:xfrm>
              <a:off x="6967539" y="5480077"/>
              <a:ext cx="152400" cy="152400"/>
            </a:xfrm>
            <a:prstGeom prst="rect">
              <a:avLst/>
            </a:prstGeom>
            <a:solidFill>
              <a:srgbClr val="FFFFCC"/>
            </a:solidFill>
            <a:ln w="6350" cap="sq">
              <a:solidFill>
                <a:schemeClr val="tx1"/>
              </a:solidFill>
              <a:miter lim="800000"/>
              <a:headEnd type="none" w="sm" len="sm"/>
              <a:tailEnd type="none" w="sm" len="sm"/>
            </a:ln>
          </p:spPr>
          <p:txBody>
            <a:bodyPr wrap="none" anchor="ctr"/>
            <a:lstStyle/>
            <a:p>
              <a:endParaRPr lang="nl-BE"/>
            </a:p>
          </p:txBody>
        </p:sp>
        <p:sp>
          <p:nvSpPr>
            <p:cNvPr id="34" name="Rectangle 97"/>
            <p:cNvSpPr>
              <a:spLocks noChangeArrowheads="1"/>
            </p:cNvSpPr>
            <p:nvPr/>
          </p:nvSpPr>
          <p:spPr bwMode="auto">
            <a:xfrm>
              <a:off x="6778627" y="5476902"/>
              <a:ext cx="152400" cy="152400"/>
            </a:xfrm>
            <a:prstGeom prst="rect">
              <a:avLst/>
            </a:prstGeom>
            <a:solidFill>
              <a:srgbClr val="FFFFCC"/>
            </a:solidFill>
            <a:ln w="6350" cap="sq">
              <a:solidFill>
                <a:schemeClr val="tx1"/>
              </a:solidFill>
              <a:miter lim="800000"/>
              <a:headEnd type="none" w="sm" len="sm"/>
              <a:tailEnd type="none" w="sm" len="sm"/>
            </a:ln>
          </p:spPr>
          <p:txBody>
            <a:bodyPr wrap="none" anchor="ctr"/>
            <a:lstStyle/>
            <a:p>
              <a:endParaRPr lang="nl-BE"/>
            </a:p>
          </p:txBody>
        </p:sp>
        <p:sp>
          <p:nvSpPr>
            <p:cNvPr id="35" name="Rectangle 98"/>
            <p:cNvSpPr>
              <a:spLocks noChangeArrowheads="1"/>
            </p:cNvSpPr>
            <p:nvPr/>
          </p:nvSpPr>
          <p:spPr bwMode="auto">
            <a:xfrm>
              <a:off x="7272339" y="5484839"/>
              <a:ext cx="152400" cy="152400"/>
            </a:xfrm>
            <a:prstGeom prst="rect">
              <a:avLst/>
            </a:prstGeom>
            <a:solidFill>
              <a:srgbClr val="FFFF99"/>
            </a:solidFill>
            <a:ln w="3175" cap="sq">
              <a:solidFill>
                <a:schemeClr val="tx1"/>
              </a:solidFill>
              <a:miter lim="800000"/>
              <a:headEnd type="none" w="sm" len="sm"/>
              <a:tailEnd type="none" w="sm" len="sm"/>
            </a:ln>
          </p:spPr>
          <p:txBody>
            <a:bodyPr wrap="none" anchor="ctr"/>
            <a:lstStyle/>
            <a:p>
              <a:endParaRPr lang="nl-BE"/>
            </a:p>
          </p:txBody>
        </p:sp>
        <p:sp>
          <p:nvSpPr>
            <p:cNvPr id="36" name="Rectangle 99"/>
            <p:cNvSpPr>
              <a:spLocks noChangeArrowheads="1"/>
            </p:cNvSpPr>
            <p:nvPr/>
          </p:nvSpPr>
          <p:spPr bwMode="auto">
            <a:xfrm>
              <a:off x="5900739" y="6248427"/>
              <a:ext cx="152400" cy="152400"/>
            </a:xfrm>
            <a:prstGeom prst="rect">
              <a:avLst/>
            </a:prstGeom>
            <a:solidFill>
              <a:srgbClr val="FFCC00"/>
            </a:solidFill>
            <a:ln w="12700" cap="sq">
              <a:noFill/>
              <a:miter lim="800000"/>
              <a:headEnd type="none" w="sm" len="sm"/>
              <a:tailEnd type="none" w="sm" len="sm"/>
            </a:ln>
          </p:spPr>
          <p:txBody>
            <a:bodyPr wrap="none" anchor="ctr"/>
            <a:lstStyle/>
            <a:p>
              <a:endParaRPr lang="nl-BE"/>
            </a:p>
          </p:txBody>
        </p:sp>
        <p:sp>
          <p:nvSpPr>
            <p:cNvPr id="37" name="Rectangle 100"/>
            <p:cNvSpPr>
              <a:spLocks noChangeArrowheads="1"/>
            </p:cNvSpPr>
            <p:nvPr/>
          </p:nvSpPr>
          <p:spPr bwMode="auto">
            <a:xfrm>
              <a:off x="6434139" y="6238902"/>
              <a:ext cx="152400" cy="152400"/>
            </a:xfrm>
            <a:prstGeom prst="rect">
              <a:avLst/>
            </a:prstGeom>
            <a:solidFill>
              <a:srgbClr val="FFFFCC"/>
            </a:solidFill>
            <a:ln w="6350" cap="sq">
              <a:solidFill>
                <a:schemeClr val="tx1"/>
              </a:solidFill>
              <a:miter lim="800000"/>
              <a:headEnd type="none" w="sm" len="sm"/>
              <a:tailEnd type="none" w="sm" len="sm"/>
            </a:ln>
          </p:spPr>
          <p:txBody>
            <a:bodyPr wrap="none" anchor="ctr"/>
            <a:lstStyle/>
            <a:p>
              <a:endParaRPr lang="nl-BE"/>
            </a:p>
          </p:txBody>
        </p:sp>
        <p:sp>
          <p:nvSpPr>
            <p:cNvPr id="38" name="Rectangle 101"/>
            <p:cNvSpPr>
              <a:spLocks noChangeArrowheads="1"/>
            </p:cNvSpPr>
            <p:nvPr/>
          </p:nvSpPr>
          <p:spPr bwMode="auto">
            <a:xfrm>
              <a:off x="6169027" y="6235727"/>
              <a:ext cx="152400" cy="152400"/>
            </a:xfrm>
            <a:prstGeom prst="rect">
              <a:avLst/>
            </a:prstGeom>
            <a:solidFill>
              <a:srgbClr val="FFFFCC"/>
            </a:solidFill>
            <a:ln w="6350" cap="sq">
              <a:solidFill>
                <a:schemeClr val="tx1"/>
              </a:solidFill>
              <a:miter lim="800000"/>
              <a:headEnd type="none" w="sm" len="sm"/>
              <a:tailEnd type="none" w="sm" len="sm"/>
            </a:ln>
          </p:spPr>
          <p:txBody>
            <a:bodyPr wrap="none" anchor="ctr"/>
            <a:lstStyle/>
            <a:p>
              <a:endParaRPr lang="nl-BE"/>
            </a:p>
          </p:txBody>
        </p:sp>
        <p:sp>
          <p:nvSpPr>
            <p:cNvPr id="39" name="Rectangle 102"/>
            <p:cNvSpPr>
              <a:spLocks noChangeArrowheads="1"/>
            </p:cNvSpPr>
            <p:nvPr/>
          </p:nvSpPr>
          <p:spPr bwMode="auto">
            <a:xfrm>
              <a:off x="6738939" y="6238902"/>
              <a:ext cx="152400" cy="152400"/>
            </a:xfrm>
            <a:prstGeom prst="rect">
              <a:avLst/>
            </a:prstGeom>
            <a:solidFill>
              <a:srgbClr val="FFFF99"/>
            </a:solidFill>
            <a:ln w="6350" cap="sq">
              <a:solidFill>
                <a:schemeClr val="tx1"/>
              </a:solidFill>
              <a:miter lim="800000"/>
              <a:headEnd type="none" w="sm" len="sm"/>
              <a:tailEnd type="none" w="sm" len="sm"/>
            </a:ln>
          </p:spPr>
          <p:txBody>
            <a:bodyPr wrap="none" anchor="ctr"/>
            <a:lstStyle/>
            <a:p>
              <a:endParaRPr lang="nl-BE"/>
            </a:p>
          </p:txBody>
        </p:sp>
        <p:sp>
          <p:nvSpPr>
            <p:cNvPr id="40" name="Rectangle 103"/>
            <p:cNvSpPr>
              <a:spLocks noChangeArrowheads="1"/>
            </p:cNvSpPr>
            <p:nvPr/>
          </p:nvSpPr>
          <p:spPr bwMode="auto">
            <a:xfrm>
              <a:off x="7043739" y="6238902"/>
              <a:ext cx="152400" cy="152400"/>
            </a:xfrm>
            <a:prstGeom prst="rect">
              <a:avLst/>
            </a:prstGeom>
            <a:solidFill>
              <a:srgbClr val="FF3399"/>
            </a:solidFill>
            <a:ln w="12700" cap="sq">
              <a:noFill/>
              <a:miter lim="800000"/>
              <a:headEnd type="none" w="sm" len="sm"/>
              <a:tailEnd type="none" w="sm" len="sm"/>
            </a:ln>
          </p:spPr>
          <p:txBody>
            <a:bodyPr wrap="none" anchor="ctr"/>
            <a:lstStyle/>
            <a:p>
              <a:endParaRPr lang="nl-BE"/>
            </a:p>
          </p:txBody>
        </p:sp>
        <p:sp>
          <p:nvSpPr>
            <p:cNvPr id="41" name="Text Box 91"/>
            <p:cNvSpPr txBox="1">
              <a:spLocks noChangeArrowheads="1"/>
            </p:cNvSpPr>
            <p:nvPr/>
          </p:nvSpPr>
          <p:spPr bwMode="auto">
            <a:xfrm>
              <a:off x="8511171" y="6130430"/>
              <a:ext cx="296337" cy="337082"/>
            </a:xfrm>
            <a:prstGeom prst="rect">
              <a:avLst/>
            </a:prstGeom>
            <a:noFill/>
            <a:ln w="12700" cap="sq">
              <a:noFill/>
              <a:miter lim="800000"/>
              <a:headEnd type="none" w="sm" len="sm"/>
              <a:tailEnd type="none" w="sm" len="sm"/>
            </a:ln>
            <a:effectLst/>
          </p:spPr>
          <p:txBody>
            <a:bodyPr wrap="none">
              <a:spAutoFit/>
            </a:bodyPr>
            <a:lstStyle/>
            <a:p>
              <a:pPr>
                <a:defRPr/>
              </a:pPr>
              <a:r>
                <a:rPr kumimoji="1" lang="nl-NL">
                  <a:solidFill>
                    <a:schemeClr val="accent6">
                      <a:lumMod val="75000"/>
                    </a:schemeClr>
                  </a:solidFill>
                </a:rPr>
                <a:t>2</a:t>
              </a:r>
            </a:p>
          </p:txBody>
        </p:sp>
      </p:grpSp>
    </p:spTree>
    <p:extLst>
      <p:ext uri="{BB962C8B-B14F-4D97-AF65-F5344CB8AC3E}">
        <p14:creationId xmlns:p14="http://schemas.microsoft.com/office/powerpoint/2010/main" val="2184212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7"/>
          <p:cNvPicPr>
            <a:picLocks noChangeAspect="1" noChangeArrowheads="1"/>
          </p:cNvPicPr>
          <p:nvPr/>
        </p:nvPicPr>
        <p:blipFill>
          <a:blip r:embed="rId2" cstate="print"/>
          <a:srcRect/>
          <a:stretch>
            <a:fillRect/>
          </a:stretch>
        </p:blipFill>
        <p:spPr bwMode="auto">
          <a:xfrm>
            <a:off x="245132" y="1572153"/>
            <a:ext cx="4542824" cy="4432613"/>
          </a:xfrm>
          <a:prstGeom prst="rect">
            <a:avLst/>
          </a:prstGeom>
          <a:noFill/>
          <a:ln w="9525">
            <a:noFill/>
            <a:miter lim="800000"/>
            <a:headEnd/>
            <a:tailEnd/>
          </a:ln>
        </p:spPr>
      </p:pic>
      <p:sp>
        <p:nvSpPr>
          <p:cNvPr id="52" name="Rectangle 51"/>
          <p:cNvSpPr/>
          <p:nvPr/>
        </p:nvSpPr>
        <p:spPr>
          <a:xfrm>
            <a:off x="3689873" y="3910379"/>
            <a:ext cx="5230073" cy="2429461"/>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2" name="Title 1"/>
          <p:cNvSpPr>
            <a:spLocks noGrp="1"/>
          </p:cNvSpPr>
          <p:nvPr>
            <p:ph type="title"/>
          </p:nvPr>
        </p:nvSpPr>
        <p:spPr/>
        <p:txBody>
          <a:bodyPr/>
          <a:lstStyle/>
          <a:p>
            <a:r>
              <a:rPr lang="en-US" sz="3200" dirty="0"/>
              <a:t>Gene colinearity &amp; genome organization</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18</a:t>
            </a:fld>
            <a:endParaRPr lang="nl-BE"/>
          </a:p>
        </p:txBody>
      </p:sp>
      <p:sp>
        <p:nvSpPr>
          <p:cNvPr id="48" name="TextBox 47"/>
          <p:cNvSpPr txBox="1"/>
          <p:nvPr/>
        </p:nvSpPr>
        <p:spPr>
          <a:xfrm>
            <a:off x="381000" y="1233301"/>
            <a:ext cx="1279517" cy="369332"/>
          </a:xfrm>
          <a:prstGeom prst="rect">
            <a:avLst/>
          </a:prstGeom>
          <a:noFill/>
        </p:spPr>
        <p:txBody>
          <a:bodyPr wrap="none" rtlCol="0">
            <a:spAutoFit/>
          </a:bodyPr>
          <a:lstStyle/>
          <a:p>
            <a:r>
              <a:rPr lang="en-US" dirty="0" err="1"/>
              <a:t>WGDotplot</a:t>
            </a:r>
            <a:endParaRPr lang="nl-BE" dirty="0"/>
          </a:p>
        </p:txBody>
      </p:sp>
      <p:grpSp>
        <p:nvGrpSpPr>
          <p:cNvPr id="49" name="Group 48"/>
          <p:cNvGrpSpPr/>
          <p:nvPr/>
        </p:nvGrpSpPr>
        <p:grpSpPr>
          <a:xfrm>
            <a:off x="3813042" y="3946843"/>
            <a:ext cx="5106904" cy="2142420"/>
            <a:chOff x="3706362" y="1249363"/>
            <a:chExt cx="5106904" cy="214242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6362" y="1567299"/>
              <a:ext cx="5106904" cy="1824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3706362" y="1249363"/>
              <a:ext cx="1949829" cy="369332"/>
            </a:xfrm>
            <a:prstGeom prst="rect">
              <a:avLst/>
            </a:prstGeom>
            <a:noFill/>
          </p:spPr>
          <p:txBody>
            <a:bodyPr wrap="none" rtlCol="0">
              <a:spAutoFit/>
            </a:bodyPr>
            <a:lstStyle/>
            <a:p>
              <a:r>
                <a:rPr lang="en-US"/>
                <a:t>Multiplicon Viewer</a:t>
              </a:r>
              <a:endParaRPr lang="nl-BE"/>
            </a:p>
          </p:txBody>
        </p:sp>
      </p:grpSp>
    </p:spTree>
    <p:extLst>
      <p:ext uri="{BB962C8B-B14F-4D97-AF65-F5344CB8AC3E}">
        <p14:creationId xmlns:p14="http://schemas.microsoft.com/office/powerpoint/2010/main" val="1478040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Gene colinearity &amp; genome organization</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19</a:t>
            </a:fld>
            <a:endParaRPr lang="nl-BE"/>
          </a:p>
        </p:txBody>
      </p:sp>
      <p:sp>
        <p:nvSpPr>
          <p:cNvPr id="51" name="TextBox 50"/>
          <p:cNvSpPr txBox="1"/>
          <p:nvPr/>
        </p:nvSpPr>
        <p:spPr>
          <a:xfrm>
            <a:off x="521202" y="1247577"/>
            <a:ext cx="1406154" cy="369332"/>
          </a:xfrm>
          <a:prstGeom prst="rect">
            <a:avLst/>
          </a:prstGeom>
          <a:noFill/>
        </p:spPr>
        <p:txBody>
          <a:bodyPr wrap="none" rtlCol="0">
            <a:spAutoFit/>
          </a:bodyPr>
          <a:lstStyle/>
          <a:p>
            <a:r>
              <a:rPr lang="en-US"/>
              <a:t>Synteny Plot</a:t>
            </a:r>
            <a:endParaRPr lang="nl-BE"/>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388" y="1616908"/>
            <a:ext cx="7722268" cy="3854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655320" y="5364480"/>
            <a:ext cx="5919159" cy="37338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Tree>
    <p:extLst>
      <p:ext uri="{BB962C8B-B14F-4D97-AF65-F5344CB8AC3E}">
        <p14:creationId xmlns:p14="http://schemas.microsoft.com/office/powerpoint/2010/main" val="393080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Cross-species genome analysis</a:t>
            </a:r>
            <a:endParaRPr lang="nl-BE" sz="3200" dirty="0"/>
          </a:p>
        </p:txBody>
      </p:sp>
      <p:sp>
        <p:nvSpPr>
          <p:cNvPr id="3" name="Content Placeholder 2"/>
          <p:cNvSpPr>
            <a:spLocks noGrp="1"/>
          </p:cNvSpPr>
          <p:nvPr>
            <p:ph idx="1"/>
          </p:nvPr>
        </p:nvSpPr>
        <p:spPr>
          <a:xfrm>
            <a:off x="457200" y="1600201"/>
            <a:ext cx="6753726" cy="4485968"/>
          </a:xfrm>
        </p:spPr>
        <p:txBody>
          <a:bodyPr/>
          <a:lstStyle/>
          <a:p>
            <a:pPr>
              <a:lnSpc>
                <a:spcPct val="150000"/>
              </a:lnSpc>
            </a:pPr>
            <a:r>
              <a:rPr lang="en-US" sz="2000" b="1" dirty="0"/>
              <a:t>Comparative genomics </a:t>
            </a:r>
            <a:r>
              <a:rPr lang="en-US" sz="2000" dirty="0"/>
              <a:t>is a powerful tool</a:t>
            </a:r>
          </a:p>
          <a:p>
            <a:pPr lvl="1">
              <a:lnSpc>
                <a:spcPct val="150000"/>
              </a:lnSpc>
            </a:pPr>
            <a:r>
              <a:rPr lang="en-US" sz="2000" dirty="0"/>
              <a:t>to </a:t>
            </a:r>
            <a:r>
              <a:rPr lang="en-US" sz="2000" b="1" dirty="0"/>
              <a:t>transfer knowledge</a:t>
            </a:r>
            <a:r>
              <a:rPr lang="en-US" sz="2000" dirty="0"/>
              <a:t> from </a:t>
            </a:r>
            <a:r>
              <a:rPr lang="en-US" sz="2000" b="1" dirty="0"/>
              <a:t>model species</a:t>
            </a:r>
            <a:r>
              <a:rPr lang="en-US" sz="2000" dirty="0"/>
              <a:t> to crops</a:t>
            </a:r>
          </a:p>
          <a:p>
            <a:pPr lvl="1">
              <a:lnSpc>
                <a:spcPct val="150000"/>
              </a:lnSpc>
            </a:pPr>
            <a:r>
              <a:rPr lang="en-US" sz="2000" dirty="0"/>
              <a:t>to trace </a:t>
            </a:r>
            <a:r>
              <a:rPr lang="en-US" sz="2000" b="1" dirty="0"/>
              <a:t>structural changes </a:t>
            </a:r>
            <a:r>
              <a:rPr lang="en-US" sz="2000" dirty="0"/>
              <a:t>within a genome or population</a:t>
            </a:r>
          </a:p>
          <a:p>
            <a:pPr lvl="1">
              <a:lnSpc>
                <a:spcPct val="150000"/>
              </a:lnSpc>
            </a:pPr>
            <a:endParaRPr lang="en-US" sz="2000" dirty="0"/>
          </a:p>
          <a:p>
            <a:pPr lvl="1">
              <a:lnSpc>
                <a:spcPct val="150000"/>
              </a:lnSpc>
            </a:pPr>
            <a:r>
              <a:rPr lang="en-US" sz="2000" dirty="0"/>
              <a:t>Level of resolution</a:t>
            </a:r>
          </a:p>
          <a:p>
            <a:pPr lvl="2">
              <a:lnSpc>
                <a:spcPct val="150000"/>
              </a:lnSpc>
            </a:pPr>
            <a:r>
              <a:rPr lang="en-US" sz="1600" dirty="0"/>
              <a:t>Population or species level (DNA-based)</a:t>
            </a:r>
          </a:p>
          <a:p>
            <a:pPr lvl="2">
              <a:lnSpc>
                <a:spcPct val="150000"/>
              </a:lnSpc>
            </a:pPr>
            <a:r>
              <a:rPr lang="en-US" sz="1600" dirty="0"/>
              <a:t>Cross-species (protein-based)</a:t>
            </a:r>
          </a:p>
          <a:p>
            <a:pPr>
              <a:lnSpc>
                <a:spcPct val="150000"/>
              </a:lnSpc>
            </a:pPr>
            <a:endParaRPr lang="en-US" sz="2000" dirty="0"/>
          </a:p>
          <a:p>
            <a:pPr>
              <a:lnSpc>
                <a:spcPct val="150000"/>
              </a:lnSpc>
            </a:pPr>
            <a:endParaRPr lang="nl-BE"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2</a:t>
            </a:fld>
            <a:endParaRPr lang="nl-BE"/>
          </a:p>
        </p:txBody>
      </p:sp>
      <p:grpSp>
        <p:nvGrpSpPr>
          <p:cNvPr id="5" name="Group 4"/>
          <p:cNvGrpSpPr/>
          <p:nvPr/>
        </p:nvGrpSpPr>
        <p:grpSpPr>
          <a:xfrm>
            <a:off x="6598920" y="3992880"/>
            <a:ext cx="2290055" cy="2093289"/>
            <a:chOff x="5561809" y="3961818"/>
            <a:chExt cx="2733651" cy="2396095"/>
          </a:xfrm>
        </p:grpSpPr>
        <p:pic>
          <p:nvPicPr>
            <p:cNvPr id="6" name="Picture 4"/>
            <p:cNvPicPr>
              <a:picLocks noChangeAspect="1" noChangeArrowheads="1"/>
            </p:cNvPicPr>
            <p:nvPr/>
          </p:nvPicPr>
          <p:blipFill>
            <a:blip r:embed="rId3" cstate="print"/>
            <a:srcRect/>
            <a:stretch>
              <a:fillRect/>
            </a:stretch>
          </p:blipFill>
          <p:spPr bwMode="auto">
            <a:xfrm>
              <a:off x="5976156" y="4442459"/>
              <a:ext cx="2112131" cy="1847749"/>
            </a:xfrm>
            <a:prstGeom prst="rect">
              <a:avLst/>
            </a:prstGeom>
            <a:noFill/>
            <a:ln w="9525">
              <a:noFill/>
              <a:miter lim="800000"/>
              <a:headEnd/>
              <a:tailEnd/>
            </a:ln>
          </p:spPr>
        </p:pic>
        <p:sp>
          <p:nvSpPr>
            <p:cNvPr id="7" name="Hexagon 6"/>
            <p:cNvSpPr/>
            <p:nvPr/>
          </p:nvSpPr>
          <p:spPr>
            <a:xfrm rot="5400000">
              <a:off x="7131141" y="3994965"/>
              <a:ext cx="480641" cy="414347"/>
            </a:xfrm>
            <a:prstGeom prst="hexagon">
              <a:avLst/>
            </a:prstGeom>
            <a:blipFill dpi="0" rotWithShape="0">
              <a:blip r:embed="rId4" cstate="print"/>
              <a:srcRect/>
              <a:stretch>
                <a:fillRect/>
              </a:stretch>
            </a:bli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p:cNvSpPr/>
            <p:nvPr/>
          </p:nvSpPr>
          <p:spPr>
            <a:xfrm rot="5400000">
              <a:off x="7847966" y="5910419"/>
              <a:ext cx="480641" cy="414347"/>
            </a:xfrm>
            <a:prstGeom prst="hexagon">
              <a:avLst/>
            </a:prstGeom>
            <a:blipFill dpi="0" rotWithShape="0">
              <a:blip r:embed="rId5" cstate="print"/>
              <a:srcRect/>
              <a:stretch>
                <a:fillRect/>
              </a:stretch>
            </a:bli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p:cNvSpPr/>
            <p:nvPr/>
          </p:nvSpPr>
          <p:spPr>
            <a:xfrm rot="5400000">
              <a:off x="5528662" y="5362073"/>
              <a:ext cx="480641" cy="414347"/>
            </a:xfrm>
            <a:prstGeom prst="hexagon">
              <a:avLst/>
            </a:prstGeom>
            <a:blipFill dpi="0" rotWithShape="0">
              <a:blip r:embed="rId6" cstate="print"/>
              <a:srcRect/>
              <a:stretch>
                <a:fillRect/>
              </a:stretch>
            </a:bli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34382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 duplication types</a:t>
            </a:r>
            <a:endParaRPr lang="nl-BE" dirty="0"/>
          </a:p>
        </p:txBody>
      </p:sp>
      <p:sp>
        <p:nvSpPr>
          <p:cNvPr id="3" name="Content Placeholder 2"/>
          <p:cNvSpPr>
            <a:spLocks noGrp="1"/>
          </p:cNvSpPr>
          <p:nvPr>
            <p:ph idx="1"/>
          </p:nvPr>
        </p:nvSpPr>
        <p:spPr>
          <a:xfrm>
            <a:off x="457200" y="1600200"/>
            <a:ext cx="3366655" cy="4343399"/>
          </a:xfrm>
        </p:spPr>
        <p:txBody>
          <a:bodyPr/>
          <a:lstStyle/>
          <a:p>
            <a:r>
              <a:rPr lang="en-US" sz="2400" dirty="0"/>
              <a:t>Large-scale</a:t>
            </a:r>
          </a:p>
          <a:p>
            <a:pPr lvl="1"/>
            <a:r>
              <a:rPr lang="en-US" sz="2400" dirty="0"/>
              <a:t>Whole genome</a:t>
            </a:r>
          </a:p>
          <a:p>
            <a:pPr lvl="1"/>
            <a:r>
              <a:rPr lang="en-US" sz="2400" dirty="0"/>
              <a:t>Chromosome</a:t>
            </a:r>
          </a:p>
          <a:p>
            <a:pPr lvl="1"/>
            <a:endParaRPr lang="en-US" sz="2400" dirty="0"/>
          </a:p>
          <a:p>
            <a:r>
              <a:rPr lang="en-US" sz="2400" dirty="0"/>
              <a:t>Small-scale</a:t>
            </a:r>
          </a:p>
          <a:p>
            <a:pPr lvl="1"/>
            <a:r>
              <a:rPr lang="en-US" sz="2400" dirty="0"/>
              <a:t>Tandem </a:t>
            </a:r>
          </a:p>
          <a:p>
            <a:pPr lvl="1"/>
            <a:r>
              <a:rPr lang="en-US" sz="2400" dirty="0"/>
              <a:t>TE-mediated</a:t>
            </a:r>
          </a:p>
          <a:p>
            <a:pPr lvl="1"/>
            <a:r>
              <a:rPr lang="en-US" sz="2400" dirty="0" err="1"/>
              <a:t>Retroduplication</a:t>
            </a:r>
            <a:endParaRPr lang="nl-BE" sz="24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20</a:t>
            </a:fld>
            <a:endParaRPr lang="nl-BE"/>
          </a:p>
        </p:txBody>
      </p:sp>
      <p:pic>
        <p:nvPicPr>
          <p:cNvPr id="1030" name="Picture 6" descr="http://www.plantphysiol.org/content/plantphysiol/171/4/2294/F2.large.jpg?width=800&amp;height=600&amp;carouse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8606" y="1554163"/>
            <a:ext cx="3732603" cy="5109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41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Tandem gene organization </a:t>
            </a:r>
            <a:r>
              <a:rPr lang="nl-BE" dirty="0"/>
              <a:t>Zm00001d017741</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21</a:t>
            </a:fld>
            <a:endParaRPr lang="nl-BE"/>
          </a:p>
        </p:txBody>
      </p:sp>
      <p:sp>
        <p:nvSpPr>
          <p:cNvPr id="10" name="Rectangle 9"/>
          <p:cNvSpPr/>
          <p:nvPr/>
        </p:nvSpPr>
        <p:spPr>
          <a:xfrm>
            <a:off x="655320" y="5364480"/>
            <a:ext cx="5919159" cy="37338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pic>
        <p:nvPicPr>
          <p:cNvPr id="3" name="Picture 2"/>
          <p:cNvPicPr>
            <a:picLocks noChangeAspect="1"/>
          </p:cNvPicPr>
          <p:nvPr/>
        </p:nvPicPr>
        <p:blipFill>
          <a:blip r:embed="rId2"/>
          <a:stretch>
            <a:fillRect/>
          </a:stretch>
        </p:blipFill>
        <p:spPr>
          <a:xfrm>
            <a:off x="807395" y="1554163"/>
            <a:ext cx="7961755" cy="4609269"/>
          </a:xfrm>
          <a:prstGeom prst="rect">
            <a:avLst/>
          </a:prstGeom>
        </p:spPr>
      </p:pic>
      <p:sp>
        <p:nvSpPr>
          <p:cNvPr id="7" name="Rectangle 6"/>
          <p:cNvSpPr/>
          <p:nvPr/>
        </p:nvSpPr>
        <p:spPr>
          <a:xfrm>
            <a:off x="807396" y="2603500"/>
            <a:ext cx="5904554" cy="406400"/>
          </a:xfrm>
          <a:prstGeom prst="rect">
            <a:avLst/>
          </a:prstGeom>
          <a:no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cxnSp>
        <p:nvCxnSpPr>
          <p:cNvPr id="6" name="Straight Arrow Connector 5"/>
          <p:cNvCxnSpPr/>
          <p:nvPr/>
        </p:nvCxnSpPr>
        <p:spPr>
          <a:xfrm flipH="1">
            <a:off x="5765800" y="2120900"/>
            <a:ext cx="241300" cy="55245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44638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3082B1EB-7E3E-4598-9DB0-6ADCE32AEF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840" y="1524002"/>
            <a:ext cx="8764432" cy="42606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200" dirty="0"/>
              <a:t>Exploiting cross-species genome information</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3</a:t>
            </a:fld>
            <a:endParaRPr lang="nl-BE"/>
          </a:p>
        </p:txBody>
      </p:sp>
      <p:sp>
        <p:nvSpPr>
          <p:cNvPr id="6" name="TextBox 5"/>
          <p:cNvSpPr txBox="1"/>
          <p:nvPr/>
        </p:nvSpPr>
        <p:spPr>
          <a:xfrm>
            <a:off x="6588224" y="5789484"/>
            <a:ext cx="2376264" cy="400110"/>
          </a:xfrm>
          <a:prstGeom prst="rect">
            <a:avLst/>
          </a:prstGeom>
          <a:noFill/>
        </p:spPr>
        <p:txBody>
          <a:bodyPr wrap="square">
            <a:spAutoFit/>
          </a:bodyPr>
          <a:lstStyle/>
          <a:p>
            <a:pPr>
              <a:defRPr/>
            </a:pPr>
            <a:r>
              <a:rPr lang="en-US" sz="2000" b="1" dirty="0">
                <a:solidFill>
                  <a:schemeClr val="bg1">
                    <a:lumMod val="50000"/>
                  </a:schemeClr>
                </a:solidFill>
                <a:latin typeface="Calibri" pitchFamily="34" charset="0"/>
              </a:rPr>
              <a:t>&gt;20 tools available!</a:t>
            </a:r>
            <a:endParaRPr lang="nl-BE" sz="2000" b="1" dirty="0">
              <a:solidFill>
                <a:schemeClr val="bg1">
                  <a:lumMod val="50000"/>
                </a:schemeClr>
              </a:solidFill>
              <a:latin typeface="Calibri" pitchFamily="34" charset="0"/>
            </a:endParaRPr>
          </a:p>
        </p:txBody>
      </p:sp>
      <p:sp>
        <p:nvSpPr>
          <p:cNvPr id="5" name="Rectangle 4"/>
          <p:cNvSpPr/>
          <p:nvPr/>
        </p:nvSpPr>
        <p:spPr>
          <a:xfrm>
            <a:off x="1838528" y="1905724"/>
            <a:ext cx="6223924" cy="1181605"/>
          </a:xfrm>
          <a:prstGeom prst="rect">
            <a:avLst/>
          </a:prstGeom>
          <a:no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407608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 Page: a. structural information</a:t>
            </a:r>
            <a:endParaRPr lang="nl-BE"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4</a:t>
            </a:fld>
            <a:endParaRPr lang="nl-BE"/>
          </a:p>
        </p:txBody>
      </p:sp>
      <p:pic>
        <p:nvPicPr>
          <p:cNvPr id="8" name="Content Placeholder 7"/>
          <p:cNvPicPr>
            <a:picLocks noGrp="1" noChangeAspect="1"/>
          </p:cNvPicPr>
          <p:nvPr>
            <p:ph idx="1"/>
          </p:nvPr>
        </p:nvPicPr>
        <p:blipFill>
          <a:blip r:embed="rId2"/>
          <a:stretch>
            <a:fillRect/>
          </a:stretch>
        </p:blipFill>
        <p:spPr>
          <a:xfrm>
            <a:off x="533363" y="1188308"/>
            <a:ext cx="8077273" cy="4486275"/>
          </a:xfrm>
          <a:prstGeom prst="rect">
            <a:avLst/>
          </a:prstGeom>
        </p:spPr>
      </p:pic>
    </p:spTree>
    <p:extLst>
      <p:ext uri="{BB962C8B-B14F-4D97-AF65-F5344CB8AC3E}">
        <p14:creationId xmlns:p14="http://schemas.microsoft.com/office/powerpoint/2010/main" val="2684505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 Page: b. functional information</a:t>
            </a:r>
            <a:endParaRPr lang="nl-BE"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5</a:t>
            </a:fld>
            <a:endParaRPr lang="nl-BE"/>
          </a:p>
        </p:txBody>
      </p:sp>
      <p:pic>
        <p:nvPicPr>
          <p:cNvPr id="5" name="Content Placeholder 4"/>
          <p:cNvPicPr>
            <a:picLocks noGrp="1" noChangeAspect="1"/>
          </p:cNvPicPr>
          <p:nvPr>
            <p:ph idx="1"/>
          </p:nvPr>
        </p:nvPicPr>
        <p:blipFill>
          <a:blip r:embed="rId2"/>
          <a:stretch>
            <a:fillRect/>
          </a:stretch>
        </p:blipFill>
        <p:spPr>
          <a:xfrm>
            <a:off x="1538413" y="1237735"/>
            <a:ext cx="5754135" cy="4486275"/>
          </a:xfrm>
          <a:prstGeom prst="rect">
            <a:avLst/>
          </a:prstGeom>
        </p:spPr>
      </p:pic>
    </p:spTree>
    <p:extLst>
      <p:ext uri="{BB962C8B-B14F-4D97-AF65-F5344CB8AC3E}">
        <p14:creationId xmlns:p14="http://schemas.microsoft.com/office/powerpoint/2010/main" val="2079508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 Page: b. functional information</a:t>
            </a:r>
            <a:endParaRPr lang="nl-BE"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6</a:t>
            </a:fld>
            <a:endParaRPr lang="nl-BE"/>
          </a:p>
        </p:txBody>
      </p:sp>
      <p:pic>
        <p:nvPicPr>
          <p:cNvPr id="5" name="Content Placeholder 4"/>
          <p:cNvPicPr>
            <a:picLocks noGrp="1" noChangeAspect="1"/>
          </p:cNvPicPr>
          <p:nvPr>
            <p:ph idx="1"/>
          </p:nvPr>
        </p:nvPicPr>
        <p:blipFill>
          <a:blip r:embed="rId2"/>
          <a:stretch>
            <a:fillRect/>
          </a:stretch>
        </p:blipFill>
        <p:spPr>
          <a:xfrm>
            <a:off x="399535" y="1417638"/>
            <a:ext cx="8229600" cy="4232624"/>
          </a:xfrm>
          <a:prstGeom prst="rect">
            <a:avLst/>
          </a:prstGeom>
        </p:spPr>
      </p:pic>
    </p:spTree>
    <p:extLst>
      <p:ext uri="{BB962C8B-B14F-4D97-AF65-F5344CB8AC3E}">
        <p14:creationId xmlns:p14="http://schemas.microsoft.com/office/powerpoint/2010/main" val="4190057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 Page: c. Toolbox</a:t>
            </a:r>
            <a:endParaRPr lang="nl-BE" dirty="0"/>
          </a:p>
        </p:txBody>
      </p:sp>
      <p:pic>
        <p:nvPicPr>
          <p:cNvPr id="5" name="Content Placeholder 4"/>
          <p:cNvPicPr>
            <a:picLocks noGrp="1" noChangeAspect="1"/>
          </p:cNvPicPr>
          <p:nvPr>
            <p:ph idx="1"/>
          </p:nvPr>
        </p:nvPicPr>
        <p:blipFill>
          <a:blip r:embed="rId2"/>
          <a:stretch>
            <a:fillRect/>
          </a:stretch>
        </p:blipFill>
        <p:spPr>
          <a:xfrm>
            <a:off x="702407" y="1600200"/>
            <a:ext cx="1840894" cy="4486275"/>
          </a:xfrm>
          <a:prstGeom prst="rect">
            <a:avLst/>
          </a:prstGeom>
        </p:spPr>
      </p:pic>
      <p:sp>
        <p:nvSpPr>
          <p:cNvPr id="4" name="Slide Number Placeholder 3"/>
          <p:cNvSpPr>
            <a:spLocks noGrp="1"/>
          </p:cNvSpPr>
          <p:nvPr>
            <p:ph type="sldNum" sz="quarter" idx="13"/>
          </p:nvPr>
        </p:nvSpPr>
        <p:spPr/>
        <p:txBody>
          <a:bodyPr/>
          <a:lstStyle/>
          <a:p>
            <a:fld id="{7FF718FE-0A63-4350-8613-4EA9944B22F5}" type="slidenum">
              <a:rPr lang="nl-BE" smtClean="0"/>
              <a:pPr/>
              <a:t>7</a:t>
            </a:fld>
            <a:endParaRPr lang="nl-BE"/>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9235" y="4027799"/>
            <a:ext cx="2339864" cy="2336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Arrow Connector 13"/>
          <p:cNvCxnSpPr>
            <a:endCxn id="11" idx="1"/>
          </p:cNvCxnSpPr>
          <p:nvPr/>
        </p:nvCxnSpPr>
        <p:spPr>
          <a:xfrm>
            <a:off x="2273643" y="4530811"/>
            <a:ext cx="4455592" cy="6654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4"/>
          <a:stretch>
            <a:fillRect/>
          </a:stretch>
        </p:blipFill>
        <p:spPr>
          <a:xfrm>
            <a:off x="3506993" y="3342206"/>
            <a:ext cx="2990894" cy="1130598"/>
          </a:xfrm>
          <a:prstGeom prst="rect">
            <a:avLst/>
          </a:prstGeom>
        </p:spPr>
      </p:pic>
      <p:cxnSp>
        <p:nvCxnSpPr>
          <p:cNvPr id="19" name="Straight Arrow Connector 18"/>
          <p:cNvCxnSpPr>
            <a:endCxn id="21" idx="1"/>
          </p:cNvCxnSpPr>
          <p:nvPr/>
        </p:nvCxnSpPr>
        <p:spPr>
          <a:xfrm flipV="1">
            <a:off x="1729946" y="2575087"/>
            <a:ext cx="4489622" cy="3563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5"/>
          <a:stretch>
            <a:fillRect/>
          </a:stretch>
        </p:blipFill>
        <p:spPr>
          <a:xfrm>
            <a:off x="6219568" y="1865975"/>
            <a:ext cx="2293994" cy="1418224"/>
          </a:xfrm>
          <a:prstGeom prst="rect">
            <a:avLst/>
          </a:prstGeom>
        </p:spPr>
      </p:pic>
      <p:cxnSp>
        <p:nvCxnSpPr>
          <p:cNvPr id="25" name="Straight Arrow Connector 24"/>
          <p:cNvCxnSpPr>
            <a:endCxn id="16" idx="1"/>
          </p:cNvCxnSpPr>
          <p:nvPr/>
        </p:nvCxnSpPr>
        <p:spPr>
          <a:xfrm flipV="1">
            <a:off x="2543301" y="3907505"/>
            <a:ext cx="963692" cy="2705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3027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Search function &amp; gene identifiers</a:t>
            </a:r>
          </a:p>
        </p:txBody>
      </p:sp>
      <p:sp>
        <p:nvSpPr>
          <p:cNvPr id="3" name="Content Placeholder 2"/>
          <p:cNvSpPr>
            <a:spLocks noGrp="1"/>
          </p:cNvSpPr>
          <p:nvPr>
            <p:ph idx="1"/>
          </p:nvPr>
        </p:nvSpPr>
        <p:spPr/>
        <p:txBody>
          <a:bodyPr/>
          <a:lstStyle/>
          <a:p>
            <a:r>
              <a:rPr lang="en-US" dirty="0"/>
              <a:t>Different search functions available</a:t>
            </a:r>
          </a:p>
          <a:p>
            <a:pPr lvl="1"/>
            <a:r>
              <a:rPr lang="en-US" sz="2400" dirty="0"/>
              <a:t>Keyword (gene description, gene symbol)</a:t>
            </a:r>
          </a:p>
          <a:p>
            <a:pPr lvl="2"/>
            <a:r>
              <a:rPr lang="en-US" sz="2000" dirty="0"/>
              <a:t>Try to filter based on (model) species of interest</a:t>
            </a:r>
          </a:p>
          <a:p>
            <a:pPr lvl="2"/>
            <a:r>
              <a:rPr lang="en-US" sz="2000" dirty="0"/>
              <a:t>BUT caveats due to missing gene descriptions</a:t>
            </a:r>
          </a:p>
          <a:p>
            <a:pPr lvl="2"/>
            <a:r>
              <a:rPr lang="en-US" sz="2000" dirty="0"/>
              <a:t>Use “View associated gene families” to summarize </a:t>
            </a:r>
            <a:r>
              <a:rPr lang="en-US" sz="2000" dirty="0" smtClean="0"/>
              <a:t>results</a:t>
            </a:r>
            <a:endParaRPr lang="en-US" dirty="0"/>
          </a:p>
          <a:p>
            <a:pPr lvl="1"/>
            <a:r>
              <a:rPr lang="en-US" sz="2400" dirty="0"/>
              <a:t>Gene Ontology or InterPro</a:t>
            </a:r>
          </a:p>
          <a:p>
            <a:pPr lvl="1"/>
            <a:r>
              <a:rPr lang="en-US" sz="2400" dirty="0" smtClean="0"/>
              <a:t>Accession number or gene identifier</a:t>
            </a:r>
          </a:p>
          <a:p>
            <a:pPr lvl="2"/>
            <a:r>
              <a:rPr lang="en-US" sz="2000" dirty="0" smtClean="0"/>
              <a:t>Both original as PLAZA gene identifier are supported</a:t>
            </a:r>
          </a:p>
          <a:p>
            <a:endParaRPr lang="nl-BE"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8</a:t>
            </a:fld>
            <a:endParaRPr lang="nl-BE" dirty="0"/>
          </a:p>
        </p:txBody>
      </p:sp>
      <p:sp>
        <p:nvSpPr>
          <p:cNvPr id="5" name="TextBox 4"/>
          <p:cNvSpPr txBox="1"/>
          <p:nvPr/>
        </p:nvSpPr>
        <p:spPr>
          <a:xfrm>
            <a:off x="7933038" y="99670"/>
            <a:ext cx="1051891" cy="461665"/>
          </a:xfrm>
          <a:prstGeom prst="rect">
            <a:avLst/>
          </a:prstGeom>
          <a:noFill/>
        </p:spPr>
        <p:txBody>
          <a:bodyPr wrap="none" rtlCol="0">
            <a:spAutoFit/>
          </a:bodyPr>
          <a:lstStyle/>
          <a:p>
            <a:r>
              <a:rPr lang="en-US" sz="2400" b="1" dirty="0" smtClean="0">
                <a:solidFill>
                  <a:schemeClr val="accent3"/>
                </a:solidFill>
              </a:rPr>
              <a:t>DEMO</a:t>
            </a:r>
            <a:endParaRPr lang="nl-BE" sz="2400" b="1" dirty="0">
              <a:solidFill>
                <a:schemeClr val="accent3"/>
              </a:solidFill>
            </a:endParaRPr>
          </a:p>
        </p:txBody>
      </p:sp>
    </p:spTree>
    <p:extLst>
      <p:ext uri="{BB962C8B-B14F-4D97-AF65-F5344CB8AC3E}">
        <p14:creationId xmlns:p14="http://schemas.microsoft.com/office/powerpoint/2010/main" val="747242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Homology &amp; gene families</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9</a:t>
            </a:fld>
            <a:endParaRPr lang="nl-BE"/>
          </a:p>
        </p:txBody>
      </p:sp>
      <p:sp>
        <p:nvSpPr>
          <p:cNvPr id="5" name="Rectangle 3"/>
          <p:cNvSpPr>
            <a:spLocks noGrp="1" noChangeArrowheads="1"/>
          </p:cNvSpPr>
          <p:nvPr>
            <p:ph idx="1"/>
          </p:nvPr>
        </p:nvSpPr>
        <p:spPr/>
        <p:txBody>
          <a:bodyPr/>
          <a:lstStyle/>
          <a:p>
            <a:pPr eaLnBrk="1" hangingPunct="1"/>
            <a:r>
              <a:rPr lang="en-US" altLang="nl-BE" dirty="0">
                <a:solidFill>
                  <a:srgbClr val="EA6341"/>
                </a:solidFill>
              </a:rPr>
              <a:t>Homology </a:t>
            </a:r>
            <a:r>
              <a:rPr lang="en-US" altLang="nl-BE" dirty="0"/>
              <a:t>= shared ancestral common origin</a:t>
            </a:r>
          </a:p>
          <a:p>
            <a:pPr eaLnBrk="1" hangingPunct="1"/>
            <a:r>
              <a:rPr lang="en-US" altLang="nl-BE" dirty="0"/>
              <a:t>Inferred based on:</a:t>
            </a:r>
          </a:p>
          <a:p>
            <a:pPr lvl="1" eaLnBrk="1" hangingPunct="1"/>
            <a:r>
              <a:rPr lang="en-US" altLang="nl-BE" dirty="0">
                <a:solidFill>
                  <a:srgbClr val="EA6341"/>
                </a:solidFill>
              </a:rPr>
              <a:t>Sequence similarity</a:t>
            </a:r>
          </a:p>
          <a:p>
            <a:pPr lvl="1" eaLnBrk="1" hangingPunct="1"/>
            <a:r>
              <a:rPr lang="en-US" altLang="nl-BE" dirty="0"/>
              <a:t>Similar </a:t>
            </a:r>
            <a:r>
              <a:rPr lang="en-US" altLang="nl-BE" dirty="0">
                <a:solidFill>
                  <a:srgbClr val="EA6341"/>
                </a:solidFill>
              </a:rPr>
              <a:t>(multi-) protein domain</a:t>
            </a:r>
            <a:r>
              <a:rPr lang="en-US" altLang="nl-BE" dirty="0"/>
              <a:t> composition and organization</a:t>
            </a:r>
          </a:p>
          <a:p>
            <a:pPr eaLnBrk="1" hangingPunct="1"/>
            <a:r>
              <a:rPr lang="en-US" altLang="nl-BE" dirty="0"/>
              <a:t>So sequence similarity means homology?</a:t>
            </a:r>
          </a:p>
          <a:p>
            <a:pPr lvl="1" eaLnBrk="1" hangingPunct="1"/>
            <a:r>
              <a:rPr lang="en-US" altLang="nl-BE" dirty="0">
                <a:solidFill>
                  <a:srgbClr val="EA6341"/>
                </a:solidFill>
              </a:rPr>
              <a:t>No</a:t>
            </a:r>
            <a:r>
              <a:rPr lang="en-US" altLang="nl-BE" dirty="0"/>
              <a:t>, it depends!</a:t>
            </a:r>
          </a:p>
        </p:txBody>
      </p:sp>
    </p:spTree>
    <p:extLst>
      <p:ext uri="{BB962C8B-B14F-4D97-AF65-F5344CB8AC3E}">
        <p14:creationId xmlns:p14="http://schemas.microsoft.com/office/powerpoint/2010/main" val="70417980"/>
      </p:ext>
    </p:extLst>
  </p:cSld>
  <p:clrMapOvr>
    <a:masterClrMapping/>
  </p:clrMapOvr>
</p:sld>
</file>

<file path=ppt/theme/theme1.xml><?xml version="1.0" encoding="utf-8"?>
<a:theme xmlns:a="http://schemas.openxmlformats.org/drawingml/2006/main" name="VIB-UGent Center for Plant Systems Biology_4-3">
  <a:themeElements>
    <a:clrScheme name="VIB Colours">
      <a:dk1>
        <a:srgbClr val="1B2944"/>
      </a:dk1>
      <a:lt1>
        <a:sysClr val="window" lastClr="FFFFFF"/>
      </a:lt1>
      <a:dk2>
        <a:srgbClr val="1B2944"/>
      </a:dk2>
      <a:lt2>
        <a:srgbClr val="FFFFFF"/>
      </a:lt2>
      <a:accent1>
        <a:srgbClr val="5DB7B1"/>
      </a:accent1>
      <a:accent2>
        <a:srgbClr val="5A2A82"/>
      </a:accent2>
      <a:accent3>
        <a:srgbClr val="FF681E"/>
      </a:accent3>
      <a:accent4>
        <a:srgbClr val="1B2944"/>
      </a:accent4>
      <a:accent5>
        <a:srgbClr val="7C7C7C"/>
      </a:accent5>
      <a:accent6>
        <a:srgbClr val="FFFFFF"/>
      </a:accent6>
      <a:hlink>
        <a:srgbClr val="5DB7B1"/>
      </a:hlink>
      <a:folHlink>
        <a:srgbClr val="5DB7B1"/>
      </a:folHlink>
    </a:clrScheme>
    <a:fontScheme name="VIB Theme">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86ACBA5E-3A25-4A34-A43E-B5735477C2B2}" vid="{DC177829-E576-4970-8B66-A20C24F481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VIB-UGent Center for Plant Systems Biology_4-3</Template>
  <TotalTime>8522</TotalTime>
  <Words>648</Words>
  <Application>Microsoft Office PowerPoint</Application>
  <PresentationFormat>On-screen Show (4:3)</PresentationFormat>
  <Paragraphs>110</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Wingdings</vt:lpstr>
      <vt:lpstr>Corbel</vt:lpstr>
      <vt:lpstr>Arial</vt:lpstr>
      <vt:lpstr>Calibri Light</vt:lpstr>
      <vt:lpstr>Calibri</vt:lpstr>
      <vt:lpstr>VIB-UGent Center for Plant Systems Biology_4-3</vt:lpstr>
      <vt:lpstr>Functional Plant Bioinformatics</vt:lpstr>
      <vt:lpstr>Cross-species genome analysis</vt:lpstr>
      <vt:lpstr>Exploiting cross-species genome information</vt:lpstr>
      <vt:lpstr>Gene Page: a. structural information</vt:lpstr>
      <vt:lpstr>Gene Page: b. functional information</vt:lpstr>
      <vt:lpstr>Gene Page: b. functional information</vt:lpstr>
      <vt:lpstr>Gene Page: c. Toolbox</vt:lpstr>
      <vt:lpstr>Search function &amp; gene identifiers</vt:lpstr>
      <vt:lpstr>Homology &amp; gene families</vt:lpstr>
      <vt:lpstr>Homology is NOT a measure</vt:lpstr>
      <vt:lpstr>How to define gene homology using similarity?</vt:lpstr>
      <vt:lpstr>Homologous genes in PLAZA</vt:lpstr>
      <vt:lpstr>Gene family page</vt:lpstr>
      <vt:lpstr>Gene family similarity heatmap</vt:lpstr>
      <vt:lpstr>Associated gene families &amp; phylogenetic profiles</vt:lpstr>
      <vt:lpstr>Exploiting cross-species genome information</vt:lpstr>
      <vt:lpstr>Gene colinearity &amp; genome organization</vt:lpstr>
      <vt:lpstr>Gene colinearity &amp; genome organization</vt:lpstr>
      <vt:lpstr>Gene colinearity &amp; genome organization</vt:lpstr>
      <vt:lpstr>Gene duplication types</vt:lpstr>
      <vt:lpstr>Tandem gene organization Zm00001d017741</vt:lpstr>
    </vt:vector>
  </TitlesOfParts>
  <Company>Universiteit Gent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mibel</dc:creator>
  <cp:lastModifiedBy>mibel</cp:lastModifiedBy>
  <cp:revision>103</cp:revision>
  <cp:lastPrinted>2017-05-09T14:43:32Z</cp:lastPrinted>
  <dcterms:created xsi:type="dcterms:W3CDTF">2017-05-04T12:39:53Z</dcterms:created>
  <dcterms:modified xsi:type="dcterms:W3CDTF">2024-04-16T13:41:21Z</dcterms:modified>
</cp:coreProperties>
</file>