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howSpecialPlsOnTitleSld="0">
  <p:sldMasterIdLst>
    <p:sldMasterId id="2147483648" r:id="rId1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797675" cy="9926638"/>
  <p:defaultTextStyle>
    <a:defPPr>
      <a:defRPr lang="nl-NL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69" d="100"/>
          <a:sy n="69" d="100"/>
        </p:scale>
        <p:origin x="1584" y="77"/>
      </p:cViewPr>
      <p:guideLst>
        <p:guide pos="2183" orient="horz"/>
        <p:guide pos="2880"/>
        <p:guide pos="979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54C128F-AFEE-4890-85B2-1F48215E6BEA}" type="datetimeFigureOut">
              <a:rPr lang="nl-BE"/>
              <a:t>12/05/2026</a:t>
            </a:fld>
            <a:endParaRPr lang="nl-BE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1F9E79-600B-4EBD-ACB4-5FFB84038D1C}" type="slidenum">
              <a:rPr lang="nl-BE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1</a:t>
            </a:fld>
            <a:endParaRPr lang="nl-BE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b="1"/>
              <a:t>Could be removed I think</a:t>
            </a:r>
            <a:endParaRPr lang="nl-BE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2</a:t>
            </a:fld>
            <a:endParaRPr lang="nl-BE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A92B9DB-ADAD-CA4F-5278-AAA44D9B93FA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9ED861-9F51-6E2E-46A6-A0355183165C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DA1009-6CBD-9965-F2F8-1B569C2CF389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DC93C00-784E-C614-5930-9511B6A1B7C4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709900-194C-ABF2-127A-0DA7D447C9B1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3936B57-BDB8-7D0B-A43B-F295CEE11F16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818611D-5EF5-CA09-4FE9-7E2C7D49F708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11AB8A6-DB7A-5019-6875-267B2FA4AF0A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AC0773-F896-7553-F574-EF62D3A80A4C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13C4BA7-B7E7-9D48-9C29-0DBBA6FCCFDF}" type="slidenum">
              <a:rPr/>
              <a:t/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7BD5878-6795-2FDE-E0E5-CAB9FA4E64EA}" type="slidenum">
              <a:rPr/>
              <a:t/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D17142-0B2B-9C53-EDE2-153A9A778785}" type="slidenum">
              <a:rPr/>
              <a:t/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1A41863-2BAD-D144-81A7-94EFAD4A6716}" type="slidenum">
              <a:rPr/>
              <a:t/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809D267-2F3B-7F47-D23A-2A4E538B5C77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B2944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Hoofdstu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82610" y="2445488"/>
            <a:ext cx="7738646" cy="2200939"/>
          </a:xfrm>
        </p:spPr>
        <p:txBody>
          <a:bodyPr anchor="t" anchorCtr="0">
            <a:noAutofit/>
          </a:bodyPr>
          <a:lstStyle>
            <a:lvl1pPr algn="l">
              <a:defRPr sz="4800" b="1" cap="none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sz="3200"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4485968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 marL="16002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4pPr>
            <a:lvl5pPr marL="20574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Sub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NL"/>
              <a:t>Headline</a:t>
            </a:r>
            <a:endParaRPr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2053167"/>
            <a:ext cx="8229600" cy="4033002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7200" y="1455738"/>
            <a:ext cx="8229599" cy="559329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EA634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nl-BE"/>
              <a:t>Subheadline</a:t>
            </a:r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el  - 2x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4" name="Rectangle 4"/>
          <p:cNvSpPr>
            <a:spLocks noChangeArrowheads="1" noGrp="1"/>
          </p:cNvSpPr>
          <p:nvPr>
            <p:ph type="dt" sz="half" idx="10"/>
          </p:nvPr>
        </p:nvSpPr>
        <p:spPr bwMode="auto">
          <a:xfrm>
            <a:off x="6629400" y="6453188"/>
            <a:ext cx="1905000" cy="252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ChangeArrowheads="1" noGrp="1"/>
          </p:cNvSpPr>
          <p:nvPr>
            <p:ph type="ftr" sz="quarter" idx="11"/>
          </p:nvPr>
        </p:nvSpPr>
        <p:spPr bwMode="auto">
          <a:xfrm>
            <a:off x="3276600" y="6453188"/>
            <a:ext cx="2895600" cy="252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ChangeArrowheads="1" noGrp="1"/>
          </p:cNvSpPr>
          <p:nvPr>
            <p:ph type="sldNum" sz="quarter" idx="12"/>
          </p:nvPr>
        </p:nvSpPr>
        <p:spPr bwMode="auto">
          <a:xfrm>
            <a:off x="179388" y="6405563"/>
            <a:ext cx="1295400" cy="252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A3972-89B9-4F19-B2D0-2737E5E4F2A2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2" Type="http://schemas.openxmlformats.org/officeDocument/2006/relationships/image" Target="../media/image1.jpg"/><Relationship Id="rId13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nl-NL"/>
              <a:t>Titelstijl van model bewerken</a:t>
            </a:r>
            <a:endParaRPr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nl-NL"/>
              <a:t>Klik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1"/>
  <p:txStyles>
    <p:titleStyle>
      <a:lvl1pPr algn="l" defTabSz="457200">
        <a:spcBef>
          <a:spcPts val="0"/>
        </a:spcBef>
        <a:buNone/>
        <a:defRPr sz="4400" b="1" i="0" cap="all">
          <a:solidFill>
            <a:srgbClr val="1B294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Clr>
          <a:srgbClr val="EA6341"/>
        </a:buClr>
        <a:buFont typeface="Arial"/>
        <a:buChar char="•"/>
        <a:defRPr sz="3200">
          <a:solidFill>
            <a:srgbClr val="1B2944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Tx/>
        <a:buBlip>
          <a:blip r:embed="rId13"/>
        </a:buBlip>
        <a:defRPr sz="2800">
          <a:solidFill>
            <a:srgbClr val="1B2944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400">
          <a:solidFill>
            <a:srgbClr val="1B2944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/>
              <a:t>Functional Plant Bioinformatics</a:t>
            </a:r>
            <a:endParaRPr lang="nl-BE" sz="4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Genes, gene families, and phylogenetics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September 15th, 2026</a:t>
            </a:r>
            <a:endParaRPr lang="nl-BE"/>
          </a:p>
          <a:p>
            <a:pPr>
              <a:defRPr/>
            </a:pP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 bwMode="auto">
          <a:xfrm>
            <a:off x="5773478" y="6247001"/>
            <a:ext cx="3273595" cy="468321"/>
          </a:xfrm>
        </p:spPr>
        <p:txBody>
          <a:bodyPr/>
          <a:lstStyle/>
          <a:p>
            <a:pPr>
              <a:defRPr/>
            </a:pPr>
            <a:r>
              <a:rPr lang="en-US"/>
              <a:t>Klaas</a:t>
            </a:r>
            <a:r>
              <a:rPr lang="en-US"/>
              <a:t> </a:t>
            </a:r>
            <a:r>
              <a:rPr lang="en-US"/>
              <a:t>Vandepoele</a:t>
            </a:r>
            <a:endParaRPr lang="en-US"/>
          </a:p>
          <a:p>
            <a:pPr>
              <a:defRPr/>
            </a:pPr>
            <a:r>
              <a:rPr lang="en-US"/>
              <a:t>Michiel</a:t>
            </a:r>
            <a:r>
              <a:rPr lang="en-US"/>
              <a:t> Van Bel</a:t>
            </a:r>
            <a:br>
              <a:rPr lang="en-US"/>
            </a:b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nl-BE"/>
              <a:t>Search function &amp; gene identifiers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2372032"/>
            <a:ext cx="8229600" cy="4485968"/>
          </a:xfrm>
        </p:spPr>
        <p:txBody>
          <a:bodyPr/>
          <a:lstStyle/>
          <a:p>
            <a:pPr>
              <a:defRPr/>
            </a:pPr>
            <a:r>
              <a:rPr lang="en-US"/>
              <a:t>Different search functions available</a:t>
            </a:r>
            <a:endParaRPr/>
          </a:p>
          <a:p>
            <a:pPr lvl="1">
              <a:defRPr/>
            </a:pPr>
            <a:r>
              <a:rPr lang="en-US" sz="2400"/>
              <a:t>Keyword (gene description, gene symbol)</a:t>
            </a:r>
            <a:endParaRPr/>
          </a:p>
          <a:p>
            <a:pPr lvl="2">
              <a:defRPr/>
            </a:pPr>
            <a:r>
              <a:rPr lang="en-US" sz="2000"/>
              <a:t>Try to filter based on (model) species of interest</a:t>
            </a:r>
            <a:endParaRPr/>
          </a:p>
          <a:p>
            <a:pPr lvl="2">
              <a:defRPr/>
            </a:pPr>
            <a:r>
              <a:rPr lang="en-US" sz="2000"/>
              <a:t>BUT caveats due to missing gene descriptions</a:t>
            </a:r>
            <a:endParaRPr/>
          </a:p>
          <a:p>
            <a:pPr lvl="2">
              <a:defRPr/>
            </a:pPr>
            <a:r>
              <a:rPr lang="en-US" sz="2000"/>
              <a:t>Use “View associated gene families” to summarize results</a:t>
            </a:r>
            <a:endParaRPr lang="en-US"/>
          </a:p>
          <a:p>
            <a:pPr lvl="1">
              <a:defRPr/>
            </a:pPr>
            <a:r>
              <a:rPr lang="en-US" sz="2400"/>
              <a:t>Gene Ontology or InterPro</a:t>
            </a:r>
            <a:endParaRPr/>
          </a:p>
          <a:p>
            <a:pPr lvl="1">
              <a:defRPr/>
            </a:pPr>
            <a:r>
              <a:rPr lang="en-US" sz="2400"/>
              <a:t>Accession number or gene identifier</a:t>
            </a:r>
            <a:endParaRPr/>
          </a:p>
          <a:p>
            <a:pPr lvl="2">
              <a:defRPr/>
            </a:pPr>
            <a:r>
              <a:rPr lang="en-US" sz="2000"/>
              <a:t>Both original as PLAZA gene identifier are supported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2</a:t>
            </a:fld>
            <a:endParaRPr lang="nl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7199" y="1178739"/>
            <a:ext cx="8135487" cy="826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 (A) : Structural Information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3</a:t>
            </a:fld>
            <a:endParaRPr lang="nl-BE"/>
          </a:p>
        </p:txBody>
      </p:sp>
      <p:pic>
        <p:nvPicPr>
          <p:cNvPr id="8" name="Content Placeholder 7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533363" y="1188308"/>
            <a:ext cx="8077273" cy="4486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 (B) : Functional Annotations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4</a:t>
            </a:fld>
            <a:endParaRPr lang="nl-BE"/>
          </a:p>
        </p:txBody>
      </p:sp>
      <p:pic>
        <p:nvPicPr>
          <p:cNvPr id="5" name="Content Placeholder 4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1538413" y="1237735"/>
            <a:ext cx="5754135" cy="4486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 (B) : Functional Annotations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5</a:t>
            </a:fld>
            <a:endParaRPr lang="nl-BE"/>
          </a:p>
        </p:txBody>
      </p:sp>
      <p:pic>
        <p:nvPicPr>
          <p:cNvPr id="5" name="Content Placeholder 4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399535" y="1417638"/>
            <a:ext cx="8229600" cy="4232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Page  (C) : Toolbar</a:t>
            </a:r>
            <a:endParaRPr lang="nl-BE"/>
          </a:p>
        </p:txBody>
      </p:sp>
      <p:pic>
        <p:nvPicPr>
          <p:cNvPr id="5" name="Content Placeholder 4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702407" y="1600200"/>
            <a:ext cx="1840894" cy="44862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6</a:t>
            </a:fld>
            <a:endParaRPr lang="nl-BE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729235" y="4027799"/>
            <a:ext cx="2339863" cy="2336943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4" name="Straight Arrow Connector 13"/>
          <p:cNvCxnSpPr>
            <a:cxnSpLocks/>
            <a:endCxn id="11" idx="1"/>
          </p:cNvCxnSpPr>
          <p:nvPr/>
        </p:nvCxnSpPr>
        <p:spPr bwMode="auto">
          <a:xfrm>
            <a:off x="2273643" y="4530811"/>
            <a:ext cx="4455592" cy="6654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506993" y="3342206"/>
            <a:ext cx="2990894" cy="1130598"/>
          </a:xfrm>
          <a:prstGeom prst="rect">
            <a:avLst/>
          </a:prstGeom>
        </p:spPr>
      </p:pic>
      <p:cxnSp>
        <p:nvCxnSpPr>
          <p:cNvPr id="19" name="Straight Arrow Connector 18"/>
          <p:cNvCxnSpPr>
            <a:cxnSpLocks/>
            <a:endCxn id="21" idx="1"/>
          </p:cNvCxnSpPr>
          <p:nvPr/>
        </p:nvCxnSpPr>
        <p:spPr bwMode="auto">
          <a:xfrm flipV="1">
            <a:off x="1729946" y="2575087"/>
            <a:ext cx="4489622" cy="356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219568" y="1865975"/>
            <a:ext cx="2293994" cy="1418224"/>
          </a:xfrm>
          <a:prstGeom prst="rect">
            <a:avLst/>
          </a:prstGeom>
        </p:spPr>
      </p:pic>
      <p:cxnSp>
        <p:nvCxnSpPr>
          <p:cNvPr id="25" name="Straight Arrow Connector 24"/>
          <p:cNvCxnSpPr>
            <a:cxnSpLocks/>
            <a:endCxn id="16" idx="1"/>
          </p:cNvCxnSpPr>
          <p:nvPr/>
        </p:nvCxnSpPr>
        <p:spPr bwMode="auto">
          <a:xfrm flipV="1">
            <a:off x="2543301" y="3907505"/>
            <a:ext cx="963692" cy="2705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Homology &amp; gene families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7</a:t>
            </a:fld>
            <a:endParaRPr lang="nl-BE"/>
          </a:p>
        </p:txBody>
      </p:sp>
      <p:sp>
        <p:nvSpPr>
          <p:cNvPr id="5" name="Rectangle 3"/>
          <p:cNvSpPr>
            <a:spLocks noChangeArrowheads="1"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2400">
                <a:solidFill>
                  <a:srgbClr val="EA6341"/>
                </a:solidFill>
              </a:rPr>
              <a:t>Homology </a:t>
            </a:r>
            <a:r>
              <a:rPr lang="en-US" sz="2400"/>
              <a:t>= shared ancestral common origin</a:t>
            </a:r>
            <a:endParaRPr/>
          </a:p>
          <a:p>
            <a:pPr>
              <a:defRPr/>
            </a:pPr>
            <a:r>
              <a:rPr lang="en-US" sz="2400"/>
              <a:t>Inferred based on:</a:t>
            </a:r>
            <a:endParaRPr/>
          </a:p>
          <a:p>
            <a:pPr lvl="1">
              <a:defRPr/>
            </a:pPr>
            <a:r>
              <a:rPr lang="en-US" sz="2000">
                <a:solidFill>
                  <a:srgbClr val="EA6341"/>
                </a:solidFill>
              </a:rPr>
              <a:t>Sequence similarity</a:t>
            </a:r>
            <a:endParaRPr/>
          </a:p>
          <a:p>
            <a:pPr lvl="1">
              <a:defRPr/>
            </a:pPr>
            <a:r>
              <a:rPr lang="en-US" sz="2000"/>
              <a:t>Similar </a:t>
            </a:r>
            <a:r>
              <a:rPr lang="en-US" sz="2000">
                <a:solidFill>
                  <a:srgbClr val="EA6341"/>
                </a:solidFill>
              </a:rPr>
              <a:t>(multi-) protein domain</a:t>
            </a:r>
            <a:r>
              <a:rPr lang="en-US" sz="2000"/>
              <a:t> composition and organization</a:t>
            </a:r>
            <a:endParaRPr/>
          </a:p>
          <a:p>
            <a:pPr>
              <a:defRPr/>
            </a:pPr>
            <a:r>
              <a:rPr lang="en-US" sz="2400"/>
              <a:t>So sequence similarity means homology?</a:t>
            </a:r>
            <a:endParaRPr/>
          </a:p>
          <a:p>
            <a:pPr lvl="1">
              <a:defRPr/>
            </a:pPr>
            <a:r>
              <a:rPr lang="en-US" sz="2000">
                <a:solidFill>
                  <a:srgbClr val="EA6341"/>
                </a:solidFill>
              </a:rPr>
              <a:t>No</a:t>
            </a:r>
            <a:r>
              <a:rPr lang="en-US" sz="2000">
                <a:solidFill>
                  <a:schemeClr val="accent3"/>
                </a:solidFill>
              </a:rPr>
              <a:t>!</a:t>
            </a:r>
            <a:r>
              <a:rPr lang="en-US" sz="2000"/>
              <a:t> It depends!</a:t>
            </a:r>
            <a:endParaRPr/>
          </a:p>
          <a:p>
            <a:pPr marL="0" indent="0">
              <a:buNone/>
              <a:defRPr/>
            </a:pPr>
            <a:endParaRPr lang="en-US" sz="2400"/>
          </a:p>
          <a:p>
            <a:pPr marL="0" indent="0">
              <a:buNone/>
              <a:defRPr/>
            </a:pPr>
            <a:r>
              <a:rPr lang="en-US" sz="2400" b="1"/>
              <a:t>PLAZA</a:t>
            </a:r>
            <a:endParaRPr/>
          </a:p>
          <a:p>
            <a:pPr marL="0" indent="0">
              <a:buNone/>
              <a:defRPr/>
            </a:pPr>
            <a:r>
              <a:rPr lang="en-US" sz="2400" b="1"/>
              <a:t> </a:t>
            </a:r>
            <a:r>
              <a:rPr lang="en-US" sz="2400"/>
              <a:t>Automatically cluster homologous genes into gene families</a:t>
            </a:r>
            <a:endParaRPr lang="en-US" sz="2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8</a:t>
            </a:fld>
            <a:endParaRPr lang="nl-BE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16199999">
            <a:off x="-205549" y="2798882"/>
            <a:ext cx="193033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algn="l">
              <a:spcBef>
                <a:spcPts val="0"/>
              </a:spcBef>
              <a:buClr>
                <a:schemeClr val="folHlink"/>
              </a:buClr>
              <a:buSzPct val="70000"/>
              <a:buFont typeface="Wingdings"/>
              <a:buChar char=""/>
              <a:defRPr sz="3000">
                <a:solidFill>
                  <a:schemeClr val="tx2"/>
                </a:solidFill>
                <a:latin typeface="Arial"/>
              </a:defRPr>
            </a:lvl1pPr>
            <a:lvl2pPr marL="742950" indent="-285750" algn="l">
              <a:spcBef>
                <a:spcPts val="0"/>
              </a:spcBef>
              <a:buClr>
                <a:srgbClr val="CC66FF"/>
              </a:buClr>
              <a:buSzPct val="75000"/>
              <a:buFont typeface="Wingdings"/>
              <a:buChar char=""/>
              <a:defRPr sz="2800">
                <a:solidFill>
                  <a:schemeClr val="tx2"/>
                </a:solidFill>
                <a:latin typeface="Arial"/>
              </a:defRPr>
            </a:lvl2pPr>
            <a:lvl3pPr marL="1143000" indent="-228600" algn="l">
              <a:spcBef>
                <a:spcPts val="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/>
              </a:defRPr>
            </a:lvl3pPr>
            <a:lvl4pPr marL="1600200" indent="-228600" algn="l">
              <a:spcBef>
                <a:spcPts val="0"/>
              </a:spcBef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4pPr>
            <a:lvl5pPr marL="2057400" indent="-228600" algn="l">
              <a:spcBef>
                <a:spcPts val="0"/>
              </a:spcBef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9pPr>
          </a:lstStyle>
          <a:p>
            <a:pPr algn="r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en-US" sz="1800">
                <a:latin typeface="+mn-lt"/>
              </a:rPr>
              <a:t>Sequences (~taxa)</a:t>
            </a:r>
            <a:endParaRPr/>
          </a:p>
        </p:txBody>
      </p:sp>
      <p:pic>
        <p:nvPicPr>
          <p:cNvPr id="9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57200" y="1538194"/>
            <a:ext cx="8229600" cy="4000686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Different data axis in PLAZA: Gene Families</a:t>
            </a:r>
            <a:endParaRPr lang="nl-BE"/>
          </a:p>
        </p:txBody>
      </p:sp>
      <p:sp>
        <p:nvSpPr>
          <p:cNvPr id="10" name="Rectangle 9"/>
          <p:cNvSpPr/>
          <p:nvPr/>
        </p:nvSpPr>
        <p:spPr bwMode="auto">
          <a:xfrm>
            <a:off x="944285" y="2018380"/>
            <a:ext cx="7219412" cy="965168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Family Page 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9</a:t>
            </a:fld>
            <a:endParaRPr lang="nl-BE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951" y="1317072"/>
            <a:ext cx="6799239" cy="4086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Family Page : Gene List 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10</a:t>
            </a:fld>
            <a:endParaRPr lang="nl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96181" y="1224793"/>
            <a:ext cx="5850645" cy="3528439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</p:cNvCxnSpPr>
          <p:nvPr/>
        </p:nvCxnSpPr>
        <p:spPr bwMode="auto">
          <a:xfrm>
            <a:off x="2611394" y="2989012"/>
            <a:ext cx="3723502" cy="1743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 bwMode="auto">
          <a:xfrm>
            <a:off x="6334897" y="2367793"/>
            <a:ext cx="26361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u="sng"/>
              <a:t>Gene list per species</a:t>
            </a:r>
            <a:endParaRPr/>
          </a:p>
          <a:p>
            <a:pPr>
              <a:defRPr/>
            </a:pPr>
            <a:endParaRPr lang="en-US" b="1" u="sng"/>
          </a:p>
          <a:p>
            <a:pPr marL="342900" indent="-342900">
              <a:buFont typeface="+mj-lt"/>
              <a:buAutoNum type="arabicPeriod"/>
              <a:defRPr/>
            </a:pPr>
            <a:r>
              <a:rPr lang="en-US"/>
              <a:t>Use pie-chart </a:t>
            </a:r>
            <a:endParaRPr/>
          </a:p>
          <a:p>
            <a:pPr marL="342900" indent="-342900">
              <a:buFont typeface="+mj-lt"/>
              <a:buAutoNum type="arabicPeriod"/>
              <a:defRPr/>
            </a:pPr>
            <a:endParaRPr lang="en-US"/>
          </a:p>
          <a:p>
            <a:pPr marL="342900" indent="-342900">
              <a:buFont typeface="+mj-lt"/>
              <a:buAutoNum type="arabicPeriod"/>
              <a:defRPr/>
            </a:pPr>
            <a:r>
              <a:rPr lang="en-US"/>
              <a:t>Filter using search</a:t>
            </a:r>
            <a:endParaRPr/>
          </a:p>
          <a:p>
            <a:pPr>
              <a:defRPr/>
            </a:pPr>
            <a:endParaRPr lang="en-US" b="1" u="sng"/>
          </a:p>
          <a:p>
            <a:pPr>
              <a:defRPr/>
            </a:pPr>
            <a:endParaRPr lang="en-US" b="1" u="sng"/>
          </a:p>
          <a:p>
            <a:pPr>
              <a:defRPr/>
            </a:pPr>
            <a:endParaRPr lang="nl-BE" b="1" u="sng"/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 bwMode="auto">
          <a:xfrm flipV="1">
            <a:off x="5070389" y="3698789"/>
            <a:ext cx="1264508" cy="2403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family similarity heatmap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11</a:t>
            </a:fld>
            <a:endParaRPr lang="nl-BE"/>
          </a:p>
        </p:txBody>
      </p:sp>
      <p:pic>
        <p:nvPicPr>
          <p:cNvPr id="5122" name="Picture 2" descr="C:\Users\klpoe.LUTHOR\Downloads\cX-heatmap_canvas.png"/>
          <p:cNvPicPr>
            <a:picLocks noChangeAspect="1" noChangeArrowheads="1"/>
          </p:cNvPicPr>
          <p:nvPr/>
        </p:nvPicPr>
        <p:blipFill>
          <a:blip r:embed="rId3"/>
          <a:srcRect l="0" t="6000" r="0" b="0"/>
          <a:stretch/>
        </p:blipFill>
        <p:spPr bwMode="auto">
          <a:xfrm>
            <a:off x="3368040" y="1417638"/>
            <a:ext cx="5654040" cy="531479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3506993" y="1092497"/>
            <a:ext cx="2770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l-BE" b="1"/>
              <a:t>Mini-chromosome maintenance (MCM) protein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0901" y="1417638"/>
            <a:ext cx="1523340" cy="391487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cxnSpLocks/>
          </p:cNvCxnSpPr>
          <p:nvPr/>
        </p:nvCxnSpPr>
        <p:spPr bwMode="auto">
          <a:xfrm flipV="1">
            <a:off x="1631092" y="3855308"/>
            <a:ext cx="166404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Multiple sequence alignment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12</a:t>
            </a:fld>
            <a:endParaRPr lang="nl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9610" y="1414440"/>
            <a:ext cx="1523340" cy="3914876"/>
          </a:xfrm>
          <a:prstGeom prst="rect">
            <a:avLst/>
          </a:prstGeom>
        </p:spPr>
      </p:pic>
      <p:pic>
        <p:nvPicPr>
          <p:cNvPr id="7" name="Content Placeholder 6"/>
          <p:cNvPicPr>
            <a:picLocks noChangeAspect="1" noGrp="1"/>
          </p:cNvPicPr>
          <p:nvPr>
            <p:ph idx="1"/>
          </p:nvPr>
        </p:nvPicPr>
        <p:blipFill>
          <a:blip r:embed="rId4"/>
          <a:stretch/>
        </p:blipFill>
        <p:spPr bwMode="auto">
          <a:xfrm>
            <a:off x="2582439" y="1845275"/>
            <a:ext cx="6134986" cy="3387977"/>
          </a:xfrm>
          <a:prstGeom prst="rect">
            <a:avLst/>
          </a:prstGeom>
        </p:spPr>
      </p:pic>
      <p:cxnSp>
        <p:nvCxnSpPr>
          <p:cNvPr id="8" name="Straight Arrow Connector 7"/>
          <p:cNvCxnSpPr>
            <a:cxnSpLocks/>
          </p:cNvCxnSpPr>
          <p:nvPr/>
        </p:nvCxnSpPr>
        <p:spPr bwMode="auto">
          <a:xfrm flipV="1">
            <a:off x="1842950" y="3608173"/>
            <a:ext cx="73948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Phylogenetic trees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13</a:t>
            </a:fld>
            <a:endParaRPr lang="nl-B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9610" y="1414440"/>
            <a:ext cx="1523340" cy="3914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089747" y="2034333"/>
            <a:ext cx="6956267" cy="3512377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cxnSpLocks/>
          </p:cNvCxnSpPr>
          <p:nvPr/>
        </p:nvCxnSpPr>
        <p:spPr bwMode="auto">
          <a:xfrm flipV="1">
            <a:off x="1350258" y="3004166"/>
            <a:ext cx="73948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 bwMode="auto">
          <a:xfrm flipH="1" flipV="1">
            <a:off x="2656901" y="1637574"/>
            <a:ext cx="10798" cy="4682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 bwMode="auto">
          <a:xfrm flipV="1">
            <a:off x="3649606" y="1637574"/>
            <a:ext cx="0" cy="5041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 bwMode="auto">
          <a:xfrm flipV="1">
            <a:off x="4699628" y="1655335"/>
            <a:ext cx="0" cy="4864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2155970" y="1216300"/>
            <a:ext cx="5536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The same tree with different additional information</a:t>
            </a: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3200" cap="none"/>
              <a:t>Tree reconciliation</a:t>
            </a:r>
            <a:endParaRPr lang="nl-BE" sz="3200" cap="none"/>
          </a:p>
        </p:txBody>
      </p:sp>
      <p:sp>
        <p:nvSpPr>
          <p:cNvPr id="14339" name="Content Placeholder 6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buFont typeface="Wingdings"/>
              <a:buChar char="v"/>
              <a:defRPr/>
            </a:pPr>
            <a:r>
              <a:rPr lang="en-US" sz="2000"/>
              <a:t>The automatic detection of speciation and duplication events using a species tree and gene family tree</a:t>
            </a:r>
            <a:endParaRPr lang="nl-BE" sz="180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ln/>
        </p:spPr>
        <p:txBody>
          <a:bodyPr/>
          <a:lstStyle>
            <a:lvl1pPr algn="l">
              <a:spcBef>
                <a:spcPts val="0"/>
              </a:spcBef>
              <a:buClr>
                <a:schemeClr val="folHlink"/>
              </a:buClr>
              <a:buSzPct val="70000"/>
              <a:buFont typeface="Wingdings"/>
              <a:buChar char=""/>
              <a:defRPr sz="3000">
                <a:solidFill>
                  <a:schemeClr val="tx2"/>
                </a:solidFill>
                <a:latin typeface="Arial"/>
              </a:defRPr>
            </a:lvl1pPr>
            <a:lvl2pPr marL="742950" indent="-285750" algn="l">
              <a:spcBef>
                <a:spcPts val="0"/>
              </a:spcBef>
              <a:buClr>
                <a:srgbClr val="CC66FF"/>
              </a:buClr>
              <a:buSzPct val="75000"/>
              <a:buFont typeface="Wingdings"/>
              <a:buChar char=""/>
              <a:defRPr sz="2800">
                <a:solidFill>
                  <a:schemeClr val="tx2"/>
                </a:solidFill>
                <a:latin typeface="Arial"/>
              </a:defRPr>
            </a:lvl2pPr>
            <a:lvl3pPr marL="1143000" indent="-228600" algn="l">
              <a:spcBef>
                <a:spcPts val="0"/>
              </a:spcBef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Arial"/>
              </a:defRPr>
            </a:lvl3pPr>
            <a:lvl4pPr marL="1600200" indent="-228600" algn="l">
              <a:spcBef>
                <a:spcPts val="0"/>
              </a:spcBef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4pPr>
            <a:lvl5pPr marL="2057400" indent="-228600" algn="l">
              <a:spcBef>
                <a:spcPts val="0"/>
              </a:spcBef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Char char="•"/>
              <a:defRPr sz="2000">
                <a:solidFill>
                  <a:schemeClr val="tx2"/>
                </a:solidFill>
                <a:latin typeface="Arial"/>
              </a:defRPr>
            </a:lvl9pPr>
          </a:lstStyle>
          <a:p>
            <a:pPr>
              <a:spcBef>
                <a:spcPts val="0"/>
              </a:spcBef>
              <a:buClrTx/>
              <a:buSzTx/>
              <a:buFontTx/>
              <a:buNone/>
              <a:defRPr/>
            </a:pPr>
            <a:fld id="{6F4C195A-CEF2-4141-A954-33AA98E295EF}" type="slidenum">
              <a:rPr lang="nl-NL" sz="1400">
                <a:solidFill>
                  <a:schemeClr val="bg2"/>
                </a:solidFill>
              </a:rPr>
              <a:t>14</a:t>
            </a:fld>
            <a:endParaRPr lang="nl-NL" sz="1400">
              <a:solidFill>
                <a:schemeClr val="bg2"/>
              </a:solidFill>
            </a:endParaRP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51560" y="2479041"/>
            <a:ext cx="7104698" cy="33720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Gene Family Page : Functional Annotation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15</a:t>
            </a:fld>
            <a:endParaRPr lang="nl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7200" y="1334529"/>
            <a:ext cx="7223570" cy="22669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922638" y="3962400"/>
            <a:ext cx="7496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/>
              <a:t>GO-terms are automatically assigned to gene families based on 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en-US"/>
              <a:t>Enrichment statistics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en-US"/>
              <a:t>Fraction of genes in the family with the GO term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Does not mean that ALL genes of the family have that GO term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/>
              <a:t>Multiple families can be annotated with the same GO term</a:t>
            </a:r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Associated gene families &amp; phylogenetic profiles</a:t>
            </a: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16</a:t>
            </a:fld>
            <a:endParaRPr lang="nl-BE"/>
          </a:p>
        </p:txBody>
      </p:sp>
      <p:pic>
        <p:nvPicPr>
          <p:cNvPr id="1026" name="Picture 2"/>
          <p:cNvPicPr>
            <a:picLocks noChangeAspect="1" noChangeArrowheads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57200" y="1617181"/>
            <a:ext cx="8229600" cy="4452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VIB-UGent Center for Plant Systems Biology_4-3">
  <a:themeElements>
    <a:clrScheme name="VIB Colours">
      <a:dk1>
        <a:srgbClr val="1B2944"/>
      </a:dk1>
      <a:lt1>
        <a:sysClr val="window" lastClr="FFFFFF"/>
      </a:lt1>
      <a:dk2>
        <a:srgbClr val="1B2944"/>
      </a:dk2>
      <a:lt2>
        <a:srgbClr val="FFFFFF"/>
      </a:lt2>
      <a:accent1>
        <a:srgbClr val="5DB7B1"/>
      </a:accent1>
      <a:accent2>
        <a:srgbClr val="5A2A82"/>
      </a:accent2>
      <a:accent3>
        <a:srgbClr val="FF681E"/>
      </a:accent3>
      <a:accent4>
        <a:srgbClr val="1B2944"/>
      </a:accent4>
      <a:accent5>
        <a:srgbClr val="7C7C7C"/>
      </a:accent5>
      <a:accent6>
        <a:srgbClr val="FFFFFF"/>
      </a:accent6>
      <a:hlink>
        <a:srgbClr val="5DB7B1"/>
      </a:hlink>
      <a:folHlink>
        <a:srgbClr val="5DB7B1"/>
      </a:folHlink>
    </a:clrScheme>
    <a:fontScheme name="VIB Them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VIB-UGent Center for Plant Systems Biology_4-3</Template>
  <TotalTime>0</TotalTime>
  <Words>0</Words>
  <Application>onlyoffice/8.0.1.31</Application>
  <DocSecurity>0</DocSecurity>
  <PresentationFormat>On-screen Show (4:3)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>Universiteit Gent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mibel</dc:creator>
  <cp:keywords/>
  <dc:description/>
  <dc:identifier/>
  <dc:language/>
  <cp:lastModifiedBy>Michiel Van Bel</cp:lastModifiedBy>
  <cp:revision>121</cp:revision>
  <dcterms:created xsi:type="dcterms:W3CDTF">2017-05-04T12:39:53Z</dcterms:created>
  <dcterms:modified xsi:type="dcterms:W3CDTF">2026-09-14T07:33:35Z</dcterms:modified>
  <cp:category/>
  <cp:contentStatus/>
  <cp:version/>
</cp:coreProperties>
</file>