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notesSlides/notesSlide3.xml" ContentType="application/vnd.openxmlformats-officedocument.presentationml.notesSlide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howSpecialPlsOnTitleSld="0">
  <p:sldMasterIdLst>
    <p:sldMasterId id="2147483648" r:id="rId1"/>
  </p:sldMasterIdLst>
  <p:notesMasterIdLst>
    <p:notesMasterId r:id="rId1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797675" cy="9926638"/>
  <p:defaultTextStyle>
    <a:defPPr>
      <a:defRPr lang="nl-NL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116" d="100"/>
          <a:sy n="116" d="100"/>
        </p:scale>
        <p:origin x="528" y="102"/>
      </p:cViewPr>
      <p:guideLst>
        <p:guide pos="2160" orient="horz"/>
        <p:guide pos="2880"/>
        <p:guide pos="979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 /><Relationship Id="rId13" Type="http://schemas.openxmlformats.org/officeDocument/2006/relationships/tableStyles" Target="tableStyles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54C128F-AFEE-4890-85B2-1F48215E6BEA}" type="datetimeFigureOut">
              <a:rPr lang="nl-BE"/>
              <a:t>5/05/2026</a:t>
            </a:fld>
            <a:endParaRPr lang="nl-BE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F1F9E79-600B-4EBD-ACB4-5FFB84038D1C}" type="slidenum">
              <a:rPr lang="nl-BE"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F1F9E79-600B-4EBD-ACB4-5FFB84038D1C}" type="slidenum">
              <a:rPr lang="nl-BE"/>
              <a:t>1</a:t>
            </a:fld>
            <a:endParaRPr lang="nl-BE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8F628BD-1DCF-E797-F77F-259AB9806622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5101166-1B31-9452-7613-7BFE72CAD6CF}" type="slidenum">
              <a:rPr/>
              <a:t/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DB9291B-1424-0CF8-DF15-B3482D09572E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EF269AE-733A-40B4-46E5-676DD7275288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89C4D05-5416-EEBC-EB39-4637D370EEC2}" type="slidenum">
              <a:rPr/>
              <a:t/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9805E70-734F-1AA9-382A-9822CEA02737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v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ctrTitle"/>
          </p:nvPr>
        </p:nvSpPr>
        <p:spPr bwMode="auto">
          <a:xfrm>
            <a:off x="118532" y="2534925"/>
            <a:ext cx="7772400" cy="1470025"/>
          </a:xfrm>
        </p:spPr>
        <p:txBody>
          <a:bodyPr>
            <a:noAutofit/>
          </a:bodyPr>
          <a:lstStyle>
            <a:lvl1pPr algn="l">
              <a:defRPr sz="4800" cap="none">
                <a:solidFill>
                  <a:srgbClr val="FFFFFF"/>
                </a:solidFill>
                <a:latin typeface="Corbe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Subtitel 2"/>
          <p:cNvSpPr>
            <a:spLocks noGrp="1"/>
          </p:cNvSpPr>
          <p:nvPr>
            <p:ph type="subTitle" idx="1"/>
          </p:nvPr>
        </p:nvSpPr>
        <p:spPr bwMode="auto">
          <a:xfrm>
            <a:off x="118532" y="4147626"/>
            <a:ext cx="6400800" cy="118164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6998140" y="5933243"/>
            <a:ext cx="2048933" cy="313759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Calibri Light"/>
              </a:defRPr>
            </a:lvl1pPr>
            <a:lvl5pPr>
              <a:defRPr/>
            </a:lvl5pPr>
          </a:lstStyle>
          <a:p>
            <a:pPr lvl="0">
              <a:defRPr/>
            </a:pPr>
            <a:r>
              <a:rPr lang="nl-BE"/>
              <a:t>Date</a:t>
            </a:r>
            <a:endParaRPr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5773478" y="6388827"/>
            <a:ext cx="3273595" cy="32649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nl-BE"/>
              <a:t>Presenter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Cov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ctrTitle"/>
          </p:nvPr>
        </p:nvSpPr>
        <p:spPr bwMode="auto">
          <a:xfrm>
            <a:off x="118532" y="2534925"/>
            <a:ext cx="7772400" cy="1470025"/>
          </a:xfrm>
        </p:spPr>
        <p:txBody>
          <a:bodyPr>
            <a:noAutofit/>
          </a:bodyPr>
          <a:lstStyle>
            <a:lvl1pPr algn="l">
              <a:defRPr sz="4800" cap="none">
                <a:solidFill>
                  <a:srgbClr val="1B2944"/>
                </a:solidFill>
                <a:latin typeface="Corbe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Subtitel 2"/>
          <p:cNvSpPr>
            <a:spLocks noGrp="1"/>
          </p:cNvSpPr>
          <p:nvPr>
            <p:ph type="subTitle" idx="1"/>
          </p:nvPr>
        </p:nvSpPr>
        <p:spPr bwMode="auto">
          <a:xfrm>
            <a:off x="118532" y="4147626"/>
            <a:ext cx="6400800" cy="118164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1B2944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6998140" y="5933243"/>
            <a:ext cx="2048933" cy="313759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Calibri Light"/>
              </a:defRPr>
            </a:lvl1pPr>
            <a:lvl5pPr>
              <a:defRPr/>
            </a:lvl5pPr>
          </a:lstStyle>
          <a:p>
            <a:pPr lvl="0">
              <a:defRPr/>
            </a:pPr>
            <a:r>
              <a:rPr lang="nl-BE"/>
              <a:t>Date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5773478" y="6388827"/>
            <a:ext cx="3273595" cy="32649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nl-BE"/>
              <a:t>Presenter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Hoofdstu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182610" y="2445488"/>
            <a:ext cx="7738646" cy="2200939"/>
          </a:xfrm>
        </p:spPr>
        <p:txBody>
          <a:bodyPr anchor="t" anchorCtr="0">
            <a:noAutofit/>
          </a:bodyPr>
          <a:lstStyle>
            <a:lvl1pPr algn="l">
              <a:defRPr sz="4800" b="1" cap="none" spc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sz="3200" cap="none">
                <a:solidFill>
                  <a:srgbClr val="1B2944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457200" y="1600201"/>
            <a:ext cx="8229600" cy="4485968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3pPr>
            <a:lvl4pPr marL="1600200" indent="-228600">
              <a:buClr>
                <a:srgbClr val="1B2944"/>
              </a:buClr>
              <a:buFont typeface="Arial"/>
              <a:buChar char="•"/>
              <a:defRPr>
                <a:solidFill>
                  <a:srgbClr val="1B2944"/>
                </a:solidFill>
                <a:latin typeface="+mn-lt"/>
              </a:defRPr>
            </a:lvl4pPr>
            <a:lvl5pPr marL="2057400" indent="-228600">
              <a:buClr>
                <a:srgbClr val="1B2944"/>
              </a:buClr>
              <a:buFont typeface="Arial"/>
              <a:buChar char="•"/>
              <a:defRPr>
                <a:solidFill>
                  <a:srgbClr val="1B2944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Subtitel -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nl-NL"/>
              <a:t>Headline</a:t>
            </a:r>
            <a:endParaRPr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457200" y="2053167"/>
            <a:ext cx="8229600" cy="4033002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57200" y="1455738"/>
            <a:ext cx="8229599" cy="559329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rgbClr val="EA634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nl-BE"/>
              <a:t>Subheadline</a:t>
            </a:r>
            <a:endParaRPr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el  - 2x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485969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 sz="2400"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 sz="2000"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485969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 sz="2400"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 sz="2000"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1_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g"/><Relationship Id="rId1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nl-NL"/>
              <a:t>Titelstijl van model bewerken</a:t>
            </a:r>
            <a:endParaRPr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nl-NL"/>
              <a:t>Klik om de tekststijl van het model te bewerken</a:t>
            </a:r>
            <a:endParaRPr/>
          </a:p>
          <a:p>
            <a:pPr lvl="1">
              <a:defRPr/>
            </a:pPr>
            <a:r>
              <a:rPr lang="nl-NL"/>
              <a:t>Tweede niveau</a:t>
            </a:r>
            <a:endParaRPr/>
          </a:p>
          <a:p>
            <a:pPr lvl="2">
              <a:defRPr/>
            </a:pPr>
            <a:r>
              <a:rPr lang="nl-NL"/>
              <a:t>Derde niveau</a:t>
            </a:r>
            <a:endParaRPr/>
          </a:p>
          <a:p>
            <a:pPr lvl="3">
              <a:defRPr/>
            </a:pPr>
            <a:r>
              <a:rPr lang="nl-NL"/>
              <a:t>Vierde niveau</a:t>
            </a:r>
            <a:endParaRPr/>
          </a:p>
          <a:p>
            <a:pPr lvl="4">
              <a:defRPr/>
            </a:pPr>
            <a:r>
              <a:rPr lang="nl-NL"/>
              <a:t>Vijfde niveau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1"/>
  <p:txStyles>
    <p:titleStyle>
      <a:lvl1pPr algn="l" defTabSz="457200">
        <a:spcBef>
          <a:spcPts val="0"/>
        </a:spcBef>
        <a:buNone/>
        <a:defRPr sz="4400" b="1" i="0" cap="all">
          <a:solidFill>
            <a:srgbClr val="1B294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>
        <a:spcBef>
          <a:spcPts val="0"/>
        </a:spcBef>
        <a:buClr>
          <a:srgbClr val="EA6341"/>
        </a:buClr>
        <a:buFont typeface="Arial"/>
        <a:buChar char="•"/>
        <a:defRPr sz="3200">
          <a:solidFill>
            <a:srgbClr val="1B2944"/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0"/>
        </a:spcBef>
        <a:buFontTx/>
        <a:buBlip>
          <a:blip r:embed="rId12"/>
        </a:buBlip>
        <a:defRPr sz="2800">
          <a:solidFill>
            <a:srgbClr val="1B2944"/>
          </a:solidFill>
          <a:latin typeface="+mn-lt"/>
          <a:ea typeface="+mn-ea"/>
          <a:cs typeface="+mn-cs"/>
        </a:defRPr>
      </a:lvl2pPr>
      <a:lvl3pPr marL="11430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400">
          <a:solidFill>
            <a:srgbClr val="1B2944"/>
          </a:solidFill>
          <a:latin typeface="+mn-lt"/>
          <a:ea typeface="+mn-ea"/>
          <a:cs typeface="+mn-cs"/>
        </a:defRPr>
      </a:lvl3pPr>
      <a:lvl4pPr marL="16002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000">
          <a:solidFill>
            <a:srgbClr val="1B2944"/>
          </a:solidFill>
          <a:latin typeface="+mn-lt"/>
          <a:ea typeface="+mn-ea"/>
          <a:cs typeface="+mn-cs"/>
        </a:defRPr>
      </a:lvl4pPr>
      <a:lvl5pPr marL="20574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000">
          <a:solidFill>
            <a:srgbClr val="1B2944"/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4000"/>
              <a:t>Functional Plant Bioinformatics</a:t>
            </a:r>
            <a:endParaRPr lang="nl-BE" sz="40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Colinearity</a:t>
            </a:r>
            <a:r>
              <a:rPr lang="en-US"/>
              <a:t>, synteny, and polyploidy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September 15th, 2026</a:t>
            </a:r>
            <a:endParaRPr lang="nl-BE"/>
          </a:p>
          <a:p>
            <a:pPr>
              <a:defRPr/>
            </a:pP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 bwMode="auto">
          <a:xfrm>
            <a:off x="5773478" y="6247001"/>
            <a:ext cx="3273595" cy="468321"/>
          </a:xfrm>
        </p:spPr>
        <p:txBody>
          <a:bodyPr/>
          <a:lstStyle/>
          <a:p>
            <a:pPr>
              <a:defRPr/>
            </a:pPr>
            <a:r>
              <a:rPr lang="en-US"/>
              <a:t>Klaas</a:t>
            </a:r>
            <a:r>
              <a:rPr lang="en-US"/>
              <a:t> </a:t>
            </a:r>
            <a:r>
              <a:rPr lang="en-US"/>
              <a:t>Vandepoele</a:t>
            </a:r>
            <a:endParaRPr lang="en-US"/>
          </a:p>
          <a:p>
            <a:pPr>
              <a:defRPr/>
            </a:pPr>
            <a:r>
              <a:rPr lang="en-US"/>
              <a:t>Michiel</a:t>
            </a:r>
            <a:r>
              <a:rPr lang="en-US"/>
              <a:t> Van </a:t>
            </a:r>
            <a:r>
              <a:rPr lang="en-US"/>
              <a:t>Bel</a:t>
            </a:r>
            <a:br>
              <a:rPr lang="en-US"/>
            </a:b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</a:t>
            </a:fld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 noGrp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457200" y="1842994"/>
            <a:ext cx="8229600" cy="400068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3200"/>
              <a:t>Exploiting cross-species genome information</a:t>
            </a:r>
            <a:endParaRPr lang="nl-BE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2</a:t>
            </a:fld>
            <a:endParaRPr lang="nl-BE"/>
          </a:p>
        </p:txBody>
      </p:sp>
      <p:sp>
        <p:nvSpPr>
          <p:cNvPr id="6" name="TextBox 5"/>
          <p:cNvSpPr txBox="1"/>
          <p:nvPr/>
        </p:nvSpPr>
        <p:spPr bwMode="auto">
          <a:xfrm>
            <a:off x="6588224" y="5789484"/>
            <a:ext cx="23762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>
                <a:solidFill>
                  <a:schemeClr val="bg1">
                    <a:lumMod val="50000"/>
                  </a:schemeClr>
                </a:solidFill>
                <a:latin typeface="Calibri"/>
              </a:rPr>
              <a:t>&gt;20 tools available!</a:t>
            </a:r>
            <a:endParaRPr lang="nl-BE" sz="2000" b="1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583458" y="2800865"/>
            <a:ext cx="1828801" cy="2988619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3200"/>
              <a:t>Gene colinearity &amp; genome organization</a:t>
            </a:r>
            <a:endParaRPr lang="nl-BE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023360" y="1599439"/>
            <a:ext cx="4800600" cy="4557521"/>
          </a:xfrm>
        </p:spPr>
        <p:txBody>
          <a:bodyPr/>
          <a:lstStyle/>
          <a:p>
            <a:pPr marL="0" lvl="1" indent="0">
              <a:buClr>
                <a:srgbClr val="EA6341"/>
              </a:buClr>
              <a:buSzPct val="100000"/>
              <a:buNone/>
              <a:defRPr/>
            </a:pPr>
            <a:r>
              <a:rPr lang="en-US" sz="2400" b="1">
                <a:solidFill>
                  <a:schemeClr val="tx2"/>
                </a:solidFill>
              </a:rPr>
              <a:t>Colinearity</a:t>
            </a:r>
            <a:endParaRPr lang="en-US" sz="2400" b="1">
              <a:solidFill>
                <a:schemeClr val="tx2"/>
              </a:solidFill>
            </a:endParaRPr>
          </a:p>
          <a:p>
            <a:pPr marL="342900" lvl="1" indent="-342900">
              <a:buClr>
                <a:srgbClr val="EA6341"/>
              </a:buClr>
              <a:buSzPct val="100000"/>
              <a:buFont typeface="Arial"/>
              <a:buChar char="•"/>
              <a:defRPr/>
            </a:pPr>
            <a:r>
              <a:rPr lang="en-US" sz="2000">
                <a:solidFill>
                  <a:schemeClr val="tx2"/>
                </a:solidFill>
              </a:rPr>
              <a:t>Conservation of gene content and order</a:t>
            </a:r>
            <a:endParaRPr/>
          </a:p>
          <a:p>
            <a:pPr marL="0" lvl="1" indent="0">
              <a:buClr>
                <a:srgbClr val="EA6341"/>
              </a:buClr>
              <a:buSzPct val="100000"/>
              <a:buNone/>
              <a:defRPr/>
            </a:pPr>
            <a:r>
              <a:rPr lang="en-US" sz="2400" b="1">
                <a:solidFill>
                  <a:schemeClr val="tx2"/>
                </a:solidFill>
              </a:rPr>
              <a:t>Synteny</a:t>
            </a:r>
            <a:endParaRPr lang="en-US" sz="2400" b="1">
              <a:solidFill>
                <a:schemeClr val="tx2"/>
              </a:solidFill>
            </a:endParaRPr>
          </a:p>
          <a:p>
            <a:pPr marL="342900" lvl="1" indent="-342900">
              <a:buClr>
                <a:srgbClr val="EA6341"/>
              </a:buClr>
              <a:buSzPct val="100000"/>
              <a:buFont typeface="Corbel"/>
              <a:buChar char="•"/>
              <a:defRPr/>
            </a:pPr>
            <a:r>
              <a:rPr lang="en-US" sz="2000">
                <a:solidFill>
                  <a:schemeClr val="tx2"/>
                </a:solidFill>
              </a:rPr>
              <a:t>Conservation of gene content</a:t>
            </a:r>
            <a:endParaRPr/>
          </a:p>
          <a:p>
            <a:pPr marL="342900" lvl="1" indent="-342900">
              <a:buClr>
                <a:srgbClr val="EA6341"/>
              </a:buClr>
              <a:buSzPct val="100000"/>
              <a:buFont typeface="Corbel"/>
              <a:buChar char="•"/>
              <a:defRPr/>
            </a:pPr>
            <a:endParaRPr lang="en-US" sz="1400">
              <a:solidFill>
                <a:schemeClr val="tx2"/>
              </a:solidFill>
            </a:endParaRPr>
          </a:p>
          <a:p>
            <a:pPr marL="342900" lvl="1" indent="-342900">
              <a:buClr>
                <a:srgbClr val="EA6341"/>
              </a:buClr>
              <a:buSzPct val="100000"/>
              <a:buFont typeface="Corbel"/>
              <a:buChar char="•"/>
              <a:defRPr/>
            </a:pPr>
            <a:endParaRPr lang="en-US" sz="1400">
              <a:solidFill>
                <a:schemeClr val="tx2"/>
              </a:solidFill>
            </a:endParaRPr>
          </a:p>
          <a:p>
            <a:pPr marL="0" lvl="1" indent="0">
              <a:buClr>
                <a:srgbClr val="EA6341"/>
              </a:buClr>
              <a:buSzPct val="100000"/>
              <a:buNone/>
              <a:defRPr/>
            </a:pPr>
            <a:r>
              <a:rPr lang="en-US" sz="1800">
                <a:solidFill>
                  <a:schemeClr val="tx2"/>
                </a:solidFill>
              </a:rPr>
              <a:t>Detection gene </a:t>
            </a:r>
            <a:r>
              <a:rPr lang="en-US" sz="1800">
                <a:solidFill>
                  <a:schemeClr val="tx2"/>
                </a:solidFill>
              </a:rPr>
              <a:t>colinearity</a:t>
            </a:r>
            <a:r>
              <a:rPr lang="en-US" sz="1800">
                <a:solidFill>
                  <a:schemeClr val="tx2"/>
                </a:solidFill>
              </a:rPr>
              <a:t> using </a:t>
            </a:r>
            <a:r>
              <a:rPr lang="en-US" sz="1800">
                <a:solidFill>
                  <a:schemeClr val="tx2"/>
                </a:solidFill>
              </a:rPr>
              <a:t>i-ADHoRe</a:t>
            </a:r>
            <a:r>
              <a:rPr lang="en-US" sz="1800">
                <a:solidFill>
                  <a:schemeClr val="tx2"/>
                </a:solidFill>
              </a:rPr>
              <a:t> 3.0</a:t>
            </a:r>
            <a:endParaRPr/>
          </a:p>
          <a:p>
            <a:pPr marL="342900" lvl="1" indent="-342900">
              <a:buClr>
                <a:srgbClr val="EA6341"/>
              </a:buClr>
              <a:buSzPct val="100000"/>
              <a:buFont typeface="Corbel"/>
              <a:buChar char="•"/>
              <a:defRPr/>
            </a:pPr>
            <a:r>
              <a:rPr lang="en-US" sz="1600">
                <a:solidFill>
                  <a:schemeClr val="tx2"/>
                </a:solidFill>
              </a:rPr>
              <a:t>Represent chromosomes as </a:t>
            </a:r>
            <a:r>
              <a:rPr lang="en-US" sz="1600">
                <a:solidFill>
                  <a:srgbClr val="008000"/>
                </a:solidFill>
              </a:rPr>
              <a:t>sorted gene lists</a:t>
            </a:r>
            <a:endParaRPr/>
          </a:p>
          <a:p>
            <a:pPr marL="342900" lvl="1" indent="-342900">
              <a:buClr>
                <a:srgbClr val="EA6341"/>
              </a:buClr>
              <a:buSzPct val="100000"/>
              <a:buFont typeface="Corbel"/>
              <a:buChar char="•"/>
              <a:defRPr/>
            </a:pPr>
            <a:r>
              <a:rPr lang="en-US" sz="1600">
                <a:solidFill>
                  <a:schemeClr val="tx2"/>
                </a:solidFill>
              </a:rPr>
              <a:t>Identify all homologous gene pairs between chromosomes (</a:t>
            </a:r>
            <a:r>
              <a:rPr lang="en-US" sz="1600">
                <a:solidFill>
                  <a:srgbClr val="008000"/>
                </a:solidFill>
              </a:rPr>
              <a:t>all-against-all BLASTP </a:t>
            </a:r>
            <a:r>
              <a:rPr lang="en-US" sz="1600">
                <a:solidFill>
                  <a:schemeClr val="tx1"/>
                </a:solidFill>
              </a:rPr>
              <a:t>or use </a:t>
            </a:r>
            <a:r>
              <a:rPr lang="en-US" sz="1600">
                <a:solidFill>
                  <a:srgbClr val="008000"/>
                </a:solidFill>
              </a:rPr>
              <a:t>homologous gene families</a:t>
            </a:r>
            <a:r>
              <a:rPr lang="en-US" sz="1600">
                <a:solidFill>
                  <a:schemeClr val="tx2"/>
                </a:solidFill>
              </a:rPr>
              <a:t>).</a:t>
            </a:r>
            <a:endParaRPr/>
          </a:p>
          <a:p>
            <a:pPr marL="342900" lvl="1" indent="-342900">
              <a:buClr>
                <a:srgbClr val="EA6341"/>
              </a:buClr>
              <a:buSzPct val="100000"/>
              <a:buFont typeface="Corbel"/>
              <a:buChar char="•"/>
              <a:defRPr/>
            </a:pPr>
            <a:r>
              <a:rPr lang="en-US" sz="1600">
                <a:solidFill>
                  <a:schemeClr val="tx2"/>
                </a:solidFill>
              </a:rPr>
              <a:t>Score pairs of homologous genes in </a:t>
            </a:r>
            <a:r>
              <a:rPr lang="en-US" sz="1600">
                <a:solidFill>
                  <a:srgbClr val="008000"/>
                </a:solidFill>
              </a:rPr>
              <a:t>matrix</a:t>
            </a:r>
            <a:endParaRPr/>
          </a:p>
          <a:p>
            <a:pPr>
              <a:defRPr/>
            </a:pP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3</a:t>
            </a:fld>
            <a:endParaRPr lang="nl-BE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607434" y="1583203"/>
            <a:ext cx="3067200" cy="2960874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6" name="Group 216"/>
          <p:cNvGrpSpPr/>
          <p:nvPr/>
        </p:nvGrpSpPr>
        <p:grpSpPr bwMode="auto">
          <a:xfrm>
            <a:off x="388434" y="4958872"/>
            <a:ext cx="3505199" cy="914400"/>
            <a:chOff x="4718052" y="5400702"/>
            <a:chExt cx="4089456" cy="1066810"/>
          </a:xfrm>
        </p:grpSpPr>
        <p:sp>
          <p:nvSpPr>
            <p:cNvPr id="7" name="Line 3"/>
            <p:cNvSpPr>
              <a:spLocks noChangeShapeType="1"/>
            </p:cNvSpPr>
            <p:nvPr/>
          </p:nvSpPr>
          <p:spPr bwMode="auto">
            <a:xfrm flipV="1">
              <a:off x="6791327" y="5573739"/>
              <a:ext cx="539750" cy="684213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prstDash val="sys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8" name="Line 4"/>
            <p:cNvSpPr>
              <a:spLocks noChangeShapeType="1"/>
            </p:cNvSpPr>
            <p:nvPr/>
          </p:nvSpPr>
          <p:spPr bwMode="auto">
            <a:xfrm flipH="1" flipV="1">
              <a:off x="6107114" y="5573739"/>
              <a:ext cx="1008063" cy="720724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prstDash val="sysDot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9" name="Line 71"/>
            <p:cNvSpPr>
              <a:spLocks noChangeShapeType="1"/>
            </p:cNvSpPr>
            <p:nvPr/>
          </p:nvSpPr>
          <p:spPr bwMode="auto">
            <a:xfrm flipV="1">
              <a:off x="4870452" y="5559452"/>
              <a:ext cx="152400" cy="762000"/>
            </a:xfrm>
            <a:prstGeom prst="line">
              <a:avLst/>
            </a:prstGeom>
            <a:noFill/>
            <a:ln w="38100" cap="sq">
              <a:solidFill>
                <a:schemeClr val="folHlink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10" name="Line 72"/>
            <p:cNvSpPr>
              <a:spLocks noChangeShapeType="1"/>
            </p:cNvSpPr>
            <p:nvPr/>
          </p:nvSpPr>
          <p:spPr bwMode="auto">
            <a:xfrm flipV="1">
              <a:off x="5327652" y="5559452"/>
              <a:ext cx="76200" cy="762000"/>
            </a:xfrm>
            <a:prstGeom prst="line">
              <a:avLst/>
            </a:prstGeom>
            <a:noFill/>
            <a:ln w="38100" cap="sq">
              <a:solidFill>
                <a:schemeClr val="folHlink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11" name="Line 73"/>
            <p:cNvSpPr>
              <a:spLocks noChangeShapeType="1"/>
            </p:cNvSpPr>
            <p:nvPr/>
          </p:nvSpPr>
          <p:spPr bwMode="auto">
            <a:xfrm flipV="1">
              <a:off x="5708652" y="5553102"/>
              <a:ext cx="115887" cy="768350"/>
            </a:xfrm>
            <a:prstGeom prst="line">
              <a:avLst/>
            </a:prstGeom>
            <a:noFill/>
            <a:ln w="38100" cap="sq">
              <a:solidFill>
                <a:schemeClr val="folHlink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12" name="Line 74"/>
            <p:cNvSpPr>
              <a:spLocks noChangeShapeType="1"/>
            </p:cNvSpPr>
            <p:nvPr/>
          </p:nvSpPr>
          <p:spPr bwMode="auto">
            <a:xfrm flipH="1" flipV="1">
              <a:off x="7805739" y="5553102"/>
              <a:ext cx="76200" cy="762000"/>
            </a:xfrm>
            <a:prstGeom prst="line">
              <a:avLst/>
            </a:prstGeom>
            <a:noFill/>
            <a:ln w="38100" cap="sq">
              <a:solidFill>
                <a:schemeClr val="folHlink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13" name="Line 75"/>
            <p:cNvSpPr>
              <a:spLocks noChangeShapeType="1"/>
            </p:cNvSpPr>
            <p:nvPr/>
          </p:nvSpPr>
          <p:spPr bwMode="auto">
            <a:xfrm flipH="1" flipV="1">
              <a:off x="7537452" y="5559452"/>
              <a:ext cx="725487" cy="755650"/>
            </a:xfrm>
            <a:prstGeom prst="line">
              <a:avLst/>
            </a:prstGeom>
            <a:noFill/>
            <a:ln w="38100" cap="sq">
              <a:solidFill>
                <a:schemeClr val="folHlink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14" name="Line 76"/>
            <p:cNvSpPr>
              <a:spLocks noChangeShapeType="1"/>
            </p:cNvSpPr>
            <p:nvPr/>
          </p:nvSpPr>
          <p:spPr bwMode="auto">
            <a:xfrm flipV="1">
              <a:off x="7500939" y="5559452"/>
              <a:ext cx="798513" cy="755650"/>
            </a:xfrm>
            <a:prstGeom prst="line">
              <a:avLst/>
            </a:prstGeom>
            <a:noFill/>
            <a:ln w="38100" cap="sq">
              <a:solidFill>
                <a:schemeClr val="folHlink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15" name="Line 77"/>
            <p:cNvSpPr>
              <a:spLocks noChangeShapeType="1"/>
            </p:cNvSpPr>
            <p:nvPr/>
          </p:nvSpPr>
          <p:spPr bwMode="auto">
            <a:xfrm>
              <a:off x="4718052" y="5559452"/>
              <a:ext cx="3810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16" name="Rectangle 78"/>
            <p:cNvSpPr>
              <a:spLocks noChangeArrowheads="1"/>
            </p:cNvSpPr>
            <p:nvPr/>
          </p:nvSpPr>
          <p:spPr bwMode="auto">
            <a:xfrm>
              <a:off x="4946652" y="5488014"/>
              <a:ext cx="152400" cy="152400"/>
            </a:xfrm>
            <a:prstGeom prst="rect">
              <a:avLst/>
            </a:prstGeom>
            <a:solidFill>
              <a:srgbClr val="CC99FF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17" name="Rectangle 79"/>
            <p:cNvSpPr>
              <a:spLocks noChangeArrowheads="1"/>
            </p:cNvSpPr>
            <p:nvPr/>
          </p:nvSpPr>
          <p:spPr bwMode="auto">
            <a:xfrm>
              <a:off x="5327652" y="5483252"/>
              <a:ext cx="152400" cy="152400"/>
            </a:xfrm>
            <a:prstGeom prst="rect">
              <a:avLst/>
            </a:prstGeom>
            <a:solidFill>
              <a:srgbClr val="66FF66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18" name="Rectangle 80"/>
            <p:cNvSpPr>
              <a:spLocks noChangeArrowheads="1"/>
            </p:cNvSpPr>
            <p:nvPr/>
          </p:nvSpPr>
          <p:spPr bwMode="auto">
            <a:xfrm>
              <a:off x="5748339" y="5483252"/>
              <a:ext cx="152400" cy="152400"/>
            </a:xfrm>
            <a:prstGeom prst="rect">
              <a:avLst/>
            </a:prstGeom>
            <a:solidFill>
              <a:srgbClr val="00CCFF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19" name="Rectangle 81"/>
            <p:cNvSpPr>
              <a:spLocks noChangeArrowheads="1"/>
            </p:cNvSpPr>
            <p:nvPr/>
          </p:nvSpPr>
          <p:spPr bwMode="auto">
            <a:xfrm>
              <a:off x="6470652" y="5488014"/>
              <a:ext cx="152400" cy="152400"/>
            </a:xfrm>
            <a:prstGeom prst="rect">
              <a:avLst/>
            </a:prstGeom>
            <a:solidFill>
              <a:srgbClr val="FFCC00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20" name="Rectangle 82"/>
            <p:cNvSpPr>
              <a:spLocks noChangeArrowheads="1"/>
            </p:cNvSpPr>
            <p:nvPr/>
          </p:nvSpPr>
          <p:spPr bwMode="auto">
            <a:xfrm>
              <a:off x="7461252" y="5483252"/>
              <a:ext cx="152400" cy="152400"/>
            </a:xfrm>
            <a:prstGeom prst="rect">
              <a:avLst/>
            </a:prstGeom>
            <a:solidFill>
              <a:srgbClr val="00FFCC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21" name="Rectangle 83"/>
            <p:cNvSpPr>
              <a:spLocks noChangeArrowheads="1"/>
            </p:cNvSpPr>
            <p:nvPr/>
          </p:nvSpPr>
          <p:spPr bwMode="auto">
            <a:xfrm>
              <a:off x="8223252" y="5483252"/>
              <a:ext cx="152400" cy="152400"/>
            </a:xfrm>
            <a:prstGeom prst="rect">
              <a:avLst/>
            </a:prstGeom>
            <a:solidFill>
              <a:srgbClr val="00FFFF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22" name="Line 84"/>
            <p:cNvSpPr>
              <a:spLocks noChangeShapeType="1"/>
            </p:cNvSpPr>
            <p:nvPr/>
          </p:nvSpPr>
          <p:spPr bwMode="auto">
            <a:xfrm>
              <a:off x="4718052" y="6321452"/>
              <a:ext cx="3810000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23" name="Rectangle 85"/>
            <p:cNvSpPr>
              <a:spLocks noChangeArrowheads="1"/>
            </p:cNvSpPr>
            <p:nvPr/>
          </p:nvSpPr>
          <p:spPr bwMode="auto">
            <a:xfrm>
              <a:off x="4794252" y="6245252"/>
              <a:ext cx="152400" cy="152400"/>
            </a:xfrm>
            <a:prstGeom prst="rect">
              <a:avLst/>
            </a:prstGeom>
            <a:solidFill>
              <a:srgbClr val="CC99FF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24" name="Rectangle 86"/>
            <p:cNvSpPr>
              <a:spLocks noChangeArrowheads="1"/>
            </p:cNvSpPr>
            <p:nvPr/>
          </p:nvSpPr>
          <p:spPr bwMode="auto">
            <a:xfrm>
              <a:off x="5251452" y="6245252"/>
              <a:ext cx="152400" cy="152400"/>
            </a:xfrm>
            <a:prstGeom prst="rect">
              <a:avLst/>
            </a:prstGeom>
            <a:solidFill>
              <a:srgbClr val="66FF66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25" name="Rectangle 87"/>
            <p:cNvSpPr>
              <a:spLocks noChangeArrowheads="1"/>
            </p:cNvSpPr>
            <p:nvPr/>
          </p:nvSpPr>
          <p:spPr bwMode="auto">
            <a:xfrm>
              <a:off x="5632452" y="6245252"/>
              <a:ext cx="152400" cy="152400"/>
            </a:xfrm>
            <a:prstGeom prst="rect">
              <a:avLst/>
            </a:prstGeom>
            <a:solidFill>
              <a:srgbClr val="00CCFF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26" name="Rectangle 88"/>
            <p:cNvSpPr>
              <a:spLocks noChangeArrowheads="1"/>
            </p:cNvSpPr>
            <p:nvPr/>
          </p:nvSpPr>
          <p:spPr bwMode="auto">
            <a:xfrm>
              <a:off x="7461252" y="6245252"/>
              <a:ext cx="152400" cy="152400"/>
            </a:xfrm>
            <a:prstGeom prst="rect">
              <a:avLst/>
            </a:prstGeom>
            <a:solidFill>
              <a:srgbClr val="00FFFF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27" name="Rectangle 89"/>
            <p:cNvSpPr>
              <a:spLocks noChangeArrowheads="1"/>
            </p:cNvSpPr>
            <p:nvPr/>
          </p:nvSpPr>
          <p:spPr bwMode="auto">
            <a:xfrm>
              <a:off x="8223252" y="6245252"/>
              <a:ext cx="152400" cy="152400"/>
            </a:xfrm>
            <a:prstGeom prst="rect">
              <a:avLst/>
            </a:prstGeom>
            <a:solidFill>
              <a:srgbClr val="00FFCC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28" name="Rectangle 90"/>
            <p:cNvSpPr>
              <a:spLocks noChangeArrowheads="1"/>
            </p:cNvSpPr>
            <p:nvPr/>
          </p:nvSpPr>
          <p:spPr bwMode="auto">
            <a:xfrm>
              <a:off x="7766052" y="6245252"/>
              <a:ext cx="152400" cy="152400"/>
            </a:xfrm>
            <a:prstGeom prst="rect">
              <a:avLst/>
            </a:prstGeom>
            <a:solidFill>
              <a:srgbClr val="FF9933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29" name="Text Box 91"/>
            <p:cNvSpPr txBox="1">
              <a:spLocks noChangeArrowheads="1"/>
            </p:cNvSpPr>
            <p:nvPr/>
          </p:nvSpPr>
          <p:spPr bwMode="auto">
            <a:xfrm>
              <a:off x="8490798" y="5400702"/>
              <a:ext cx="298189" cy="33708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l-NL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  <a:endParaRPr/>
            </a:p>
          </p:txBody>
        </p:sp>
        <p:sp>
          <p:nvSpPr>
            <p:cNvPr id="30" name="Rectangle 93"/>
            <p:cNvSpPr>
              <a:spLocks noChangeArrowheads="1"/>
            </p:cNvSpPr>
            <p:nvPr/>
          </p:nvSpPr>
          <p:spPr bwMode="auto">
            <a:xfrm>
              <a:off x="6053139" y="5488014"/>
              <a:ext cx="152400" cy="152400"/>
            </a:xfrm>
            <a:prstGeom prst="rect">
              <a:avLst/>
            </a:prstGeom>
            <a:solidFill>
              <a:srgbClr val="FF3399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31" name="Rectangle 94"/>
            <p:cNvSpPr>
              <a:spLocks noChangeArrowheads="1"/>
            </p:cNvSpPr>
            <p:nvPr/>
          </p:nvSpPr>
          <p:spPr bwMode="auto">
            <a:xfrm>
              <a:off x="6281739" y="5484839"/>
              <a:ext cx="152400" cy="152400"/>
            </a:xfrm>
            <a:prstGeom prst="rect">
              <a:avLst/>
            </a:prstGeom>
            <a:solidFill>
              <a:srgbClr val="FFCC00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32" name="Rectangle 95"/>
            <p:cNvSpPr>
              <a:spLocks noChangeArrowheads="1"/>
            </p:cNvSpPr>
            <p:nvPr/>
          </p:nvSpPr>
          <p:spPr bwMode="auto">
            <a:xfrm>
              <a:off x="7729539" y="5481664"/>
              <a:ext cx="152400" cy="152400"/>
            </a:xfrm>
            <a:prstGeom prst="rect">
              <a:avLst/>
            </a:prstGeom>
            <a:solidFill>
              <a:srgbClr val="FF9933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6967539" y="5480077"/>
              <a:ext cx="152400" cy="152400"/>
            </a:xfrm>
            <a:prstGeom prst="rect">
              <a:avLst/>
            </a:prstGeom>
            <a:solidFill>
              <a:srgbClr val="FFFFCC"/>
            </a:solidFill>
            <a:ln w="63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34" name="Rectangle 97"/>
            <p:cNvSpPr>
              <a:spLocks noChangeArrowheads="1"/>
            </p:cNvSpPr>
            <p:nvPr/>
          </p:nvSpPr>
          <p:spPr bwMode="auto">
            <a:xfrm>
              <a:off x="6778627" y="5476902"/>
              <a:ext cx="152400" cy="152400"/>
            </a:xfrm>
            <a:prstGeom prst="rect">
              <a:avLst/>
            </a:prstGeom>
            <a:solidFill>
              <a:srgbClr val="FFFFCC"/>
            </a:solidFill>
            <a:ln w="63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35" name="Rectangle 98"/>
            <p:cNvSpPr>
              <a:spLocks noChangeArrowheads="1"/>
            </p:cNvSpPr>
            <p:nvPr/>
          </p:nvSpPr>
          <p:spPr bwMode="auto">
            <a:xfrm>
              <a:off x="7272339" y="5484839"/>
              <a:ext cx="152400" cy="152400"/>
            </a:xfrm>
            <a:prstGeom prst="rect">
              <a:avLst/>
            </a:prstGeom>
            <a:solidFill>
              <a:srgbClr val="FFFF99"/>
            </a:solidFill>
            <a:ln w="31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36" name="Rectangle 99"/>
            <p:cNvSpPr>
              <a:spLocks noChangeArrowheads="1"/>
            </p:cNvSpPr>
            <p:nvPr/>
          </p:nvSpPr>
          <p:spPr bwMode="auto">
            <a:xfrm>
              <a:off x="5900739" y="6248427"/>
              <a:ext cx="152400" cy="152400"/>
            </a:xfrm>
            <a:prstGeom prst="rect">
              <a:avLst/>
            </a:prstGeom>
            <a:solidFill>
              <a:srgbClr val="FFCC00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37" name="Rectangle 100"/>
            <p:cNvSpPr>
              <a:spLocks noChangeArrowheads="1"/>
            </p:cNvSpPr>
            <p:nvPr/>
          </p:nvSpPr>
          <p:spPr bwMode="auto">
            <a:xfrm>
              <a:off x="6434139" y="6238902"/>
              <a:ext cx="152400" cy="152400"/>
            </a:xfrm>
            <a:prstGeom prst="rect">
              <a:avLst/>
            </a:prstGeom>
            <a:solidFill>
              <a:srgbClr val="FFFFCC"/>
            </a:solidFill>
            <a:ln w="63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38" name="Rectangle 101"/>
            <p:cNvSpPr>
              <a:spLocks noChangeArrowheads="1"/>
            </p:cNvSpPr>
            <p:nvPr/>
          </p:nvSpPr>
          <p:spPr bwMode="auto">
            <a:xfrm>
              <a:off x="6169027" y="6235727"/>
              <a:ext cx="152400" cy="152400"/>
            </a:xfrm>
            <a:prstGeom prst="rect">
              <a:avLst/>
            </a:prstGeom>
            <a:solidFill>
              <a:srgbClr val="FFFFCC"/>
            </a:solidFill>
            <a:ln w="63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39" name="Rectangle 102"/>
            <p:cNvSpPr>
              <a:spLocks noChangeArrowheads="1"/>
            </p:cNvSpPr>
            <p:nvPr/>
          </p:nvSpPr>
          <p:spPr bwMode="auto">
            <a:xfrm>
              <a:off x="6738939" y="6238902"/>
              <a:ext cx="152400" cy="152400"/>
            </a:xfrm>
            <a:prstGeom prst="rect">
              <a:avLst/>
            </a:prstGeom>
            <a:solidFill>
              <a:srgbClr val="FFFF99"/>
            </a:solidFill>
            <a:ln w="63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40" name="Rectangle 103"/>
            <p:cNvSpPr>
              <a:spLocks noChangeArrowheads="1"/>
            </p:cNvSpPr>
            <p:nvPr/>
          </p:nvSpPr>
          <p:spPr bwMode="auto">
            <a:xfrm>
              <a:off x="7043739" y="6238902"/>
              <a:ext cx="152400" cy="152400"/>
            </a:xfrm>
            <a:prstGeom prst="rect">
              <a:avLst/>
            </a:prstGeom>
            <a:solidFill>
              <a:srgbClr val="FF3399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nl-BE"/>
            </a:p>
          </p:txBody>
        </p:sp>
        <p:sp>
          <p:nvSpPr>
            <p:cNvPr id="41" name="Text Box 91"/>
            <p:cNvSpPr txBox="1">
              <a:spLocks noChangeArrowheads="1"/>
            </p:cNvSpPr>
            <p:nvPr/>
          </p:nvSpPr>
          <p:spPr bwMode="auto">
            <a:xfrm>
              <a:off x="8511171" y="6130430"/>
              <a:ext cx="296337" cy="33708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l-NL">
                  <a:solidFill>
                    <a:schemeClr val="accent6">
                      <a:lumMod val="75000"/>
                    </a:schemeClr>
                  </a:solidFill>
                </a:rPr>
                <a:t>2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637007" y="1233301"/>
            <a:ext cx="2929339" cy="3798692"/>
          </a:xfrm>
          <a:prstGeom prst="rect">
            <a:avLst/>
          </a:prstGeom>
        </p:spPr>
      </p:pic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245132" y="1572152"/>
            <a:ext cx="4542824" cy="443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Rectangle 51"/>
          <p:cNvSpPr/>
          <p:nvPr/>
        </p:nvSpPr>
        <p:spPr bwMode="auto">
          <a:xfrm>
            <a:off x="3689873" y="3910379"/>
            <a:ext cx="5230073" cy="242946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3200"/>
              <a:t>Gene colinearity &amp; genome organization</a:t>
            </a:r>
            <a:endParaRPr lang="nl-BE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4</a:t>
            </a:fld>
            <a:endParaRPr lang="nl-BE"/>
          </a:p>
        </p:txBody>
      </p:sp>
      <p:sp>
        <p:nvSpPr>
          <p:cNvPr id="48" name="TextBox 47"/>
          <p:cNvSpPr txBox="1"/>
          <p:nvPr/>
        </p:nvSpPr>
        <p:spPr bwMode="auto">
          <a:xfrm>
            <a:off x="381000" y="1233301"/>
            <a:ext cx="1279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/>
              <a:t>WGDotplot</a:t>
            </a:r>
            <a:endParaRPr lang="nl-BE"/>
          </a:p>
        </p:txBody>
      </p:sp>
      <p:grpSp>
        <p:nvGrpSpPr>
          <p:cNvPr id="49" name="Group 48"/>
          <p:cNvGrpSpPr/>
          <p:nvPr/>
        </p:nvGrpSpPr>
        <p:grpSpPr bwMode="auto">
          <a:xfrm>
            <a:off x="3813042" y="3946843"/>
            <a:ext cx="5106904" cy="2142420"/>
            <a:chOff x="3706362" y="1249363"/>
            <a:chExt cx="5106904" cy="214242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5"/>
            <a:stretch/>
          </p:blipFill>
          <p:spPr bwMode="auto">
            <a:xfrm>
              <a:off x="3706362" y="1567299"/>
              <a:ext cx="5106904" cy="1824484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50" name="TextBox 49"/>
            <p:cNvSpPr txBox="1"/>
            <p:nvPr/>
          </p:nvSpPr>
          <p:spPr bwMode="auto">
            <a:xfrm>
              <a:off x="3706362" y="1249363"/>
              <a:ext cx="1949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/>
                <a:t>Multiplicon Viewer</a:t>
              </a:r>
              <a:endParaRPr lang="nl-BE"/>
            </a:p>
          </p:txBody>
        </p:sp>
      </p:grpSp>
      <p:cxnSp>
        <p:nvCxnSpPr>
          <p:cNvPr id="11" name="Straight Arrow Connector 10"/>
          <p:cNvCxnSpPr>
            <a:cxnSpLocks/>
          </p:cNvCxnSpPr>
          <p:nvPr/>
        </p:nvCxnSpPr>
        <p:spPr bwMode="auto">
          <a:xfrm flipH="1">
            <a:off x="4787956" y="2853109"/>
            <a:ext cx="19011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3200"/>
              <a:t>Gene colinearity &amp; genome organization</a:t>
            </a:r>
            <a:endParaRPr lang="nl-BE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5</a:t>
            </a:fld>
            <a:endParaRPr lang="nl-BE"/>
          </a:p>
        </p:txBody>
      </p:sp>
      <p:sp>
        <p:nvSpPr>
          <p:cNvPr id="51" name="TextBox 50"/>
          <p:cNvSpPr txBox="1"/>
          <p:nvPr/>
        </p:nvSpPr>
        <p:spPr bwMode="auto">
          <a:xfrm>
            <a:off x="2860709" y="1118802"/>
            <a:ext cx="1406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/>
              <a:t>Synteny Plot</a:t>
            </a:r>
            <a:endParaRPr lang="nl-B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860709" y="1606066"/>
            <a:ext cx="6085789" cy="303747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 bwMode="auto">
          <a:xfrm>
            <a:off x="655320" y="5364480"/>
            <a:ext cx="5919159" cy="37338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nl-B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50885" y="1339847"/>
            <a:ext cx="1697322" cy="4024633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cxnSpLocks/>
          </p:cNvCxnSpPr>
          <p:nvPr/>
        </p:nvCxnSpPr>
        <p:spPr bwMode="auto">
          <a:xfrm>
            <a:off x="1095592" y="2748833"/>
            <a:ext cx="17052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duplication types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600200"/>
            <a:ext cx="3366655" cy="4343399"/>
          </a:xfrm>
        </p:spPr>
        <p:txBody>
          <a:bodyPr/>
          <a:lstStyle/>
          <a:p>
            <a:pPr>
              <a:defRPr/>
            </a:pPr>
            <a:r>
              <a:rPr lang="en-US" sz="2400"/>
              <a:t>Large-scale</a:t>
            </a:r>
            <a:endParaRPr/>
          </a:p>
          <a:p>
            <a:pPr lvl="1">
              <a:defRPr/>
            </a:pPr>
            <a:r>
              <a:rPr lang="en-US" sz="2400"/>
              <a:t>Whole genome</a:t>
            </a:r>
            <a:endParaRPr/>
          </a:p>
          <a:p>
            <a:pPr lvl="1">
              <a:defRPr/>
            </a:pPr>
            <a:r>
              <a:rPr lang="en-US" sz="2400"/>
              <a:t>Chromosome</a:t>
            </a:r>
            <a:endParaRPr/>
          </a:p>
          <a:p>
            <a:pPr lvl="1">
              <a:defRPr/>
            </a:pPr>
            <a:endParaRPr lang="en-US" sz="2400"/>
          </a:p>
          <a:p>
            <a:pPr>
              <a:defRPr/>
            </a:pPr>
            <a:r>
              <a:rPr lang="en-US" sz="2400"/>
              <a:t>Small-scale</a:t>
            </a:r>
            <a:endParaRPr/>
          </a:p>
          <a:p>
            <a:pPr lvl="1">
              <a:defRPr/>
            </a:pPr>
            <a:r>
              <a:rPr lang="en-US" sz="2400"/>
              <a:t>Tandem </a:t>
            </a:r>
            <a:endParaRPr/>
          </a:p>
          <a:p>
            <a:pPr lvl="1">
              <a:defRPr/>
            </a:pPr>
            <a:r>
              <a:rPr lang="en-US" sz="2400"/>
              <a:t>TE-mediated</a:t>
            </a:r>
            <a:endParaRPr/>
          </a:p>
          <a:p>
            <a:pPr lvl="1">
              <a:defRPr/>
            </a:pPr>
            <a:r>
              <a:rPr lang="en-US" sz="2400"/>
              <a:t>Retroduplication</a:t>
            </a:r>
            <a:endParaRPr lang="nl-BE" sz="2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6</a:t>
            </a:fld>
            <a:endParaRPr lang="nl-BE"/>
          </a:p>
        </p:txBody>
      </p:sp>
      <p:pic>
        <p:nvPicPr>
          <p:cNvPr id="1030" name="Picture 6" descr="http://www.plantphysiol.org/content/plantphysiol/171/4/2294/F2.large.jpg?width=800&amp;height=600&amp;carousel=1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498606" y="1554163"/>
            <a:ext cx="3732603" cy="510987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3200"/>
              <a:t>Tandem gene organization </a:t>
            </a:r>
            <a:r>
              <a:rPr lang="nl-BE"/>
              <a:t>Zm00001d017741</a:t>
            </a:r>
            <a:endParaRPr lang="nl-BE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7</a:t>
            </a:fld>
            <a:endParaRPr lang="nl-BE"/>
          </a:p>
        </p:txBody>
      </p:sp>
      <p:sp>
        <p:nvSpPr>
          <p:cNvPr id="10" name="Rectangle 9"/>
          <p:cNvSpPr/>
          <p:nvPr/>
        </p:nvSpPr>
        <p:spPr bwMode="auto">
          <a:xfrm>
            <a:off x="655320" y="5364480"/>
            <a:ext cx="5919159" cy="37338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nl-B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07395" y="1554163"/>
            <a:ext cx="7961755" cy="460926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807396" y="2603500"/>
            <a:ext cx="5904554" cy="40640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BE"/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 bwMode="auto">
          <a:xfrm flipH="1">
            <a:off x="5765799" y="2120900"/>
            <a:ext cx="241300" cy="5524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VIB-UGent Center for Plant Systems Biology_4-3">
  <a:themeElements>
    <a:clrScheme name="VIB Colours">
      <a:dk1>
        <a:srgbClr val="1B2944"/>
      </a:dk1>
      <a:lt1>
        <a:sysClr val="window" lastClr="FFFFFF"/>
      </a:lt1>
      <a:dk2>
        <a:srgbClr val="1B2944"/>
      </a:dk2>
      <a:lt2>
        <a:srgbClr val="FFFFFF"/>
      </a:lt2>
      <a:accent1>
        <a:srgbClr val="5DB7B1"/>
      </a:accent1>
      <a:accent2>
        <a:srgbClr val="5A2A82"/>
      </a:accent2>
      <a:accent3>
        <a:srgbClr val="FF681E"/>
      </a:accent3>
      <a:accent4>
        <a:srgbClr val="1B2944"/>
      </a:accent4>
      <a:accent5>
        <a:srgbClr val="7C7C7C"/>
      </a:accent5>
      <a:accent6>
        <a:srgbClr val="FFFFFF"/>
      </a:accent6>
      <a:hlink>
        <a:srgbClr val="5DB7B1"/>
      </a:hlink>
      <a:folHlink>
        <a:srgbClr val="5DB7B1"/>
      </a:folHlink>
    </a:clrScheme>
    <a:fontScheme name="VIB Theme">
      <a:majorFont>
        <a:latin typeface="Corbel"/>
        <a:ea typeface="Arial"/>
        <a:cs typeface="Arial"/>
      </a:majorFont>
      <a:minorFont>
        <a:latin typeface="Corbe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VIB-UGent Center for Plant Systems Biology_4-3</Template>
  <TotalTime>0</TotalTime>
  <Words>0</Words>
  <Application>onlyoffice/8.0.1.31</Application>
  <DocSecurity>0</DocSecurity>
  <PresentationFormat>On-screen Show (4:3)</PresentationFormat>
  <Paragraphs>0</Paragraphs>
  <Slides>7</Slides>
  <Notes>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Manager/>
  <Company>Universiteit Gent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mibel</dc:creator>
  <cp:keywords/>
  <dc:description/>
  <dc:identifier/>
  <dc:language/>
  <cp:lastModifiedBy>Michiel Van Bel</cp:lastModifiedBy>
  <cp:revision>106</cp:revision>
  <dcterms:created xsi:type="dcterms:W3CDTF">2017-05-04T12:39:53Z</dcterms:created>
  <dcterms:modified xsi:type="dcterms:W3CDTF">2026-09-14T07:34:03Z</dcterms:modified>
  <cp:category/>
  <cp:contentStatus/>
  <cp:version/>
</cp:coreProperties>
</file>