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1"/>
  </p:notesMasterIdLst>
  <p:handoutMasterIdLst>
    <p:handoutMasterId r:id="rId22"/>
  </p:handoutMasterIdLst>
  <p:sldIdLst>
    <p:sldId id="258" r:id="rId2"/>
    <p:sldId id="296" r:id="rId3"/>
    <p:sldId id="297" r:id="rId4"/>
    <p:sldId id="298" r:id="rId5"/>
    <p:sldId id="299" r:id="rId6"/>
    <p:sldId id="300" r:id="rId7"/>
    <p:sldId id="301" r:id="rId8"/>
    <p:sldId id="302" r:id="rId9"/>
    <p:sldId id="305" r:id="rId10"/>
    <p:sldId id="303" r:id="rId11"/>
    <p:sldId id="306" r:id="rId12"/>
    <p:sldId id="307" r:id="rId13"/>
    <p:sldId id="304" r:id="rId14"/>
    <p:sldId id="315" r:id="rId15"/>
    <p:sldId id="316" r:id="rId16"/>
    <p:sldId id="309" r:id="rId17"/>
    <p:sldId id="311" r:id="rId18"/>
    <p:sldId id="313" r:id="rId19"/>
    <p:sldId id="314" r:id="rId20"/>
  </p:sldIdLst>
  <p:sldSz cx="9144000" cy="6858000" type="screen4x3"/>
  <p:notesSz cx="6797675" cy="9926638"/>
  <p:embeddedFontLst>
    <p:embeddedFont>
      <p:font typeface="Corbel" panose="020B0503020204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341"/>
    <a:srgbClr val="1B2944"/>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4" autoAdjust="0"/>
    <p:restoredTop sz="89944" autoAdjust="0"/>
  </p:normalViewPr>
  <p:slideViewPr>
    <p:cSldViewPr snapToGrid="0" snapToObjects="1">
      <p:cViewPr varScale="1">
        <p:scale>
          <a:sx n="102" d="100"/>
          <a:sy n="102" d="100"/>
        </p:scale>
        <p:origin x="-1800" y="-102"/>
      </p:cViewPr>
      <p:guideLst>
        <p:guide orient="horz" pos="97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nas1.psb.ugent.be\klpoe\Presentations\Persson_CES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835696360535238E-2"/>
          <c:y val="3.2682747277403654E-2"/>
          <c:w val="0.85241974157933353"/>
          <c:h val="0.5954362088180033"/>
        </c:manualLayout>
      </c:layout>
      <c:barChart>
        <c:barDir val="col"/>
        <c:grouping val="clustered"/>
        <c:varyColors val="0"/>
        <c:ser>
          <c:idx val="0"/>
          <c:order val="0"/>
          <c:tx>
            <c:strRef>
              <c:f>Sheet1!$D$2</c:f>
              <c:strCache>
                <c:ptCount val="1"/>
                <c:pt idx="0">
                  <c:v>Score</c:v>
                </c:pt>
              </c:strCache>
            </c:strRef>
          </c:tx>
          <c:spPr>
            <a:solidFill>
              <a:schemeClr val="accent3">
                <a:lumMod val="60000"/>
                <a:lumOff val="40000"/>
              </a:schemeClr>
            </a:solidFill>
          </c:spPr>
          <c:invertIfNegative val="0"/>
          <c:cat>
            <c:strRef>
              <c:f>Sheet1!$C$3:$C$42</c:f>
              <c:strCache>
                <c:ptCount val="40"/>
                <c:pt idx="0">
                  <c:v>Cellulose synthase, CESA3</c:v>
                </c:pt>
                <c:pt idx="1">
                  <c:v>Cellulose synthase, CESA1</c:v>
                </c:pt>
                <c:pt idx="2">
                  <c:v>Cellulose synthase, CESA6</c:v>
                </c:pt>
                <c:pt idx="3">
                  <c:v>COBRA</c:v>
                </c:pt>
                <c:pt idx="4">
                  <c:v>Transporter-related</c:v>
                </c:pt>
                <c:pt idx="5">
                  <c:v>Dehydration-responsive like</c:v>
                </c:pt>
                <c:pt idx="6">
                  <c:v>Chitinase-like protein 1 (CTL1)</c:v>
                </c:pt>
                <c:pt idx="7">
                  <c:v>Glycerophosphoryl diester phosphodiesterase family protein</c:v>
                </c:pt>
                <c:pt idx="8">
                  <c:v>Dehydration-responsive like</c:v>
                </c:pt>
                <c:pt idx="9">
                  <c:v>Cellulose synthase, CESA2</c:v>
                </c:pt>
                <c:pt idx="10">
                  <c:v>Phosphate translocator-related</c:v>
                </c:pt>
                <c:pt idx="11">
                  <c:v>Endomembrane protein 70</c:v>
                </c:pt>
                <c:pt idx="12">
                  <c:v>Glycosyl transferase family 8 protein</c:v>
                </c:pt>
                <c:pt idx="13">
                  <c:v>Expressed protein</c:v>
                </c:pt>
                <c:pt idx="14">
                  <c:v>Expressed protein</c:v>
                </c:pt>
                <c:pt idx="15">
                  <c:v>Squalene monooxygenase</c:v>
                </c:pt>
                <c:pt idx="16">
                  <c:v>Glycosyl transferase family 2 protein</c:v>
                </c:pt>
                <c:pt idx="17">
                  <c:v>Dehydration-responsive protein</c:v>
                </c:pt>
                <c:pt idx="18">
                  <c:v>LMBR1 integral membrane protein</c:v>
                </c:pt>
                <c:pt idx="19">
                  <c:v>Leucine-rich repeat protein kinase</c:v>
                </c:pt>
                <c:pt idx="20">
                  <c:v>Expressed protein</c:v>
                </c:pt>
                <c:pt idx="21">
                  <c:v>Mitogen-activated protein kinase</c:v>
                </c:pt>
                <c:pt idx="22">
                  <c:v>Glycosyl transferase family 2 protein</c:v>
                </c:pt>
                <c:pt idx="23">
                  <c:v>Expressed protein</c:v>
                </c:pt>
                <c:pt idx="24">
                  <c:v>Tubulin α-3 (TUA5)</c:v>
                </c:pt>
                <c:pt idx="25">
                  <c:v>Phosphoglycerate/bisphosphoglycerate mutase protein</c:v>
                </c:pt>
                <c:pt idx="26">
                  <c:v>Zinc finger family protein</c:v>
                </c:pt>
                <c:pt idx="27">
                  <c:v>Expressed protein</c:v>
                </c:pt>
                <c:pt idx="28">
                  <c:v>S-adenosylmethionine synthetase</c:v>
                </c:pt>
                <c:pt idx="29">
                  <c:v>Endomembrane protein 70, putative</c:v>
                </c:pt>
                <c:pt idx="30">
                  <c:v>COP1-interacting protein 7 (CIP7)</c:v>
                </c:pt>
                <c:pt idx="31">
                  <c:v>Protein kinase family protein</c:v>
                </c:pt>
                <c:pt idx="32">
                  <c:v>Endo-1,4-β-glucanase (KORR)</c:v>
                </c:pt>
                <c:pt idx="33">
                  <c:v>C2 domain-containing protein</c:v>
                </c:pt>
                <c:pt idx="34">
                  <c:v>Expressed protein</c:v>
                </c:pt>
                <c:pt idx="35">
                  <c:v>Methyltetrahydropteroyltriglutamatehomocysteine methyltransferase</c:v>
                </c:pt>
                <c:pt idx="36">
                  <c:v>WD-40 repeat family protein</c:v>
                </c:pt>
                <c:pt idx="37">
                  <c:v>bZIP transcription factor, putative</c:v>
                </c:pt>
                <c:pt idx="38">
                  <c:v>Rhomboid family protein</c:v>
                </c:pt>
                <c:pt idx="39">
                  <c:v>Glycosyl transferase family 2 protein</c:v>
                </c:pt>
              </c:strCache>
            </c:strRef>
          </c:cat>
          <c:val>
            <c:numRef>
              <c:f>Sheet1!$D$3:$D$42</c:f>
              <c:numCache>
                <c:formatCode>General</c:formatCode>
                <c:ptCount val="40"/>
                <c:pt idx="0">
                  <c:v>6</c:v>
                </c:pt>
                <c:pt idx="1">
                  <c:v>7</c:v>
                </c:pt>
                <c:pt idx="2">
                  <c:v>8</c:v>
                </c:pt>
                <c:pt idx="3">
                  <c:v>9</c:v>
                </c:pt>
                <c:pt idx="4">
                  <c:v>45</c:v>
                </c:pt>
                <c:pt idx="5">
                  <c:v>47</c:v>
                </c:pt>
                <c:pt idx="6">
                  <c:v>47</c:v>
                </c:pt>
                <c:pt idx="7">
                  <c:v>49</c:v>
                </c:pt>
                <c:pt idx="8">
                  <c:v>64</c:v>
                </c:pt>
                <c:pt idx="9">
                  <c:v>69</c:v>
                </c:pt>
                <c:pt idx="10">
                  <c:v>79</c:v>
                </c:pt>
                <c:pt idx="11">
                  <c:v>106</c:v>
                </c:pt>
                <c:pt idx="12">
                  <c:v>130</c:v>
                </c:pt>
                <c:pt idx="13">
                  <c:v>149</c:v>
                </c:pt>
                <c:pt idx="14">
                  <c:v>171</c:v>
                </c:pt>
                <c:pt idx="15">
                  <c:v>174</c:v>
                </c:pt>
                <c:pt idx="16">
                  <c:v>179</c:v>
                </c:pt>
                <c:pt idx="17">
                  <c:v>185</c:v>
                </c:pt>
                <c:pt idx="18">
                  <c:v>188</c:v>
                </c:pt>
                <c:pt idx="19">
                  <c:v>194</c:v>
                </c:pt>
                <c:pt idx="20">
                  <c:v>198</c:v>
                </c:pt>
                <c:pt idx="21">
                  <c:v>220</c:v>
                </c:pt>
                <c:pt idx="22">
                  <c:v>232</c:v>
                </c:pt>
                <c:pt idx="23">
                  <c:v>241</c:v>
                </c:pt>
                <c:pt idx="24">
                  <c:v>260</c:v>
                </c:pt>
                <c:pt idx="25">
                  <c:v>271</c:v>
                </c:pt>
                <c:pt idx="26">
                  <c:v>274</c:v>
                </c:pt>
                <c:pt idx="27">
                  <c:v>280</c:v>
                </c:pt>
                <c:pt idx="28">
                  <c:v>284</c:v>
                </c:pt>
                <c:pt idx="29">
                  <c:v>300</c:v>
                </c:pt>
                <c:pt idx="30">
                  <c:v>322</c:v>
                </c:pt>
                <c:pt idx="31">
                  <c:v>335</c:v>
                </c:pt>
                <c:pt idx="32">
                  <c:v>356</c:v>
                </c:pt>
                <c:pt idx="33">
                  <c:v>371</c:v>
                </c:pt>
                <c:pt idx="34">
                  <c:v>382</c:v>
                </c:pt>
                <c:pt idx="35">
                  <c:v>385</c:v>
                </c:pt>
                <c:pt idx="36">
                  <c:v>385</c:v>
                </c:pt>
                <c:pt idx="37">
                  <c:v>392</c:v>
                </c:pt>
                <c:pt idx="38">
                  <c:v>393</c:v>
                </c:pt>
                <c:pt idx="39">
                  <c:v>400</c:v>
                </c:pt>
              </c:numCache>
            </c:numRef>
          </c:val>
        </c:ser>
        <c:dLbls>
          <c:showLegendKey val="0"/>
          <c:showVal val="0"/>
          <c:showCatName val="0"/>
          <c:showSerName val="0"/>
          <c:showPercent val="0"/>
          <c:showBubbleSize val="0"/>
        </c:dLbls>
        <c:gapWidth val="150"/>
        <c:axId val="160297344"/>
        <c:axId val="160298880"/>
      </c:barChart>
      <c:lineChart>
        <c:grouping val="standard"/>
        <c:varyColors val="0"/>
        <c:ser>
          <c:idx val="1"/>
          <c:order val="1"/>
          <c:tx>
            <c:strRef>
              <c:f>Sheet1!$E$2</c:f>
              <c:strCache>
                <c:ptCount val="1"/>
                <c:pt idx="0">
                  <c:v>Pvalue*</c:v>
                </c:pt>
              </c:strCache>
            </c:strRef>
          </c:tx>
          <c:marker>
            <c:symbol val="none"/>
          </c:marker>
          <c:cat>
            <c:strRef>
              <c:f>Sheet1!$C$3:$C$42</c:f>
              <c:strCache>
                <c:ptCount val="40"/>
                <c:pt idx="0">
                  <c:v>Cellulose synthase, CESA3</c:v>
                </c:pt>
                <c:pt idx="1">
                  <c:v>Cellulose synthase, CESA1</c:v>
                </c:pt>
                <c:pt idx="2">
                  <c:v>Cellulose synthase, CESA6</c:v>
                </c:pt>
                <c:pt idx="3">
                  <c:v>COBRA</c:v>
                </c:pt>
                <c:pt idx="4">
                  <c:v>Transporter-related</c:v>
                </c:pt>
                <c:pt idx="5">
                  <c:v>Dehydration-responsive like</c:v>
                </c:pt>
                <c:pt idx="6">
                  <c:v>Chitinase-like protein 1 (CTL1)</c:v>
                </c:pt>
                <c:pt idx="7">
                  <c:v>Glycerophosphoryl diester phosphodiesterase family protein</c:v>
                </c:pt>
                <c:pt idx="8">
                  <c:v>Dehydration-responsive like</c:v>
                </c:pt>
                <c:pt idx="9">
                  <c:v>Cellulose synthase, CESA2</c:v>
                </c:pt>
                <c:pt idx="10">
                  <c:v>Phosphate translocator-related</c:v>
                </c:pt>
                <c:pt idx="11">
                  <c:v>Endomembrane protein 70</c:v>
                </c:pt>
                <c:pt idx="12">
                  <c:v>Glycosyl transferase family 8 protein</c:v>
                </c:pt>
                <c:pt idx="13">
                  <c:v>Expressed protein</c:v>
                </c:pt>
                <c:pt idx="14">
                  <c:v>Expressed protein</c:v>
                </c:pt>
                <c:pt idx="15">
                  <c:v>Squalene monooxygenase</c:v>
                </c:pt>
                <c:pt idx="16">
                  <c:v>Glycosyl transferase family 2 protein</c:v>
                </c:pt>
                <c:pt idx="17">
                  <c:v>Dehydration-responsive protein</c:v>
                </c:pt>
                <c:pt idx="18">
                  <c:v>LMBR1 integral membrane protein</c:v>
                </c:pt>
                <c:pt idx="19">
                  <c:v>Leucine-rich repeat protein kinase</c:v>
                </c:pt>
                <c:pt idx="20">
                  <c:v>Expressed protein</c:v>
                </c:pt>
                <c:pt idx="21">
                  <c:v>Mitogen-activated protein kinase</c:v>
                </c:pt>
                <c:pt idx="22">
                  <c:v>Glycosyl transferase family 2 protein</c:v>
                </c:pt>
                <c:pt idx="23">
                  <c:v>Expressed protein</c:v>
                </c:pt>
                <c:pt idx="24">
                  <c:v>Tubulin α-3 (TUA5)</c:v>
                </c:pt>
                <c:pt idx="25">
                  <c:v>Phosphoglycerate/bisphosphoglycerate mutase protein</c:v>
                </c:pt>
                <c:pt idx="26">
                  <c:v>Zinc finger family protein</c:v>
                </c:pt>
                <c:pt idx="27">
                  <c:v>Expressed protein</c:v>
                </c:pt>
                <c:pt idx="28">
                  <c:v>S-adenosylmethionine synthetase</c:v>
                </c:pt>
                <c:pt idx="29">
                  <c:v>Endomembrane protein 70, putative</c:v>
                </c:pt>
                <c:pt idx="30">
                  <c:v>COP1-interacting protein 7 (CIP7)</c:v>
                </c:pt>
                <c:pt idx="31">
                  <c:v>Protein kinase family protein</c:v>
                </c:pt>
                <c:pt idx="32">
                  <c:v>Endo-1,4-β-glucanase (KORR)</c:v>
                </c:pt>
                <c:pt idx="33">
                  <c:v>C2 domain-containing protein</c:v>
                </c:pt>
                <c:pt idx="34">
                  <c:v>Expressed protein</c:v>
                </c:pt>
                <c:pt idx="35">
                  <c:v>Methyltetrahydropteroyltriglutamatehomocysteine methyltransferase</c:v>
                </c:pt>
                <c:pt idx="36">
                  <c:v>WD-40 repeat family protein</c:v>
                </c:pt>
                <c:pt idx="37">
                  <c:v>bZIP transcription factor, putative</c:v>
                </c:pt>
                <c:pt idx="38">
                  <c:v>Rhomboid family protein</c:v>
                </c:pt>
                <c:pt idx="39">
                  <c:v>Glycosyl transferase family 2 protein</c:v>
                </c:pt>
              </c:strCache>
            </c:strRef>
          </c:cat>
          <c:val>
            <c:numRef>
              <c:f>Sheet1!$F$3:$F$42</c:f>
              <c:numCache>
                <c:formatCode>General</c:formatCode>
                <c:ptCount val="40"/>
                <c:pt idx="0">
                  <c:v>74.795880017344018</c:v>
                </c:pt>
                <c:pt idx="1">
                  <c:v>59.229147988357923</c:v>
                </c:pt>
                <c:pt idx="2">
                  <c:v>59.229147988357923</c:v>
                </c:pt>
                <c:pt idx="3">
                  <c:v>63.022276394711163</c:v>
                </c:pt>
                <c:pt idx="4">
                  <c:v>34.387216143280185</c:v>
                </c:pt>
                <c:pt idx="5">
                  <c:v>35.602059991327963</c:v>
                </c:pt>
                <c:pt idx="6">
                  <c:v>30.229147988357809</c:v>
                </c:pt>
                <c:pt idx="7">
                  <c:v>34.920818753952354</c:v>
                </c:pt>
                <c:pt idx="8">
                  <c:v>32.795880017344054</c:v>
                </c:pt>
                <c:pt idx="9">
                  <c:v>27.88605664769316</c:v>
                </c:pt>
                <c:pt idx="10">
                  <c:v>28.638272163982435</c:v>
                </c:pt>
                <c:pt idx="11">
                  <c:v>30.677780705266091</c:v>
                </c:pt>
                <c:pt idx="12">
                  <c:v>25.958607314841743</c:v>
                </c:pt>
                <c:pt idx="13">
                  <c:v>26.031517051446091</c:v>
                </c:pt>
                <c:pt idx="14">
                  <c:v>22.356547323513809</c:v>
                </c:pt>
                <c:pt idx="15">
                  <c:v>24.366531544420372</c:v>
                </c:pt>
                <c:pt idx="16">
                  <c:v>23.142667503568696</c:v>
                </c:pt>
                <c:pt idx="17">
                  <c:v>25.366531544420372</c:v>
                </c:pt>
                <c:pt idx="18">
                  <c:v>23.886056647693163</c:v>
                </c:pt>
                <c:pt idx="19">
                  <c:v>23.522878745280334</c:v>
                </c:pt>
                <c:pt idx="20">
                  <c:v>21.086186147616285</c:v>
                </c:pt>
                <c:pt idx="21">
                  <c:v>23.161150909262741</c:v>
                </c:pt>
                <c:pt idx="22">
                  <c:v>22.086186147616285</c:v>
                </c:pt>
                <c:pt idx="23">
                  <c:v>23.853871964321758</c:v>
                </c:pt>
                <c:pt idx="24">
                  <c:v>21.638272163982435</c:v>
                </c:pt>
                <c:pt idx="25">
                  <c:v>19.02227639471111</c:v>
                </c:pt>
                <c:pt idx="26">
                  <c:v>22.455931955649721</c:v>
                </c:pt>
                <c:pt idx="27">
                  <c:v>19.086186147616285</c:v>
                </c:pt>
                <c:pt idx="28">
                  <c:v>21.920818753952371</c:v>
                </c:pt>
                <c:pt idx="29">
                  <c:v>21.292429823902008</c:v>
                </c:pt>
                <c:pt idx="30">
                  <c:v>22.920818753952371</c:v>
                </c:pt>
                <c:pt idx="31">
                  <c:v>17.585026652029125</c:v>
                </c:pt>
                <c:pt idx="32">
                  <c:v>17.585026652029125</c:v>
                </c:pt>
                <c:pt idx="33">
                  <c:v>19.327902142064293</c:v>
                </c:pt>
                <c:pt idx="34">
                  <c:v>20.431798275932962</c:v>
                </c:pt>
                <c:pt idx="35">
                  <c:v>18.431798275932962</c:v>
                </c:pt>
                <c:pt idx="36">
                  <c:v>19.468521082957682</c:v>
                </c:pt>
                <c:pt idx="37">
                  <c:v>19.585026652029118</c:v>
                </c:pt>
                <c:pt idx="38">
                  <c:v>20.283996656365158</c:v>
                </c:pt>
                <c:pt idx="39">
                  <c:v>19.050609993355053</c:v>
                </c:pt>
              </c:numCache>
            </c:numRef>
          </c:val>
          <c:smooth val="0"/>
        </c:ser>
        <c:dLbls>
          <c:showLegendKey val="0"/>
          <c:showVal val="0"/>
          <c:showCatName val="0"/>
          <c:showSerName val="0"/>
          <c:showPercent val="0"/>
          <c:showBubbleSize val="0"/>
        </c:dLbls>
        <c:marker val="1"/>
        <c:smooth val="0"/>
        <c:axId val="160450432"/>
        <c:axId val="160448512"/>
      </c:lineChart>
      <c:catAx>
        <c:axId val="160297344"/>
        <c:scaling>
          <c:orientation val="minMax"/>
        </c:scaling>
        <c:delete val="0"/>
        <c:axPos val="b"/>
        <c:majorTickMark val="out"/>
        <c:minorTickMark val="none"/>
        <c:tickLblPos val="nextTo"/>
        <c:crossAx val="160298880"/>
        <c:crosses val="autoZero"/>
        <c:auto val="1"/>
        <c:lblAlgn val="ctr"/>
        <c:lblOffset val="100"/>
        <c:noMultiLvlLbl val="0"/>
      </c:catAx>
      <c:valAx>
        <c:axId val="160298880"/>
        <c:scaling>
          <c:orientation val="minMax"/>
        </c:scaling>
        <c:delete val="0"/>
        <c:axPos val="l"/>
        <c:majorGridlines/>
        <c:title>
          <c:tx>
            <c:rich>
              <a:bodyPr rot="-5400000" vert="horz"/>
              <a:lstStyle/>
              <a:p>
                <a:pPr>
                  <a:defRPr/>
                </a:pPr>
                <a:r>
                  <a:rPr lang="en-US"/>
                  <a:t>Rank score</a:t>
                </a:r>
              </a:p>
            </c:rich>
          </c:tx>
          <c:layout/>
          <c:overlay val="0"/>
        </c:title>
        <c:numFmt formatCode="General" sourceLinked="1"/>
        <c:majorTickMark val="out"/>
        <c:minorTickMark val="none"/>
        <c:tickLblPos val="nextTo"/>
        <c:crossAx val="160297344"/>
        <c:crosses val="autoZero"/>
        <c:crossBetween val="between"/>
      </c:valAx>
      <c:valAx>
        <c:axId val="160448512"/>
        <c:scaling>
          <c:orientation val="minMax"/>
        </c:scaling>
        <c:delete val="0"/>
        <c:axPos val="r"/>
        <c:title>
          <c:tx>
            <c:rich>
              <a:bodyPr rot="-5400000" vert="horz"/>
              <a:lstStyle/>
              <a:p>
                <a:pPr>
                  <a:defRPr/>
                </a:pPr>
                <a:r>
                  <a:rPr lang="en-US"/>
                  <a:t>-log(p-value;10)</a:t>
                </a:r>
              </a:p>
            </c:rich>
          </c:tx>
          <c:layout/>
          <c:overlay val="0"/>
        </c:title>
        <c:numFmt formatCode="General" sourceLinked="1"/>
        <c:majorTickMark val="out"/>
        <c:minorTickMark val="none"/>
        <c:tickLblPos val="nextTo"/>
        <c:crossAx val="160450432"/>
        <c:crosses val="max"/>
        <c:crossBetween val="between"/>
      </c:valAx>
      <c:catAx>
        <c:axId val="160450432"/>
        <c:scaling>
          <c:orientation val="minMax"/>
        </c:scaling>
        <c:delete val="1"/>
        <c:axPos val="b"/>
        <c:majorTickMark val="out"/>
        <c:minorTickMark val="none"/>
        <c:tickLblPos val="none"/>
        <c:crossAx val="160448512"/>
        <c:crosses val="autoZero"/>
        <c:auto val="1"/>
        <c:lblAlgn val="ctr"/>
        <c:lblOffset val="100"/>
        <c:noMultiLvlLbl val="0"/>
      </c:catAx>
    </c:plotArea>
    <c:legend>
      <c:legendPos val="r"/>
      <c:layout>
        <c:manualLayout>
          <c:xMode val="edge"/>
          <c:yMode val="edge"/>
          <c:x val="0.50523522749393623"/>
          <c:y val="5.8197412119425418E-2"/>
          <c:w val="0.26555123335132913"/>
          <c:h val="5.6418893234164623E-2"/>
        </c:manualLayout>
      </c:layout>
      <c:overlay val="0"/>
      <c:spPr>
        <a:solidFill>
          <a:schemeClr val="bg1"/>
        </a:solidFill>
      </c:spPr>
    </c:legend>
    <c:plotVisOnly val="1"/>
    <c:dispBlanksAs val="gap"/>
    <c:showDLblsOverMax val="0"/>
  </c:chart>
  <c:txPr>
    <a:bodyPr/>
    <a:lstStyle/>
    <a:p>
      <a:pPr>
        <a:defRPr sz="600"/>
      </a:pPr>
      <a:endParaRPr lang="nl-B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13/09/2017</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13/09/2017</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Cellulose</a:t>
            </a:r>
            <a:r>
              <a:rPr lang="en-US" baseline="0" dirty="0" smtClean="0"/>
              <a:t> </a:t>
            </a:r>
            <a:r>
              <a:rPr lang="en-US" baseline="0" dirty="0" err="1" smtClean="0"/>
              <a:t>synthase</a:t>
            </a:r>
            <a:r>
              <a:rPr lang="en-US" baseline="0" dirty="0" smtClean="0"/>
              <a:t> – cell wall biosynthesis</a:t>
            </a:r>
            <a:endParaRPr lang="nl-BE" dirty="0"/>
          </a:p>
        </p:txBody>
      </p:sp>
      <p:sp>
        <p:nvSpPr>
          <p:cNvPr id="4" name="Slide Number Placeholder 3"/>
          <p:cNvSpPr>
            <a:spLocks noGrp="1"/>
          </p:cNvSpPr>
          <p:nvPr>
            <p:ph type="sldNum" sz="quarter" idx="10"/>
          </p:nvPr>
        </p:nvSpPr>
        <p:spPr/>
        <p:txBody>
          <a:bodyPr/>
          <a:lstStyle/>
          <a:p>
            <a:pPr>
              <a:defRPr/>
            </a:pPr>
            <a:fld id="{A70B053F-89F5-4D20-A333-9D066951B461}" type="slidenum">
              <a:rPr lang="nl-NL" smtClean="0"/>
              <a:pPr>
                <a:defRPr/>
              </a:pPr>
              <a:t>16</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 the next </a:t>
            </a:r>
            <a:r>
              <a:rPr lang="en-US" baseline="0" smtClean="0"/>
              <a:t>slides, I will introduce different experimental and computational methods are available to map GRNs, which will be discussed, compared and integrated in the rest of my talk.</a:t>
            </a:r>
          </a:p>
          <a:p>
            <a:endParaRPr lang="en-US" baseline="0" smtClean="0"/>
          </a:p>
        </p:txBody>
      </p:sp>
      <p:sp>
        <p:nvSpPr>
          <p:cNvPr id="4" name="Slide Number Placeholder 3"/>
          <p:cNvSpPr>
            <a:spLocks noGrp="1"/>
          </p:cNvSpPr>
          <p:nvPr>
            <p:ph type="sldNum" sz="quarter" idx="10"/>
          </p:nvPr>
        </p:nvSpPr>
        <p:spPr/>
        <p:txBody>
          <a:bodyPr/>
          <a:lstStyle/>
          <a:p>
            <a:pPr>
              <a:defRPr/>
            </a:pPr>
            <a:fld id="{A70B053F-89F5-4D20-A333-9D066951B461}" type="slidenum">
              <a:rPr lang="nl-NL" smtClean="0">
                <a:solidFill>
                  <a:prstClr val="black"/>
                </a:solidFill>
              </a:rPr>
              <a:pPr>
                <a:defRPr/>
              </a:pPr>
              <a:t>2</a:t>
            </a:fld>
            <a:endParaRPr lang="nl-NL">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Fig. 1. General scheme for the continuous analysis of GRNs. GRNs can be explored in a recurring loop from their basic building blocks (Identify Components) to their most global scale properties (Construct Network). Identify Components: The most basic level is the inventory of all probable components of the grid. In plants, GRNs are composed of </a:t>
            </a:r>
            <a:r>
              <a:rPr lang="en-US" sz="1200" b="1" kern="1200" baseline="0" dirty="0" smtClean="0">
                <a:solidFill>
                  <a:schemeClr val="tx1"/>
                </a:solidFill>
                <a:latin typeface="Arial" charset="0"/>
                <a:ea typeface="+mn-ea"/>
                <a:cs typeface="+mn-cs"/>
              </a:rPr>
              <a:t>transcription factors (TFs)</a:t>
            </a:r>
            <a:r>
              <a:rPr lang="en-US" sz="1200" kern="1200" baseline="0" dirty="0" smtClean="0">
                <a:solidFill>
                  <a:schemeClr val="tx1"/>
                </a:solidFill>
                <a:latin typeface="Arial" charset="0"/>
                <a:ea typeface="+mn-ea"/>
                <a:cs typeface="+mn-cs"/>
              </a:rPr>
              <a:t> and </a:t>
            </a:r>
            <a:r>
              <a:rPr lang="en-US" sz="1200" b="1" kern="1200" baseline="0" dirty="0" err="1" smtClean="0">
                <a:solidFill>
                  <a:schemeClr val="tx1"/>
                </a:solidFill>
                <a:latin typeface="Arial" charset="0"/>
                <a:ea typeface="+mn-ea"/>
                <a:cs typeface="+mn-cs"/>
              </a:rPr>
              <a:t>microRNAs</a:t>
            </a:r>
            <a:r>
              <a:rPr lang="en-US" sz="1200" b="1" kern="1200" baseline="0" dirty="0" smtClean="0">
                <a:solidFill>
                  <a:schemeClr val="tx1"/>
                </a:solidFill>
                <a:latin typeface="Arial" charset="0"/>
                <a:ea typeface="+mn-ea"/>
                <a:cs typeface="+mn-cs"/>
              </a:rPr>
              <a:t> (</a:t>
            </a:r>
            <a:r>
              <a:rPr lang="en-US" sz="1200" b="1" kern="1200" baseline="0" dirty="0" err="1" smtClean="0">
                <a:solidFill>
                  <a:schemeClr val="tx1"/>
                </a:solidFill>
                <a:latin typeface="Arial" charset="0"/>
                <a:ea typeface="+mn-ea"/>
                <a:cs typeface="+mn-cs"/>
              </a:rPr>
              <a:t>miRNAs</a:t>
            </a:r>
            <a:r>
              <a:rPr lang="en-US" sz="1200" b="1" kern="1200" baseline="0" dirty="0" smtClean="0">
                <a:solidFill>
                  <a:schemeClr val="tx1"/>
                </a:solidFill>
                <a:latin typeface="Arial" charset="0"/>
                <a:ea typeface="+mn-ea"/>
                <a:cs typeface="+mn-cs"/>
              </a:rPr>
              <a:t>)</a:t>
            </a:r>
            <a:r>
              <a:rPr lang="en-US" sz="1200" kern="1200" baseline="0" dirty="0" smtClean="0">
                <a:solidFill>
                  <a:schemeClr val="tx1"/>
                </a:solidFill>
                <a:latin typeface="Arial" charset="0"/>
                <a:ea typeface="+mn-ea"/>
                <a:cs typeface="+mn-cs"/>
              </a:rPr>
              <a:t>. Identify Interactions: A set of well-established techniques including </a:t>
            </a:r>
            <a:r>
              <a:rPr lang="en-US" sz="1200" kern="1200" baseline="0" dirty="0" err="1" smtClean="0">
                <a:solidFill>
                  <a:schemeClr val="tx1"/>
                </a:solidFill>
                <a:latin typeface="Arial" charset="0"/>
                <a:ea typeface="+mn-ea"/>
                <a:cs typeface="+mn-cs"/>
              </a:rPr>
              <a:t>ChIP</a:t>
            </a:r>
            <a:r>
              <a:rPr lang="en-US" sz="1200" kern="1200" baseline="0" dirty="0" smtClean="0">
                <a:solidFill>
                  <a:schemeClr val="tx1"/>
                </a:solidFill>
                <a:latin typeface="Arial" charset="0"/>
                <a:ea typeface="+mn-ea"/>
                <a:cs typeface="+mn-cs"/>
              </a:rPr>
              <a:t>-chip, Y1H and Y2H test for binary interactions between components. Assign Regulation: Once connections are identified, genome-wide expression analyses or dual </a:t>
            </a:r>
            <a:r>
              <a:rPr lang="en-US" sz="1200" kern="1200" baseline="0" dirty="0" err="1" smtClean="0">
                <a:solidFill>
                  <a:schemeClr val="tx1"/>
                </a:solidFill>
                <a:latin typeface="Arial" charset="0"/>
                <a:ea typeface="+mn-ea"/>
                <a:cs typeface="+mn-cs"/>
              </a:rPr>
              <a:t>luciferase</a:t>
            </a:r>
            <a:r>
              <a:rPr lang="en-US" sz="1200" kern="1200" baseline="0" dirty="0" smtClean="0">
                <a:solidFill>
                  <a:schemeClr val="tx1"/>
                </a:solidFill>
                <a:latin typeface="Arial" charset="0"/>
                <a:ea typeface="+mn-ea"/>
                <a:cs typeface="+mn-cs"/>
              </a:rPr>
              <a:t> assays can be used to determine which interactions generate a transcriptional response. Interactions with regulatory consequences are represented by arrows (positive regulation) or T-bars (negative regulation). Construct Network: Integrate information from all identified interactions and their regulation to construct a network representing the GRN. Gaps in the network can be a starting point to generate hypothesis </a:t>
            </a:r>
            <a:r>
              <a:rPr lang="nl-BE" sz="1200" kern="1200" baseline="0" dirty="0" smtClean="0">
                <a:solidFill>
                  <a:schemeClr val="tx1"/>
                </a:solidFill>
                <a:latin typeface="Arial" charset="0"/>
                <a:ea typeface="+mn-ea"/>
                <a:cs typeface="+mn-cs"/>
              </a:rPr>
              <a:t>and expand through experimentation.</a:t>
            </a:r>
            <a:endParaRPr lang="nl-BE" dirty="0"/>
          </a:p>
        </p:txBody>
      </p:sp>
      <p:sp>
        <p:nvSpPr>
          <p:cNvPr id="4" name="Slide Number Placeholder 3"/>
          <p:cNvSpPr>
            <a:spLocks noGrp="1"/>
          </p:cNvSpPr>
          <p:nvPr>
            <p:ph type="sldNum" sz="quarter" idx="10"/>
          </p:nvPr>
        </p:nvSpPr>
        <p:spPr/>
        <p:txBody>
          <a:bodyPr/>
          <a:lstStyle/>
          <a:p>
            <a:pPr>
              <a:defRPr/>
            </a:pPr>
            <a:fld id="{A70B053F-89F5-4D20-A333-9D066951B461}" type="slidenum">
              <a:rPr lang="nl-NL" smtClean="0"/>
              <a:pPr>
                <a:defRPr/>
              </a:pPr>
              <a:t>3</a:t>
            </a:fld>
            <a:endParaRPr lang="nl-NL"/>
          </a:p>
        </p:txBody>
      </p:sp>
    </p:spTree>
    <p:extLst>
      <p:ext uri="{BB962C8B-B14F-4D97-AF65-F5344CB8AC3E}">
        <p14:creationId xmlns:p14="http://schemas.microsoft.com/office/powerpoint/2010/main" val="188983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GRN mapping approaches. (A) The TF-centered approach to map GRNs focuses on the identification of target genes for a particular TF. (B) In the example TF-centered network, a target from a first </a:t>
            </a:r>
            <a:r>
              <a:rPr lang="en-US" sz="1200" kern="1200" baseline="0" dirty="0" err="1" smtClean="0">
                <a:solidFill>
                  <a:schemeClr val="tx1"/>
                </a:solidFill>
                <a:latin typeface="Arial" charset="0"/>
                <a:ea typeface="+mn-ea"/>
                <a:cs typeface="+mn-cs"/>
              </a:rPr>
              <a:t>ChIP</a:t>
            </a:r>
            <a:r>
              <a:rPr lang="en-US" sz="1200" kern="1200" baseline="0" dirty="0" smtClean="0">
                <a:solidFill>
                  <a:schemeClr val="tx1"/>
                </a:solidFill>
                <a:latin typeface="Arial" charset="0"/>
                <a:ea typeface="+mn-ea"/>
                <a:cs typeface="+mn-cs"/>
              </a:rPr>
              <a:t>-chip (or </a:t>
            </a:r>
            <a:r>
              <a:rPr lang="en-US" sz="1200" kern="1200" baseline="0" dirty="0" err="1" smtClean="0">
                <a:solidFill>
                  <a:schemeClr val="tx1"/>
                </a:solidFill>
                <a:latin typeface="Arial" charset="0"/>
                <a:ea typeface="+mn-ea"/>
                <a:cs typeface="+mn-cs"/>
              </a:rPr>
              <a:t>ChIP-Seq</a:t>
            </a:r>
            <a:r>
              <a:rPr lang="en-US" sz="1200" kern="1200" baseline="0" dirty="0" smtClean="0">
                <a:solidFill>
                  <a:schemeClr val="tx1"/>
                </a:solidFill>
                <a:latin typeface="Arial" charset="0"/>
                <a:ea typeface="+mn-ea"/>
                <a:cs typeface="+mn-cs"/>
              </a:rPr>
              <a:t>) experiment was used for a subsequent </a:t>
            </a:r>
            <a:r>
              <a:rPr lang="en-US" sz="1200" kern="1200" baseline="0" dirty="0" err="1" smtClean="0">
                <a:solidFill>
                  <a:schemeClr val="tx1"/>
                </a:solidFill>
                <a:latin typeface="Arial" charset="0"/>
                <a:ea typeface="+mn-ea"/>
                <a:cs typeface="+mn-cs"/>
              </a:rPr>
              <a:t>ChIP</a:t>
            </a:r>
            <a:r>
              <a:rPr lang="en-US" sz="1200" kern="1200" baseline="0" dirty="0" smtClean="0">
                <a:solidFill>
                  <a:schemeClr val="tx1"/>
                </a:solidFill>
                <a:latin typeface="Arial" charset="0"/>
                <a:ea typeface="+mn-ea"/>
                <a:cs typeface="+mn-cs"/>
              </a:rPr>
              <a:t>-chip (or </a:t>
            </a:r>
            <a:r>
              <a:rPr lang="en-US" sz="1200" kern="1200" baseline="0" dirty="0" err="1" smtClean="0">
                <a:solidFill>
                  <a:schemeClr val="tx1"/>
                </a:solidFill>
                <a:latin typeface="Arial" charset="0"/>
                <a:ea typeface="+mn-ea"/>
                <a:cs typeface="+mn-cs"/>
              </a:rPr>
              <a:t>ChIP-Seq</a:t>
            </a:r>
            <a:r>
              <a:rPr lang="en-US" sz="1200" kern="1200" baseline="0" dirty="0" smtClean="0">
                <a:solidFill>
                  <a:schemeClr val="tx1"/>
                </a:solidFill>
                <a:latin typeface="Arial" charset="0"/>
                <a:ea typeface="+mn-ea"/>
                <a:cs typeface="+mn-cs"/>
              </a:rPr>
              <a:t>) in order to identify downstream targets. Resulting networks are extensive but tend to show low interconnectivity. (C) The gene-centered approach to mapping GRNs focuses on the identification of TF–promoter interactions among a predefined group of TFs. (D) Resulting gene-centered networks tend to show more interconnectivity but do not identify new targets as they are limited by the interactions tested.</a:t>
            </a:r>
            <a:endParaRPr lang="nl-BE" dirty="0"/>
          </a:p>
        </p:txBody>
      </p:sp>
      <p:sp>
        <p:nvSpPr>
          <p:cNvPr id="4" name="Slide Number Placeholder 3"/>
          <p:cNvSpPr>
            <a:spLocks noGrp="1"/>
          </p:cNvSpPr>
          <p:nvPr>
            <p:ph type="sldNum" sz="quarter" idx="10"/>
          </p:nvPr>
        </p:nvSpPr>
        <p:spPr/>
        <p:txBody>
          <a:bodyPr/>
          <a:lstStyle/>
          <a:p>
            <a:pPr>
              <a:defRPr/>
            </a:pPr>
            <a:fld id="{A70B053F-89F5-4D20-A333-9D066951B461}"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cs typeface="Calibri" pitchFamily="34" charset="0"/>
              </a:rPr>
              <a:t>(using peak regions)</a:t>
            </a:r>
            <a:endParaRPr lang="en-US" sz="1200" dirty="0" smtClean="0">
              <a:latin typeface="Calibri" pitchFamily="34" charset="0"/>
              <a:cs typeface="Calibri" pitchFamily="34" charset="0"/>
              <a:sym typeface="Symbol"/>
            </a:endParaRPr>
          </a:p>
          <a:p>
            <a:pPr lvl="1"/>
            <a:r>
              <a:rPr lang="en-US" sz="2400" dirty="0" smtClean="0"/>
              <a:t>Verify statistical </a:t>
            </a:r>
            <a:r>
              <a:rPr lang="en-US" sz="2400" dirty="0" smtClean="0">
                <a:solidFill>
                  <a:srgbClr val="00B050"/>
                </a:solidFill>
              </a:rPr>
              <a:t>significance</a:t>
            </a:r>
            <a:r>
              <a:rPr lang="en-US" sz="2400" dirty="0" smtClean="0"/>
              <a:t> (i.e. over-representation)</a:t>
            </a:r>
          </a:p>
          <a:p>
            <a:pPr lvl="1"/>
            <a:r>
              <a:rPr lang="en-US" sz="2400" dirty="0" smtClean="0"/>
              <a:t>Compare </a:t>
            </a:r>
            <a:r>
              <a:rPr lang="en-US" sz="2400" dirty="0" smtClean="0">
                <a:solidFill>
                  <a:srgbClr val="00B050"/>
                </a:solidFill>
              </a:rPr>
              <a:t>discovered</a:t>
            </a:r>
            <a:r>
              <a:rPr lang="en-US" sz="2400" dirty="0" smtClean="0"/>
              <a:t> motifs with known motifs</a:t>
            </a:r>
          </a:p>
          <a:p>
            <a:endParaRPr lang="en-US" dirty="0" smtClean="0"/>
          </a:p>
          <a:p>
            <a:r>
              <a:rPr lang="en-US" dirty="0" smtClean="0"/>
              <a:t>Sorting the peaks based on their score (~significance), and</a:t>
            </a:r>
            <a:r>
              <a:rPr lang="en-US" baseline="0" dirty="0" smtClean="0"/>
              <a:t> determining the fraction of peaks that contains an E2F binding motif, we can verify a. if peaks with high scores typically contain more motifs (compared to peaks with low score) b. if the low-scoring peaks still contain more DNA motifs than expected by chance (random line indicates expected frequency by chance)</a:t>
            </a:r>
            <a:endParaRPr lang="nl-BE" dirty="0"/>
          </a:p>
        </p:txBody>
      </p:sp>
      <p:sp>
        <p:nvSpPr>
          <p:cNvPr id="4" name="Slide Number Placeholder 3"/>
          <p:cNvSpPr>
            <a:spLocks noGrp="1"/>
          </p:cNvSpPr>
          <p:nvPr>
            <p:ph type="sldNum" sz="quarter" idx="10"/>
          </p:nvPr>
        </p:nvSpPr>
        <p:spPr/>
        <p:txBody>
          <a:bodyPr/>
          <a:lstStyle/>
          <a:p>
            <a:fld id="{4EC9A220-486B-45F4-BFAD-C36DFB7AFA32}" type="slidenum">
              <a:rPr lang="en-US" smtClean="0"/>
              <a:pPr/>
              <a:t>8</a:t>
            </a:fld>
            <a:endParaRPr lang="en-US"/>
          </a:p>
        </p:txBody>
      </p:sp>
    </p:spTree>
    <p:extLst>
      <p:ext uri="{BB962C8B-B14F-4D97-AF65-F5344CB8AC3E}">
        <p14:creationId xmlns:p14="http://schemas.microsoft.com/office/powerpoint/2010/main" val="410591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Transcriptome analysis of plants with TF-</a:t>
            </a:r>
            <a:r>
              <a:rPr lang="en-US" dirty="0" err="1" smtClean="0"/>
              <a:t>overexpressing</a:t>
            </a:r>
            <a:r>
              <a:rPr lang="en-US" baseline="0" dirty="0" smtClean="0"/>
              <a:t> constructs can be used to determine which genes are (directly or indirectly!) regulated by that TF.</a:t>
            </a:r>
          </a:p>
          <a:p>
            <a:r>
              <a:rPr lang="en-US" baseline="0" dirty="0" smtClean="0"/>
              <a:t>The </a:t>
            </a:r>
            <a:r>
              <a:rPr lang="en-US" baseline="0" dirty="0" err="1" smtClean="0"/>
              <a:t>TChAP</a:t>
            </a:r>
            <a:r>
              <a:rPr lang="en-US" baseline="0" dirty="0" smtClean="0"/>
              <a:t> provides a read out of which peak regions/genes were bound by TF. </a:t>
            </a:r>
          </a:p>
          <a:p>
            <a:endParaRPr lang="en-US" dirty="0" smtClean="0"/>
          </a:p>
          <a:p>
            <a:r>
              <a:rPr lang="en-US" dirty="0" smtClean="0"/>
              <a:t>20-50% regulated genes are found by</a:t>
            </a:r>
            <a:r>
              <a:rPr lang="en-US" baseline="0" dirty="0" smtClean="0"/>
              <a:t> one of the binding assays (</a:t>
            </a:r>
            <a:r>
              <a:rPr lang="en-US" baseline="0" dirty="0" err="1" smtClean="0"/>
              <a:t>ChIP</a:t>
            </a:r>
            <a:r>
              <a:rPr lang="en-US" baseline="0" dirty="0" smtClean="0"/>
              <a:t>, </a:t>
            </a:r>
            <a:r>
              <a:rPr lang="en-US" baseline="0" dirty="0" err="1" smtClean="0"/>
              <a:t>ChAP</a:t>
            </a:r>
            <a:r>
              <a:rPr lang="en-US" baseline="0" dirty="0" smtClean="0"/>
              <a:t>, </a:t>
            </a:r>
            <a:r>
              <a:rPr lang="en-US" baseline="0" dirty="0" err="1" smtClean="0"/>
              <a:t>TChAP</a:t>
            </a:r>
            <a:r>
              <a:rPr lang="en-US" baseline="0" dirty="0" smtClean="0"/>
              <a:t>). </a:t>
            </a:r>
          </a:p>
          <a:p>
            <a:endParaRPr lang="en-US" baseline="0" dirty="0" smtClean="0"/>
          </a:p>
          <a:p>
            <a:r>
              <a:rPr lang="en-US" baseline="0" dirty="0" smtClean="0"/>
              <a:t>Plot lower-right indicates how high/low peak scores are associated with E2F regulated genes (and if frequency is higher than expected by chance (random)).</a:t>
            </a:r>
            <a:endParaRPr lang="nl-BE" dirty="0"/>
          </a:p>
        </p:txBody>
      </p:sp>
      <p:sp>
        <p:nvSpPr>
          <p:cNvPr id="4" name="Slide Number Placeholder 3"/>
          <p:cNvSpPr>
            <a:spLocks noGrp="1"/>
          </p:cNvSpPr>
          <p:nvPr>
            <p:ph type="sldNum" sz="quarter" idx="10"/>
          </p:nvPr>
        </p:nvSpPr>
        <p:spPr/>
        <p:txBody>
          <a:bodyPr/>
          <a:lstStyle/>
          <a:p>
            <a:fld id="{4EC9A220-486B-45F4-BFAD-C36DFB7AFA3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449" eaLnBrk="0" fontAlgn="base" hangingPunct="0">
              <a:spcBef>
                <a:spcPct val="30000"/>
              </a:spcBef>
              <a:spcAft>
                <a:spcPct val="0"/>
              </a:spcAft>
              <a:defRPr/>
            </a:pPr>
            <a:r>
              <a:rPr lang="en-US" dirty="0">
                <a:latin typeface="Arial" charset="0"/>
              </a:rPr>
              <a:t>If bait genes are highly interconnected (red circles= unknown query genes), unlike random genes (blue circles), additional genes connected to the bait genes (green circles) are more likely to be involved in the same process.</a:t>
            </a:r>
            <a:endParaRPr lang="nl-BE" dirty="0" smtClean="0"/>
          </a:p>
        </p:txBody>
      </p:sp>
      <p:sp>
        <p:nvSpPr>
          <p:cNvPr id="4" name="Slide Number Placeholder 3"/>
          <p:cNvSpPr>
            <a:spLocks noGrp="1"/>
          </p:cNvSpPr>
          <p:nvPr>
            <p:ph type="sldNum" sz="quarter" idx="10"/>
          </p:nvPr>
        </p:nvSpPr>
        <p:spPr/>
        <p:txBody>
          <a:bodyPr/>
          <a:lstStyle/>
          <a:p>
            <a:pPr>
              <a:defRPr/>
            </a:pPr>
            <a:fld id="{A70B053F-89F5-4D20-A333-9D066951B461}" type="slidenum">
              <a:rPr lang="nl-NL" smtClean="0"/>
              <a:pPr>
                <a:defRPr/>
              </a:pPr>
              <a:t>12</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SSC is more robust to outliers</a:t>
            </a:r>
            <a:endParaRPr lang="nl-BE"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C322A6-7FFA-44CC-B237-6A4CAC895768}" type="slidenum">
              <a:rPr lang="nl-BE" smtClean="0"/>
              <a:pPr>
                <a:defRPr/>
              </a:pPr>
              <a:t>14</a:t>
            </a:fld>
            <a:endParaRPr lang="nl-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SSC is more robust to outliers</a:t>
            </a:r>
            <a:endParaRPr lang="nl-BE"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97E739-74FE-4C48-B27C-7B8A7FFEB0F8}" type="slidenum">
              <a:rPr lang="nl-BE" smtClean="0"/>
              <a:pPr>
                <a:defRPr/>
              </a:pPr>
              <a:t>15</a:t>
            </a:fld>
            <a:endParaRPr lang="nl-B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800" b="1" cap="none" baseline="0">
                <a:solidFill>
                  <a:schemeClr val="tx1"/>
                </a:solidFill>
                <a:latin typeface="Calibri" panose="020F0502020204030204" pitchFamily="34" charset="0"/>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pPr>
              <a:defRPr/>
            </a:pPr>
            <a:endParaRPr lang="nl-NL">
              <a:solidFill>
                <a:srgbClr val="575F6D"/>
              </a:solidFill>
            </a:endParaRPr>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pPr>
              <a:defRPr/>
            </a:pPr>
            <a:endParaRPr lang="nl-NL">
              <a:solidFill>
                <a:srgbClr val="575F6D"/>
              </a:solidFill>
            </a:endParaRPr>
          </a:p>
        </p:txBody>
      </p:sp>
    </p:spTree>
    <p:extLst>
      <p:ext uri="{BB962C8B-B14F-4D97-AF65-F5344CB8AC3E}">
        <p14:creationId xmlns:p14="http://schemas.microsoft.com/office/powerpoint/2010/main" val="22844801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smtClean="0"/>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200" cap="none" baseline="0">
                <a:solidFill>
                  <a:srgbClr val="1B2944"/>
                </a:solidFill>
                <a:latin typeface="+mn-lt"/>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smtClean="0"/>
              <a:t>Headline</a:t>
            </a:r>
            <a:endParaRPr lang="nl-NL" dirty="0"/>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smtClean="0"/>
              <a:t>Subheadline</a:t>
            </a:r>
            <a:endParaRPr lang="nl-BE"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 id="2147483673" r:id="rId10"/>
  </p:sldLayoutIdLst>
  <p:timing>
    <p:tnLst>
      <p:par>
        <p:cTn id="1" dur="indefinite" restart="never" nodeType="tmRoot"/>
      </p:par>
    </p:tnLst>
  </p:timing>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3"/>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smtClean="0"/>
              <a:t>Functional Plant Bioinformatics</a:t>
            </a:r>
            <a:endParaRPr lang="nl-BE" sz="4000" dirty="0"/>
          </a:p>
        </p:txBody>
      </p:sp>
      <p:sp>
        <p:nvSpPr>
          <p:cNvPr id="3" name="Subtitle 2"/>
          <p:cNvSpPr>
            <a:spLocks noGrp="1"/>
          </p:cNvSpPr>
          <p:nvPr>
            <p:ph type="subTitle" idx="1"/>
          </p:nvPr>
        </p:nvSpPr>
        <p:spPr>
          <a:xfrm>
            <a:off x="118532" y="4147626"/>
            <a:ext cx="7470988" cy="1181647"/>
          </a:xfrm>
        </p:spPr>
        <p:txBody>
          <a:bodyPr/>
          <a:lstStyle/>
          <a:p>
            <a:r>
              <a:rPr lang="en-US"/>
              <a:t>ChIP-Seq data analysis </a:t>
            </a:r>
            <a:r>
              <a:rPr lang="en-US" smtClean="0"/>
              <a:t>&amp; co-expression analysis</a:t>
            </a:r>
            <a:endParaRPr lang="nl-BE" dirty="0"/>
          </a:p>
        </p:txBody>
      </p:sp>
      <p:sp>
        <p:nvSpPr>
          <p:cNvPr id="4" name="Text Placeholder 3"/>
          <p:cNvSpPr>
            <a:spLocks noGrp="1"/>
          </p:cNvSpPr>
          <p:nvPr>
            <p:ph type="body" sz="quarter" idx="10"/>
          </p:nvPr>
        </p:nvSpPr>
        <p:spPr/>
        <p:txBody>
          <a:bodyPr/>
          <a:lstStyle/>
          <a:p>
            <a:r>
              <a:rPr lang="en-US" smtClean="0"/>
              <a:t>14-15 September, </a:t>
            </a:r>
            <a:r>
              <a:rPr lang="en-US" dirty="0" smtClean="0"/>
              <a:t>2017</a:t>
            </a:r>
            <a:endParaRPr lang="nl-BE" dirty="0"/>
          </a:p>
        </p:txBody>
      </p:sp>
      <p:sp>
        <p:nvSpPr>
          <p:cNvPr id="5" name="Text Placeholder 4"/>
          <p:cNvSpPr>
            <a:spLocks noGrp="1"/>
          </p:cNvSpPr>
          <p:nvPr>
            <p:ph type="body" sz="quarter" idx="11"/>
          </p:nvPr>
        </p:nvSpPr>
        <p:spPr/>
        <p:txBody>
          <a:bodyPr/>
          <a:lstStyle/>
          <a:p>
            <a:r>
              <a:rPr lang="en-US" smtClean="0"/>
              <a:t>Klaas Vandepoele</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smtClean="0"/>
              <a:t>From binding to TF regulation (to biological discovery)</a:t>
            </a:r>
            <a:endParaRPr lang="nl-BE" sz="2400"/>
          </a:p>
        </p:txBody>
      </p:sp>
      <p:sp>
        <p:nvSpPr>
          <p:cNvPr id="42" name="Slide Number Placeholder 41"/>
          <p:cNvSpPr>
            <a:spLocks noGrp="1"/>
          </p:cNvSpPr>
          <p:nvPr>
            <p:ph type="sldNum" sz="quarter" idx="13"/>
          </p:nvPr>
        </p:nvSpPr>
        <p:spPr>
          <a:prstGeom prst="rect">
            <a:avLst/>
          </a:prstGeom>
        </p:spPr>
        <p:txBody>
          <a:bodyPr/>
          <a:lstStyle/>
          <a:p>
            <a:fld id="{A967A734-BF64-47E2-9A1C-E5AF5E4FD35A}" type="slidenum">
              <a:rPr lang="en-US" smtClean="0"/>
              <a:pPr/>
              <a:t>10</a:t>
            </a:fld>
            <a:endParaRPr lang="en-US"/>
          </a:p>
        </p:txBody>
      </p:sp>
      <p:sp>
        <p:nvSpPr>
          <p:cNvPr id="43" name="TextBox 42"/>
          <p:cNvSpPr txBox="1"/>
          <p:nvPr/>
        </p:nvSpPr>
        <p:spPr>
          <a:xfrm>
            <a:off x="381001" y="1563195"/>
            <a:ext cx="7130142" cy="2031325"/>
          </a:xfrm>
          <a:prstGeom prst="rect">
            <a:avLst/>
          </a:prstGeom>
          <a:noFill/>
        </p:spPr>
        <p:txBody>
          <a:bodyPr wrap="square" rtlCol="0">
            <a:spAutoFit/>
          </a:bodyPr>
          <a:lstStyle/>
          <a:p>
            <a:r>
              <a:rPr lang="en-US" smtClean="0"/>
              <a:t>1.Perform a transcript profiling experiment where the TF of interest is perturbed </a:t>
            </a:r>
          </a:p>
          <a:p>
            <a:pPr marL="285750" indent="-285750">
              <a:buFont typeface="Arial" panose="020B0604020202020204" pitchFamily="34" charset="0"/>
              <a:buChar char="•"/>
            </a:pPr>
            <a:r>
              <a:rPr lang="en-US" smtClean="0"/>
              <a:t>(inducible) overexpression</a:t>
            </a:r>
          </a:p>
          <a:p>
            <a:pPr marL="285750" indent="-285750">
              <a:buFont typeface="Arial" panose="020B0604020202020204" pitchFamily="34" charset="0"/>
              <a:buChar char="•"/>
            </a:pPr>
            <a:r>
              <a:rPr lang="en-US" smtClean="0"/>
              <a:t>knock out (T-DNA, mutant, CRISPR)</a:t>
            </a:r>
          </a:p>
          <a:p>
            <a:pPr marL="285750" indent="-285750">
              <a:buFont typeface="Arial" panose="020B0604020202020204" pitchFamily="34" charset="0"/>
              <a:buChar char="•"/>
            </a:pPr>
            <a:endParaRPr lang="en-US"/>
          </a:p>
          <a:p>
            <a:r>
              <a:rPr lang="en-US" smtClean="0"/>
              <a:t>2. Identify Up and Down-regulated </a:t>
            </a:r>
            <a:r>
              <a:rPr lang="en-US" smtClean="0"/>
              <a:t>genes (Differential Expression [DE])</a:t>
            </a:r>
            <a:endParaRPr lang="en-US" smtClean="0"/>
          </a:p>
          <a:p>
            <a:pPr lvl="1"/>
            <a:endParaRPr lang="en-US" smtClean="0"/>
          </a:p>
        </p:txBody>
      </p:sp>
      <p:grpSp>
        <p:nvGrpSpPr>
          <p:cNvPr id="45" name="Group 44"/>
          <p:cNvGrpSpPr/>
          <p:nvPr/>
        </p:nvGrpSpPr>
        <p:grpSpPr>
          <a:xfrm>
            <a:off x="5460287" y="3745421"/>
            <a:ext cx="2801799" cy="2415362"/>
            <a:chOff x="5200649" y="3083601"/>
            <a:chExt cx="2801799" cy="2415362"/>
          </a:xfrm>
        </p:grpSpPr>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46"/>
            <a:stretch/>
          </p:blipFill>
          <p:spPr bwMode="auto">
            <a:xfrm>
              <a:off x="5200649" y="3083601"/>
              <a:ext cx="2734865"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6568081" y="5221964"/>
              <a:ext cx="1434367" cy="276999"/>
            </a:xfrm>
            <a:prstGeom prst="rect">
              <a:avLst/>
            </a:prstGeom>
            <a:noFill/>
          </p:spPr>
          <p:txBody>
            <a:bodyPr wrap="none" rtlCol="0">
              <a:spAutoFit/>
            </a:bodyPr>
            <a:lstStyle/>
            <a:p>
              <a:pPr algn="r"/>
              <a:r>
                <a:rPr lang="en-US" sz="1200" smtClean="0">
                  <a:solidFill>
                    <a:schemeClr val="bg1">
                      <a:lumMod val="50000"/>
                    </a:schemeClr>
                  </a:solidFill>
                  <a:latin typeface="Calibri" panose="020F0502020204030204" pitchFamily="34" charset="0"/>
                </a:rPr>
                <a:t>Santuari et al., 2016</a:t>
              </a:r>
              <a:endParaRPr lang="nl-BE" sz="1200">
                <a:solidFill>
                  <a:schemeClr val="bg1">
                    <a:lumMod val="50000"/>
                  </a:schemeClr>
                </a:solidFill>
                <a:latin typeface="Calibri" panose="020F0502020204030204" pitchFamily="34" charset="0"/>
              </a:endParaRPr>
            </a:p>
          </p:txBody>
        </p:sp>
      </p:grpSp>
      <p:sp>
        <p:nvSpPr>
          <p:cNvPr id="47" name="Rectangle 46"/>
          <p:cNvSpPr/>
          <p:nvPr/>
        </p:nvSpPr>
        <p:spPr>
          <a:xfrm>
            <a:off x="401211" y="3486720"/>
            <a:ext cx="4572000" cy="2308324"/>
          </a:xfrm>
          <a:prstGeom prst="rect">
            <a:avLst/>
          </a:prstGeom>
        </p:spPr>
        <p:txBody>
          <a:bodyPr>
            <a:spAutoFit/>
          </a:bodyPr>
          <a:lstStyle/>
          <a:p>
            <a:r>
              <a:rPr lang="en-US" sz="1600" b="1">
                <a:solidFill>
                  <a:srgbClr val="EA6341"/>
                </a:solidFill>
              </a:rPr>
              <a:t>Biological questions</a:t>
            </a:r>
          </a:p>
          <a:p>
            <a:pPr marL="285750" indent="-285750">
              <a:buFont typeface="Arial" panose="020B0604020202020204" pitchFamily="34" charset="0"/>
              <a:buChar char="•"/>
            </a:pPr>
            <a:r>
              <a:rPr lang="en-US" sz="1600"/>
              <a:t>Which genes, pathways </a:t>
            </a:r>
            <a:r>
              <a:rPr lang="en-US" sz="1600" smtClean="0"/>
              <a:t>or biological </a:t>
            </a:r>
            <a:r>
              <a:rPr lang="en-US" sz="1600"/>
              <a:t>processes are regulated by TF of interest?</a:t>
            </a:r>
          </a:p>
          <a:p>
            <a:pPr marL="285750" indent="-285750">
              <a:buFont typeface="Arial" panose="020B0604020202020204" pitchFamily="34" charset="0"/>
              <a:buChar char="•"/>
            </a:pPr>
            <a:r>
              <a:rPr lang="en-US" sz="1600"/>
              <a:t>Which genes of a multi-gene family are (not) regulated by a specific TF?</a:t>
            </a:r>
          </a:p>
          <a:p>
            <a:pPr marL="285750" indent="-285750">
              <a:buFont typeface="Arial" panose="020B0604020202020204" pitchFamily="34" charset="0"/>
              <a:buChar char="•"/>
            </a:pPr>
            <a:r>
              <a:rPr lang="en-US" sz="1600"/>
              <a:t>Can we identify signaling cascades downstream of a specific TF?</a:t>
            </a:r>
          </a:p>
          <a:p>
            <a:pPr marL="285750" indent="-285750">
              <a:buFont typeface="Arial" panose="020B0604020202020204" pitchFamily="34" charset="0"/>
              <a:buChar char="•"/>
            </a:pPr>
            <a:r>
              <a:rPr lang="en-US" sz="1600"/>
              <a:t>Is there evidence for indirect regulation in the TF regulated genes?</a:t>
            </a:r>
            <a:endParaRPr lang="en-US" sz="1600" dirty="0"/>
          </a:p>
        </p:txBody>
      </p:sp>
    </p:spTree>
    <p:extLst>
      <p:ext uri="{BB962C8B-B14F-4D97-AF65-F5344CB8AC3E}">
        <p14:creationId xmlns:p14="http://schemas.microsoft.com/office/powerpoint/2010/main" val="1280725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nl-BE">
                <a:latin typeface="+mj-lt"/>
              </a:rPr>
              <a:t>Co-expression as a gene prioritization strategy</a:t>
            </a:r>
            <a:endParaRPr lang="nl-BE" dirty="0" smtClean="0">
              <a:latin typeface="+mj-lt"/>
            </a:endParaRPr>
          </a:p>
        </p:txBody>
      </p:sp>
      <p:pic>
        <p:nvPicPr>
          <p:cNvPr id="4" name="Picture 2" descr="An external file that holds a picture, illustration, etc.&#10;Object name is fpls-07-00444-g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976" y="3488236"/>
            <a:ext cx="4313046" cy="3173010"/>
          </a:xfrm>
          <a:prstGeom prst="rect">
            <a:avLst/>
          </a:prstGeom>
          <a:noFill/>
          <a:extLst>
            <a:ext uri="{909E8E84-426E-40DD-AFC4-6F175D3DCCD1}">
              <a14:hiddenFill xmlns:a14="http://schemas.microsoft.com/office/drawing/2010/main">
                <a:solidFill>
                  <a:srgbClr val="FFFFFF"/>
                </a:solidFill>
              </a14:hiddenFill>
            </a:ext>
          </a:extLst>
        </p:spPr>
      </p:pic>
      <p:sp>
        <p:nvSpPr>
          <p:cNvPr id="5123" name="Content Placeholder 2"/>
          <p:cNvSpPr>
            <a:spLocks noGrp="1"/>
          </p:cNvSpPr>
          <p:nvPr>
            <p:ph idx="1"/>
          </p:nvPr>
        </p:nvSpPr>
        <p:spPr>
          <a:xfrm>
            <a:off x="457200" y="1456426"/>
            <a:ext cx="8229600" cy="4525963"/>
          </a:xfrm>
        </p:spPr>
        <p:txBody>
          <a:bodyPr>
            <a:normAutofit/>
          </a:bodyPr>
          <a:lstStyle/>
          <a:p>
            <a:pPr eaLnBrk="1" hangingPunct="1">
              <a:spcBef>
                <a:spcPts val="1000"/>
              </a:spcBef>
            </a:pPr>
            <a:r>
              <a:rPr lang="en-US" sz="1800" smtClean="0"/>
              <a:t>Guilt-by-association (GBA): </a:t>
            </a:r>
            <a:r>
              <a:rPr lang="en-US" sz="1800" dirty="0" smtClean="0"/>
              <a:t>genes with similar gene expression profiles may share similarity in regulation &amp; function</a:t>
            </a:r>
          </a:p>
          <a:p>
            <a:pPr eaLnBrk="1" hangingPunct="1">
              <a:spcBef>
                <a:spcPts val="1000"/>
              </a:spcBef>
            </a:pPr>
            <a:r>
              <a:rPr lang="en-US" sz="1800" dirty="0" smtClean="0"/>
              <a:t>Identify candidate genes for follow-up experiments</a:t>
            </a:r>
          </a:p>
          <a:p>
            <a:pPr eaLnBrk="1" hangingPunct="1">
              <a:spcBef>
                <a:spcPts val="1000"/>
              </a:spcBef>
            </a:pPr>
            <a:r>
              <a:rPr lang="en-US" sz="1800" dirty="0" smtClean="0"/>
              <a:t>Study differentially expressed genes or </a:t>
            </a:r>
            <a:r>
              <a:rPr lang="en-US" sz="1800" dirty="0" err="1" smtClean="0"/>
              <a:t>ChIP</a:t>
            </a:r>
            <a:r>
              <a:rPr lang="en-US" sz="1800" dirty="0" smtClean="0"/>
              <a:t> targets</a:t>
            </a:r>
          </a:p>
          <a:p>
            <a:pPr lvl="1" eaLnBrk="1" hangingPunct="1">
              <a:spcBef>
                <a:spcPts val="400"/>
              </a:spcBef>
              <a:buFontTx/>
              <a:buChar char="-"/>
            </a:pPr>
            <a:r>
              <a:rPr lang="en-US" sz="1600" dirty="0" smtClean="0"/>
              <a:t>(co-)expression </a:t>
            </a:r>
          </a:p>
          <a:p>
            <a:pPr lvl="1" eaLnBrk="1" hangingPunct="1">
              <a:spcBef>
                <a:spcPts val="400"/>
              </a:spcBef>
              <a:buFontTx/>
              <a:buChar char="-"/>
            </a:pPr>
            <a:r>
              <a:rPr lang="en-US" sz="1600" dirty="0" smtClean="0"/>
              <a:t>delineate functionally coherent clusters</a:t>
            </a:r>
          </a:p>
          <a:p>
            <a:pPr lvl="1" eaLnBrk="1" hangingPunct="1">
              <a:spcBef>
                <a:spcPts val="400"/>
              </a:spcBef>
              <a:buFontTx/>
              <a:buChar char="-"/>
            </a:pPr>
            <a:r>
              <a:rPr lang="en-US" sz="1600" dirty="0" smtClean="0"/>
              <a:t>detect </a:t>
            </a:r>
            <a:r>
              <a:rPr lang="en-US" sz="1600" dirty="0" err="1" smtClean="0"/>
              <a:t>cis</a:t>
            </a:r>
            <a:r>
              <a:rPr lang="en-US" sz="1600" dirty="0" smtClean="0"/>
              <a:t>-regulatory elements</a:t>
            </a:r>
          </a:p>
          <a:p>
            <a:pPr eaLnBrk="1" hangingPunct="1">
              <a:spcBef>
                <a:spcPct val="50000"/>
              </a:spcBef>
            </a:pPr>
            <a:r>
              <a:rPr lang="en-US" sz="1800" dirty="0" smtClean="0"/>
              <a:t>Learn more about the specific roles of </a:t>
            </a:r>
            <a:r>
              <a:rPr lang="en-US" sz="1800" smtClean="0"/>
              <a:t>genes </a:t>
            </a:r>
          </a:p>
          <a:p>
            <a:pPr marL="0" indent="0" eaLnBrk="1" hangingPunct="1">
              <a:spcBef>
                <a:spcPct val="50000"/>
              </a:spcBef>
              <a:buNone/>
            </a:pPr>
            <a:r>
              <a:rPr lang="en-US" sz="1800"/>
              <a:t>	</a:t>
            </a:r>
            <a:r>
              <a:rPr lang="en-US" sz="1800" smtClean="0"/>
              <a:t>belonging </a:t>
            </a:r>
            <a:r>
              <a:rPr lang="en-US" sz="1800" dirty="0" smtClean="0"/>
              <a:t>to a certain GO category</a:t>
            </a:r>
          </a:p>
          <a:p>
            <a:pPr eaLnBrk="1" hangingPunct="1">
              <a:spcBef>
                <a:spcPct val="50000"/>
              </a:spcBef>
              <a:buFontTx/>
              <a:buChar char="-"/>
            </a:pPr>
            <a:endParaRPr lang="en-US" sz="1800" dirty="0" smtClean="0"/>
          </a:p>
          <a:p>
            <a:pPr eaLnBrk="1" hangingPunct="1">
              <a:spcBef>
                <a:spcPct val="50000"/>
              </a:spcBef>
              <a:buFontTx/>
              <a:buChar char="-"/>
            </a:pPr>
            <a:endParaRPr lang="en-US" sz="1800" dirty="0" smtClean="0"/>
          </a:p>
          <a:p>
            <a:pPr eaLnBrk="1" hangingPunct="1">
              <a:spcBef>
                <a:spcPct val="50000"/>
              </a:spcBef>
              <a:buFontTx/>
              <a:buChar char="-"/>
            </a:pPr>
            <a:endParaRPr lang="en-US" sz="1800" dirty="0" smtClean="0"/>
          </a:p>
        </p:txBody>
      </p:sp>
      <p:sp>
        <p:nvSpPr>
          <p:cNvPr id="5" name="Text Box 3"/>
          <p:cNvSpPr txBox="1">
            <a:spLocks noChangeArrowheads="1"/>
          </p:cNvSpPr>
          <p:nvPr/>
        </p:nvSpPr>
        <p:spPr bwMode="auto">
          <a:xfrm>
            <a:off x="7750613" y="6579792"/>
            <a:ext cx="1449373" cy="277641"/>
          </a:xfrm>
          <a:prstGeom prst="rect">
            <a:avLst/>
          </a:prstGeom>
          <a:noFill/>
          <a:ln w="9525" algn="ctr">
            <a:noFill/>
            <a:miter lim="800000"/>
            <a:headEnd/>
            <a:tailEnd/>
          </a:ln>
        </p:spPr>
        <p:txBody>
          <a:bodyPr wrap="square" lIns="92075" tIns="46038" rIns="92075" bIns="46038">
            <a:spAutoFit/>
          </a:bodyPr>
          <a:lstStyle/>
          <a:p>
            <a:r>
              <a:rPr lang="en-US" sz="1200" smtClean="0">
                <a:solidFill>
                  <a:schemeClr val="bg1">
                    <a:lumMod val="50000"/>
                  </a:schemeClr>
                </a:solidFill>
                <a:latin typeface="Arial" pitchFamily="34" charset="0"/>
              </a:rPr>
              <a:t>Serin et </a:t>
            </a:r>
            <a:r>
              <a:rPr lang="en-US" sz="1200" dirty="0" smtClean="0">
                <a:solidFill>
                  <a:schemeClr val="bg1">
                    <a:lumMod val="50000"/>
                  </a:schemeClr>
                </a:solidFill>
                <a:latin typeface="Arial" pitchFamily="34" charset="0"/>
              </a:rPr>
              <a:t>al</a:t>
            </a:r>
            <a:r>
              <a:rPr lang="en-US" sz="1200" smtClean="0">
                <a:solidFill>
                  <a:schemeClr val="bg1">
                    <a:lumMod val="50000"/>
                  </a:schemeClr>
                </a:solidFill>
                <a:latin typeface="Arial" pitchFamily="34" charset="0"/>
              </a:rPr>
              <a:t>., 2016</a:t>
            </a:r>
            <a:endParaRPr lang="nl-NL" sz="1200" dirty="0">
              <a:solidFill>
                <a:schemeClr val="bg1">
                  <a:lumMod val="50000"/>
                </a:schemeClr>
              </a:solidFill>
              <a:latin typeface="Arial" pitchFamily="34" charset="0"/>
            </a:endParaRPr>
          </a:p>
        </p:txBody>
      </p:sp>
    </p:spTree>
    <p:extLst>
      <p:ext uri="{BB962C8B-B14F-4D97-AF65-F5344CB8AC3E}">
        <p14:creationId xmlns:p14="http://schemas.microsoft.com/office/powerpoint/2010/main" val="126688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Co-expression Network Analysis</a:t>
            </a:r>
            <a:endParaRPr lang="nl-BE" dirty="0">
              <a:latin typeface="+mj-lt"/>
            </a:endParaRPr>
          </a:p>
        </p:txBody>
      </p:sp>
      <p:sp>
        <p:nvSpPr>
          <p:cNvPr id="6" name="Content Placeholder 2"/>
          <p:cNvSpPr>
            <a:spLocks noGrp="1"/>
          </p:cNvSpPr>
          <p:nvPr>
            <p:ph sz="quarter" idx="1"/>
          </p:nvPr>
        </p:nvSpPr>
        <p:spPr>
          <a:xfrm>
            <a:off x="457200" y="1600200"/>
            <a:ext cx="5248275" cy="4873752"/>
          </a:xfrm>
        </p:spPr>
        <p:txBody>
          <a:bodyPr>
            <a:normAutofit/>
          </a:bodyPr>
          <a:lstStyle/>
          <a:p>
            <a:r>
              <a:rPr lang="en-US" sz="2400" dirty="0" smtClean="0"/>
              <a:t>Features</a:t>
            </a:r>
          </a:p>
          <a:p>
            <a:pPr lvl="1"/>
            <a:r>
              <a:rPr lang="en-US" sz="2000" dirty="0" smtClean="0"/>
              <a:t>Integration heterogeneous data sources</a:t>
            </a:r>
          </a:p>
          <a:p>
            <a:pPr lvl="2"/>
            <a:r>
              <a:rPr lang="en-US" sz="1800" dirty="0" smtClean="0"/>
              <a:t>Different gene-gene associations with varying quality</a:t>
            </a:r>
          </a:p>
          <a:p>
            <a:pPr lvl="1"/>
            <a:endParaRPr lang="en-US" sz="2000" dirty="0" smtClean="0"/>
          </a:p>
          <a:p>
            <a:pPr lvl="1"/>
            <a:r>
              <a:rPr lang="en-US" sz="2000" dirty="0" smtClean="0"/>
              <a:t>Exploit network-guided guilt-by-association principle</a:t>
            </a:r>
          </a:p>
          <a:p>
            <a:pPr lvl="1"/>
            <a:endParaRPr lang="en-US" sz="2000" dirty="0" smtClean="0"/>
          </a:p>
          <a:p>
            <a:pPr lvl="1"/>
            <a:r>
              <a:rPr lang="en-US" sz="2000" dirty="0" smtClean="0"/>
              <a:t>Methodologies</a:t>
            </a:r>
          </a:p>
          <a:p>
            <a:pPr lvl="3"/>
            <a:r>
              <a:rPr lang="en-US" sz="1600" dirty="0" smtClean="0"/>
              <a:t>Simple un-weighted/weighted graphs</a:t>
            </a:r>
          </a:p>
          <a:p>
            <a:pPr lvl="3"/>
            <a:r>
              <a:rPr lang="en-US" sz="1600" dirty="0" smtClean="0"/>
              <a:t>Probabilistic models</a:t>
            </a:r>
          </a:p>
          <a:p>
            <a:pPr lvl="1"/>
            <a:endParaRPr lang="en-US" sz="2000" dirty="0" smtClean="0"/>
          </a:p>
          <a:p>
            <a:pPr lvl="1"/>
            <a:endParaRPr lang="en-US" sz="2000" dirty="0" smtClean="0"/>
          </a:p>
          <a:p>
            <a:pPr lvl="2"/>
            <a:endParaRPr lang="en-US" sz="1800" dirty="0" smtClean="0"/>
          </a:p>
          <a:p>
            <a:pPr lvl="1"/>
            <a:endParaRPr lang="en-US" sz="2000" dirty="0" smtClean="0"/>
          </a:p>
          <a:p>
            <a:pPr lvl="1"/>
            <a:endParaRPr lang="en-US" sz="2000" dirty="0" smtClean="0"/>
          </a:p>
          <a:p>
            <a:pPr lvl="2"/>
            <a:endParaRPr lang="nl-BE" sz="1800" dirty="0"/>
          </a:p>
        </p:txBody>
      </p:sp>
      <p:grpSp>
        <p:nvGrpSpPr>
          <p:cNvPr id="3" name="Group 2"/>
          <p:cNvGrpSpPr/>
          <p:nvPr/>
        </p:nvGrpSpPr>
        <p:grpSpPr>
          <a:xfrm>
            <a:off x="5507073" y="1563688"/>
            <a:ext cx="3514690" cy="4616405"/>
            <a:chOff x="6221448" y="0"/>
            <a:chExt cx="3514690" cy="4616405"/>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48" y="0"/>
              <a:ext cx="3514690" cy="457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noChangeArrowheads="1"/>
            </p:cNvPicPr>
            <p:nvPr/>
          </p:nvPicPr>
          <p:blipFill>
            <a:blip r:embed="rId4" cstate="print"/>
            <a:srcRect/>
            <a:stretch>
              <a:fillRect/>
            </a:stretch>
          </p:blipFill>
          <p:spPr bwMode="auto">
            <a:xfrm>
              <a:off x="7403394" y="3573009"/>
              <a:ext cx="1131748" cy="1043396"/>
            </a:xfrm>
            <a:prstGeom prst="rect">
              <a:avLst/>
            </a:prstGeom>
            <a:noFill/>
            <a:ln w="9525">
              <a:noFill/>
              <a:miter lim="800000"/>
              <a:headEnd/>
              <a:tailEnd/>
            </a:ln>
          </p:spPr>
        </p:pic>
      </p:grpSp>
    </p:spTree>
    <p:extLst>
      <p:ext uri="{BB962C8B-B14F-4D97-AF65-F5344CB8AC3E}">
        <p14:creationId xmlns:p14="http://schemas.microsoft.com/office/powerpoint/2010/main" val="2115246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800" smtClean="0"/>
              <a:t>Plant co-expression analysis tools</a:t>
            </a:r>
            <a:endParaRPr lang="nl-BE" sz="2800"/>
          </a:p>
        </p:txBody>
      </p:sp>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sp>
        <p:nvSpPr>
          <p:cNvPr id="6" name="Text Box 3"/>
          <p:cNvSpPr txBox="1">
            <a:spLocks noChangeArrowheads="1"/>
          </p:cNvSpPr>
          <p:nvPr/>
        </p:nvSpPr>
        <p:spPr bwMode="auto">
          <a:xfrm>
            <a:off x="5637007" y="6373505"/>
            <a:ext cx="1449373" cy="277641"/>
          </a:xfrm>
          <a:prstGeom prst="rect">
            <a:avLst/>
          </a:prstGeom>
          <a:noFill/>
          <a:ln w="9525" algn="ctr">
            <a:noFill/>
            <a:miter lim="800000"/>
            <a:headEnd/>
            <a:tailEnd/>
          </a:ln>
        </p:spPr>
        <p:txBody>
          <a:bodyPr wrap="square" lIns="92075" tIns="46038" rIns="92075" bIns="46038">
            <a:spAutoFit/>
          </a:bodyPr>
          <a:lstStyle/>
          <a:p>
            <a:r>
              <a:rPr lang="en-US" sz="1200" smtClean="0">
                <a:solidFill>
                  <a:schemeClr val="bg1">
                    <a:lumMod val="50000"/>
                  </a:schemeClr>
                </a:solidFill>
                <a:latin typeface="Arial" pitchFamily="34" charset="0"/>
              </a:rPr>
              <a:t>Serin et </a:t>
            </a:r>
            <a:r>
              <a:rPr lang="en-US" sz="1200" dirty="0" smtClean="0">
                <a:solidFill>
                  <a:schemeClr val="bg1">
                    <a:lumMod val="50000"/>
                  </a:schemeClr>
                </a:solidFill>
                <a:latin typeface="Arial" pitchFamily="34" charset="0"/>
              </a:rPr>
              <a:t>al</a:t>
            </a:r>
            <a:r>
              <a:rPr lang="en-US" sz="1200" smtClean="0">
                <a:solidFill>
                  <a:schemeClr val="bg1">
                    <a:lumMod val="50000"/>
                  </a:schemeClr>
                </a:solidFill>
                <a:latin typeface="Arial" pitchFamily="34" charset="0"/>
              </a:rPr>
              <a:t>., 2016</a:t>
            </a:r>
            <a:endParaRPr lang="nl-NL" sz="1200" dirty="0">
              <a:solidFill>
                <a:schemeClr val="bg1">
                  <a:lumMod val="50000"/>
                </a:schemeClr>
              </a:solidFill>
              <a:latin typeface="Arial" pitchFamily="34" charset="0"/>
            </a:endParaRP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92" y="1554163"/>
            <a:ext cx="7404821" cy="326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553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85750"/>
            <a:ext cx="8229600" cy="1143000"/>
          </a:xfrm>
          <a:prstGeom prst="rect">
            <a:avLst/>
          </a:prstGeom>
        </p:spPr>
        <p:txBody>
          <a:bodyPr anchor="ctr"/>
          <a:lstStyle/>
          <a:p>
            <a:pPr algn="ctr" eaLnBrk="0" hangingPunct="0">
              <a:defRPr/>
            </a:pPr>
            <a:r>
              <a:rPr lang="en-US" sz="3200" b="1" kern="0" dirty="0">
                <a:solidFill>
                  <a:schemeClr val="tx2"/>
                </a:solidFill>
                <a:latin typeface="+mj-lt"/>
                <a:ea typeface="+mj-ea"/>
                <a:cs typeface="+mj-cs"/>
              </a:rPr>
              <a:t>Measures of co-expression</a:t>
            </a:r>
          </a:p>
        </p:txBody>
      </p:sp>
      <p:sp>
        <p:nvSpPr>
          <p:cNvPr id="7" name="Rectangle 3"/>
          <p:cNvSpPr txBox="1">
            <a:spLocks noChangeArrowheads="1"/>
          </p:cNvSpPr>
          <p:nvPr/>
        </p:nvSpPr>
        <p:spPr>
          <a:xfrm>
            <a:off x="457200" y="2205038"/>
            <a:ext cx="8147050" cy="4525962"/>
          </a:xfrm>
          <a:prstGeom prst="rect">
            <a:avLst/>
          </a:prstGeom>
        </p:spPr>
        <p:txBody>
          <a:bodyPr/>
          <a:lstStyle/>
          <a:p>
            <a:pPr marL="342900" indent="-342900" eaLnBrk="0" hangingPunct="0">
              <a:spcBef>
                <a:spcPct val="20000"/>
              </a:spcBef>
              <a:defRPr/>
            </a:pPr>
            <a:endParaRPr lang="en-US" sz="2400" kern="0" dirty="0">
              <a:latin typeface="+mn-lt"/>
            </a:endParaRPr>
          </a:p>
        </p:txBody>
      </p:sp>
      <p:sp>
        <p:nvSpPr>
          <p:cNvPr id="11268" name="Text Box 6"/>
          <p:cNvSpPr txBox="1">
            <a:spLocks noChangeArrowheads="1"/>
          </p:cNvSpPr>
          <p:nvPr/>
        </p:nvSpPr>
        <p:spPr bwMode="auto">
          <a:xfrm>
            <a:off x="995640" y="4475163"/>
            <a:ext cx="3201710" cy="400110"/>
          </a:xfrm>
          <a:prstGeom prst="rect">
            <a:avLst/>
          </a:prstGeom>
          <a:noFill/>
          <a:ln w="9525">
            <a:noFill/>
            <a:miter lim="800000"/>
            <a:headEnd/>
            <a:tailEnd/>
          </a:ln>
        </p:spPr>
        <p:txBody>
          <a:bodyPr wrap="none">
            <a:spAutoFit/>
          </a:bodyPr>
          <a:lstStyle/>
          <a:p>
            <a:r>
              <a:rPr lang="en-US" sz="2000" dirty="0"/>
              <a:t>High correlation coefficient</a:t>
            </a:r>
          </a:p>
        </p:txBody>
      </p:sp>
      <p:pic>
        <p:nvPicPr>
          <p:cNvPr id="11269" name="Picture 13" descr="PCC1"/>
          <p:cNvPicPr>
            <a:picLocks noChangeAspect="1" noChangeArrowheads="1"/>
          </p:cNvPicPr>
          <p:nvPr/>
        </p:nvPicPr>
        <p:blipFill>
          <a:blip r:embed="rId3" cstate="print"/>
          <a:srcRect/>
          <a:stretch>
            <a:fillRect/>
          </a:stretch>
        </p:blipFill>
        <p:spPr bwMode="auto">
          <a:xfrm>
            <a:off x="950913" y="1617663"/>
            <a:ext cx="3457575" cy="2754312"/>
          </a:xfrm>
          <a:prstGeom prst="rect">
            <a:avLst/>
          </a:prstGeom>
          <a:noFill/>
          <a:ln w="9525">
            <a:noFill/>
            <a:miter lim="800000"/>
            <a:headEnd/>
            <a:tailEnd/>
          </a:ln>
        </p:spPr>
      </p:pic>
      <p:sp>
        <p:nvSpPr>
          <p:cNvPr id="11270" name="Text Box 14"/>
          <p:cNvSpPr txBox="1">
            <a:spLocks noChangeArrowheads="1"/>
          </p:cNvSpPr>
          <p:nvPr/>
        </p:nvSpPr>
        <p:spPr bwMode="auto">
          <a:xfrm rot="-5400000">
            <a:off x="61119" y="2672556"/>
            <a:ext cx="1339850" cy="274638"/>
          </a:xfrm>
          <a:prstGeom prst="rect">
            <a:avLst/>
          </a:prstGeom>
          <a:noFill/>
          <a:ln w="9525">
            <a:noFill/>
            <a:miter lim="800000"/>
            <a:headEnd/>
            <a:tailEnd/>
          </a:ln>
        </p:spPr>
        <p:txBody>
          <a:bodyPr wrap="none">
            <a:spAutoFit/>
          </a:bodyPr>
          <a:lstStyle/>
          <a:p>
            <a:r>
              <a:rPr lang="en-US" sz="1200"/>
              <a:t>Expression value</a:t>
            </a:r>
          </a:p>
        </p:txBody>
      </p:sp>
      <p:pic>
        <p:nvPicPr>
          <p:cNvPr id="11271" name="Picture 20" descr="PCC2"/>
          <p:cNvPicPr>
            <a:picLocks noChangeAspect="1" noChangeArrowheads="1"/>
          </p:cNvPicPr>
          <p:nvPr/>
        </p:nvPicPr>
        <p:blipFill>
          <a:blip r:embed="rId4" cstate="print"/>
          <a:srcRect/>
          <a:stretch>
            <a:fillRect/>
          </a:stretch>
        </p:blipFill>
        <p:spPr bwMode="auto">
          <a:xfrm>
            <a:off x="4695825" y="1635125"/>
            <a:ext cx="3448050" cy="2754313"/>
          </a:xfrm>
          <a:prstGeom prst="rect">
            <a:avLst/>
          </a:prstGeom>
          <a:noFill/>
          <a:ln w="9525">
            <a:noFill/>
            <a:miter lim="800000"/>
            <a:headEnd/>
            <a:tailEnd/>
          </a:ln>
        </p:spPr>
      </p:pic>
      <p:sp>
        <p:nvSpPr>
          <p:cNvPr id="11272" name="Text Box 21"/>
          <p:cNvSpPr txBox="1">
            <a:spLocks noChangeArrowheads="1"/>
          </p:cNvSpPr>
          <p:nvPr/>
        </p:nvSpPr>
        <p:spPr bwMode="auto">
          <a:xfrm>
            <a:off x="4814136" y="4481513"/>
            <a:ext cx="3144002" cy="400110"/>
          </a:xfrm>
          <a:prstGeom prst="rect">
            <a:avLst/>
          </a:prstGeom>
          <a:noFill/>
          <a:ln w="9525">
            <a:noFill/>
            <a:miter lim="800000"/>
            <a:headEnd/>
            <a:tailEnd/>
          </a:ln>
        </p:spPr>
        <p:txBody>
          <a:bodyPr wrap="none">
            <a:spAutoFit/>
          </a:bodyPr>
          <a:lstStyle/>
          <a:p>
            <a:r>
              <a:rPr lang="en-US" sz="2000"/>
              <a:t>Low correlation coefficient</a:t>
            </a:r>
          </a:p>
        </p:txBody>
      </p:sp>
      <p:sp>
        <p:nvSpPr>
          <p:cNvPr id="11273" name="Text Box 22"/>
          <p:cNvSpPr txBox="1">
            <a:spLocks noChangeArrowheads="1"/>
          </p:cNvSpPr>
          <p:nvPr/>
        </p:nvSpPr>
        <p:spPr bwMode="auto">
          <a:xfrm>
            <a:off x="3543300" y="1779588"/>
            <a:ext cx="627063" cy="396875"/>
          </a:xfrm>
          <a:prstGeom prst="rect">
            <a:avLst/>
          </a:prstGeom>
          <a:noFill/>
          <a:ln w="9525">
            <a:noFill/>
            <a:miter lim="800000"/>
            <a:headEnd/>
            <a:tailEnd/>
          </a:ln>
        </p:spPr>
        <p:txBody>
          <a:bodyPr wrap="none">
            <a:spAutoFit/>
          </a:bodyPr>
          <a:lstStyle/>
          <a:p>
            <a:r>
              <a:rPr lang="en-US" sz="1000" b="1">
                <a:solidFill>
                  <a:srgbClr val="80C5CA"/>
                </a:solidFill>
              </a:rPr>
              <a:t>Gene A</a:t>
            </a:r>
          </a:p>
          <a:p>
            <a:r>
              <a:rPr lang="en-US" sz="1000" b="1">
                <a:solidFill>
                  <a:srgbClr val="FC1C04"/>
                </a:solidFill>
              </a:rPr>
              <a:t>Gene B</a:t>
            </a:r>
          </a:p>
        </p:txBody>
      </p:sp>
      <p:sp>
        <p:nvSpPr>
          <p:cNvPr id="11274" name="Text Box 23"/>
          <p:cNvSpPr txBox="1">
            <a:spLocks noChangeArrowheads="1"/>
          </p:cNvSpPr>
          <p:nvPr/>
        </p:nvSpPr>
        <p:spPr bwMode="auto">
          <a:xfrm>
            <a:off x="7315200" y="1779588"/>
            <a:ext cx="627063" cy="396875"/>
          </a:xfrm>
          <a:prstGeom prst="rect">
            <a:avLst/>
          </a:prstGeom>
          <a:noFill/>
          <a:ln w="9525">
            <a:noFill/>
            <a:miter lim="800000"/>
            <a:headEnd/>
            <a:tailEnd/>
          </a:ln>
        </p:spPr>
        <p:txBody>
          <a:bodyPr wrap="none">
            <a:spAutoFit/>
          </a:bodyPr>
          <a:lstStyle/>
          <a:p>
            <a:r>
              <a:rPr lang="en-US" sz="1000" b="1">
                <a:solidFill>
                  <a:srgbClr val="80C5CA"/>
                </a:solidFill>
              </a:rPr>
              <a:t>Gene A</a:t>
            </a:r>
          </a:p>
          <a:p>
            <a:r>
              <a:rPr lang="en-US" sz="1000" b="1">
                <a:solidFill>
                  <a:srgbClr val="FC1C04"/>
                </a:solidFill>
              </a:rPr>
              <a:t>Gene C</a:t>
            </a:r>
          </a:p>
        </p:txBody>
      </p:sp>
      <p:grpSp>
        <p:nvGrpSpPr>
          <p:cNvPr id="6" name="Group 5"/>
          <p:cNvGrpSpPr/>
          <p:nvPr/>
        </p:nvGrpSpPr>
        <p:grpSpPr>
          <a:xfrm>
            <a:off x="1388105" y="5187041"/>
            <a:ext cx="6342968" cy="953225"/>
            <a:chOff x="958879" y="5280351"/>
            <a:chExt cx="6342968" cy="953225"/>
          </a:xfrm>
        </p:grpSpPr>
        <p:pic>
          <p:nvPicPr>
            <p:cNvPr id="11281" name="Picture 2"/>
            <p:cNvPicPr>
              <a:picLocks noChangeAspect="1" noChangeArrowheads="1"/>
            </p:cNvPicPr>
            <p:nvPr/>
          </p:nvPicPr>
          <p:blipFill>
            <a:blip r:embed="rId5" cstate="print"/>
            <a:srcRect/>
            <a:stretch>
              <a:fillRect/>
            </a:stretch>
          </p:blipFill>
          <p:spPr bwMode="auto">
            <a:xfrm>
              <a:off x="4203867" y="5280351"/>
              <a:ext cx="3097980" cy="953225"/>
            </a:xfrm>
            <a:prstGeom prst="rect">
              <a:avLst/>
            </a:prstGeom>
            <a:noFill/>
            <a:ln w="9525">
              <a:noFill/>
              <a:miter lim="800000"/>
              <a:headEnd/>
              <a:tailEnd/>
            </a:ln>
          </p:spPr>
        </p:pic>
        <p:sp>
          <p:nvSpPr>
            <p:cNvPr id="11282" name="TextBox 3"/>
            <p:cNvSpPr txBox="1">
              <a:spLocks noChangeArrowheads="1"/>
            </p:cNvSpPr>
            <p:nvPr/>
          </p:nvSpPr>
          <p:spPr bwMode="auto">
            <a:xfrm>
              <a:off x="958879" y="5500685"/>
              <a:ext cx="3348031" cy="553998"/>
            </a:xfrm>
            <a:prstGeom prst="rect">
              <a:avLst/>
            </a:prstGeom>
            <a:noFill/>
            <a:ln w="9525">
              <a:noFill/>
              <a:miter lim="800000"/>
              <a:headEnd/>
              <a:tailEnd/>
            </a:ln>
          </p:spPr>
          <p:txBody>
            <a:bodyPr wrap="none">
              <a:spAutoFit/>
            </a:bodyPr>
            <a:lstStyle/>
            <a:p>
              <a:r>
                <a:rPr lang="en-US" sz="1800" dirty="0"/>
                <a:t>Pearson correlation coefficient:</a:t>
              </a:r>
            </a:p>
            <a:p>
              <a:r>
                <a:rPr lang="en-US" sz="1100" dirty="0"/>
                <a:t>	(range: -1,0,1)</a:t>
              </a:r>
              <a:endParaRPr lang="nl-BE" sz="1100" dirty="0"/>
            </a:p>
          </p:txBody>
        </p:sp>
      </p:grpSp>
      <p:sp>
        <p:nvSpPr>
          <p:cNvPr id="16" name="Rectangle 15"/>
          <p:cNvSpPr/>
          <p:nvPr/>
        </p:nvSpPr>
        <p:spPr bwMode="auto">
          <a:xfrm>
            <a:off x="815975" y="5186945"/>
            <a:ext cx="7429500" cy="10715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800"/>
          </a:p>
        </p:txBody>
      </p:sp>
    </p:spTree>
    <p:extLst>
      <p:ext uri="{BB962C8B-B14F-4D97-AF65-F5344CB8AC3E}">
        <p14:creationId xmlns:p14="http://schemas.microsoft.com/office/powerpoint/2010/main" val="192943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85750"/>
            <a:ext cx="8229600" cy="1143000"/>
          </a:xfrm>
          <a:prstGeom prst="rect">
            <a:avLst/>
          </a:prstGeom>
        </p:spPr>
        <p:txBody>
          <a:bodyPr anchor="ctr"/>
          <a:lstStyle/>
          <a:p>
            <a:pPr algn="ctr" eaLnBrk="0" hangingPunct="0">
              <a:defRPr/>
            </a:pPr>
            <a:r>
              <a:rPr lang="en-US" sz="3200" b="1" kern="0" dirty="0">
                <a:solidFill>
                  <a:schemeClr val="tx2"/>
                </a:solidFill>
                <a:latin typeface="+mj-lt"/>
                <a:ea typeface="+mj-ea"/>
                <a:cs typeface="+mj-cs"/>
              </a:rPr>
              <a:t>Other measures of co-expression</a:t>
            </a:r>
          </a:p>
        </p:txBody>
      </p:sp>
      <p:sp>
        <p:nvSpPr>
          <p:cNvPr id="14340" name="TextBox 3"/>
          <p:cNvSpPr txBox="1">
            <a:spLocks noChangeArrowheads="1"/>
          </p:cNvSpPr>
          <p:nvPr/>
        </p:nvSpPr>
        <p:spPr bwMode="auto">
          <a:xfrm>
            <a:off x="285750" y="1554243"/>
            <a:ext cx="6338595" cy="707886"/>
          </a:xfrm>
          <a:prstGeom prst="rect">
            <a:avLst/>
          </a:prstGeom>
          <a:noFill/>
          <a:ln w="9525">
            <a:noFill/>
            <a:miter lim="800000"/>
            <a:headEnd/>
            <a:tailEnd/>
          </a:ln>
        </p:spPr>
        <p:txBody>
          <a:bodyPr wrap="none">
            <a:spAutoFit/>
          </a:bodyPr>
          <a:lstStyle/>
          <a:p>
            <a:pPr algn="l">
              <a:defRPr/>
            </a:pPr>
            <a:r>
              <a:rPr lang="en-US" sz="2000" b="1" dirty="0">
                <a:solidFill>
                  <a:srgbClr val="41969D"/>
                </a:solidFill>
                <a:latin typeface="+mn-lt"/>
              </a:rPr>
              <a:t>Pearson correlation coefficient (PCC):</a:t>
            </a:r>
            <a:endParaRPr lang="en-US" sz="2000" dirty="0">
              <a:latin typeface="+mn-lt"/>
            </a:endParaRPr>
          </a:p>
          <a:p>
            <a:pPr algn="l">
              <a:defRPr/>
            </a:pPr>
            <a:r>
              <a:rPr lang="en-US" sz="2000" dirty="0">
                <a:latin typeface="+mn-lt"/>
              </a:rPr>
              <a:t>measures similarity in shape of the expression profiles</a:t>
            </a:r>
            <a:endParaRPr lang="nl-BE" sz="2000" dirty="0">
              <a:latin typeface="+mn-lt"/>
            </a:endParaRPr>
          </a:p>
        </p:txBody>
      </p:sp>
      <p:sp>
        <p:nvSpPr>
          <p:cNvPr id="14341" name="TextBox 4"/>
          <p:cNvSpPr txBox="1">
            <a:spLocks noChangeArrowheads="1"/>
          </p:cNvSpPr>
          <p:nvPr/>
        </p:nvSpPr>
        <p:spPr bwMode="auto">
          <a:xfrm>
            <a:off x="285750" y="2507713"/>
            <a:ext cx="8429625" cy="707886"/>
          </a:xfrm>
          <a:prstGeom prst="rect">
            <a:avLst/>
          </a:prstGeom>
          <a:noFill/>
          <a:ln w="9525">
            <a:noFill/>
            <a:miter lim="800000"/>
            <a:headEnd/>
            <a:tailEnd/>
          </a:ln>
        </p:spPr>
        <p:txBody>
          <a:bodyPr>
            <a:spAutoFit/>
          </a:bodyPr>
          <a:lstStyle/>
          <a:p>
            <a:pPr algn="l">
              <a:defRPr/>
            </a:pPr>
            <a:r>
              <a:rPr lang="en-US" sz="2000" b="1" dirty="0">
                <a:solidFill>
                  <a:srgbClr val="41969D"/>
                </a:solidFill>
                <a:latin typeface="+mn-lt"/>
              </a:rPr>
              <a:t>Spearman correlation coefficient (SCC): </a:t>
            </a:r>
          </a:p>
          <a:p>
            <a:pPr algn="l">
              <a:defRPr/>
            </a:pPr>
            <a:r>
              <a:rPr lang="en-US" sz="2000" dirty="0">
                <a:latin typeface="+mn-lt"/>
              </a:rPr>
              <a:t>similar as PCC but on ranks instead of expression values</a:t>
            </a:r>
            <a:endParaRPr lang="nl-BE" sz="2000" dirty="0">
              <a:latin typeface="+mn-lt"/>
            </a:endParaRPr>
          </a:p>
        </p:txBody>
      </p:sp>
      <p:sp>
        <p:nvSpPr>
          <p:cNvPr id="14342" name="TextBox 5"/>
          <p:cNvSpPr txBox="1">
            <a:spLocks noChangeArrowheads="1"/>
          </p:cNvSpPr>
          <p:nvPr/>
        </p:nvSpPr>
        <p:spPr bwMode="auto">
          <a:xfrm>
            <a:off x="285750" y="3358701"/>
            <a:ext cx="8715375" cy="1015663"/>
          </a:xfrm>
          <a:prstGeom prst="rect">
            <a:avLst/>
          </a:prstGeom>
          <a:noFill/>
          <a:ln w="9525">
            <a:noFill/>
            <a:miter lim="800000"/>
            <a:headEnd/>
            <a:tailEnd/>
          </a:ln>
        </p:spPr>
        <p:txBody>
          <a:bodyPr>
            <a:spAutoFit/>
          </a:bodyPr>
          <a:lstStyle/>
          <a:p>
            <a:pPr algn="l">
              <a:defRPr/>
            </a:pPr>
            <a:r>
              <a:rPr lang="en-US" sz="2000" b="1" dirty="0">
                <a:solidFill>
                  <a:srgbClr val="41969D"/>
                </a:solidFill>
                <a:latin typeface="+mn-lt"/>
              </a:rPr>
              <a:t>Highest Reciprocal Ranks (HRR): </a:t>
            </a:r>
          </a:p>
          <a:p>
            <a:pPr algn="l">
              <a:defRPr/>
            </a:pPr>
            <a:r>
              <a:rPr lang="en-US" sz="2000" dirty="0">
                <a:latin typeface="+mn-lt"/>
              </a:rPr>
              <a:t>Maximum of</a:t>
            </a:r>
            <a:r>
              <a:rPr lang="nl-BE" sz="2000" dirty="0">
                <a:latin typeface="+mn-lt"/>
              </a:rPr>
              <a:t> the two ranks (based on PCC) AB and BA</a:t>
            </a:r>
            <a:endParaRPr lang="en-US" sz="2000" dirty="0">
              <a:latin typeface="+mn-lt"/>
            </a:endParaRPr>
          </a:p>
          <a:p>
            <a:pPr algn="l">
              <a:defRPr/>
            </a:pPr>
            <a:r>
              <a:rPr lang="en-US" sz="2000" dirty="0">
                <a:latin typeface="+mn-lt"/>
              </a:rPr>
              <a:t>HRR(AB)=max(r(AB),r(BA))</a:t>
            </a:r>
            <a:endParaRPr lang="nl-BE" sz="2000" dirty="0">
              <a:latin typeface="+mn-lt"/>
            </a:endParaRPr>
          </a:p>
        </p:txBody>
      </p:sp>
      <p:sp>
        <p:nvSpPr>
          <p:cNvPr id="10" name="TextBox 5"/>
          <p:cNvSpPr txBox="1">
            <a:spLocks noChangeArrowheads="1"/>
          </p:cNvSpPr>
          <p:nvPr/>
        </p:nvSpPr>
        <p:spPr bwMode="auto">
          <a:xfrm>
            <a:off x="285750" y="4500965"/>
            <a:ext cx="8715375" cy="1015663"/>
          </a:xfrm>
          <a:prstGeom prst="rect">
            <a:avLst/>
          </a:prstGeom>
          <a:noFill/>
          <a:ln w="9525">
            <a:noFill/>
            <a:miter lim="800000"/>
            <a:headEnd/>
            <a:tailEnd/>
          </a:ln>
        </p:spPr>
        <p:txBody>
          <a:bodyPr>
            <a:spAutoFit/>
          </a:bodyPr>
          <a:lstStyle/>
          <a:p>
            <a:pPr algn="l">
              <a:defRPr/>
            </a:pPr>
            <a:r>
              <a:rPr lang="en-US" sz="2000" b="1" dirty="0">
                <a:solidFill>
                  <a:srgbClr val="41969D"/>
                </a:solidFill>
                <a:latin typeface="+mn-lt"/>
              </a:rPr>
              <a:t>Mutual rank: </a:t>
            </a:r>
          </a:p>
          <a:p>
            <a:pPr algn="l">
              <a:defRPr/>
            </a:pPr>
            <a:r>
              <a:rPr lang="nl-BE" sz="2000" dirty="0">
                <a:latin typeface="+mn-lt"/>
              </a:rPr>
              <a:t>geometric average of the two ranks (based on PCC) AB and BA</a:t>
            </a:r>
          </a:p>
          <a:p>
            <a:pPr algn="l">
              <a:defRPr/>
            </a:pPr>
            <a:r>
              <a:rPr lang="de-DE" sz="2000" dirty="0">
                <a:latin typeface="+mn-lt"/>
              </a:rPr>
              <a:t>MR(AB) = √ (Rank(A→B) x Rank(B→A)) </a:t>
            </a:r>
            <a:endParaRPr lang="nl-BE" sz="2000" dirty="0">
              <a:latin typeface="+mn-lt"/>
            </a:endParaRPr>
          </a:p>
        </p:txBody>
      </p:sp>
    </p:spTree>
    <p:extLst>
      <p:ext uri="{BB962C8B-B14F-4D97-AF65-F5344CB8AC3E}">
        <p14:creationId xmlns:p14="http://schemas.microsoft.com/office/powerpoint/2010/main" val="3057805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Examples of Plant Coexpression approaches</a:t>
            </a:r>
            <a:endParaRPr lang="nl-BE" dirty="0">
              <a:latin typeface="+mj-lt"/>
            </a:endParaRPr>
          </a:p>
        </p:txBody>
      </p:sp>
      <p:pic>
        <p:nvPicPr>
          <p:cNvPr id="77826" name="Picture 2" descr="http://www.biomedcentral.com/content/figures/1752-0509-3-86-2-l.jpg"/>
          <p:cNvPicPr>
            <a:picLocks noChangeAspect="1" noChangeArrowheads="1"/>
          </p:cNvPicPr>
          <p:nvPr/>
        </p:nvPicPr>
        <p:blipFill>
          <a:blip r:embed="rId3" cstate="print"/>
          <a:srcRect r="32857"/>
          <a:stretch>
            <a:fillRect/>
          </a:stretch>
        </p:blipFill>
        <p:spPr bwMode="auto">
          <a:xfrm>
            <a:off x="1906183" y="4304078"/>
            <a:ext cx="1692188" cy="1745294"/>
          </a:xfrm>
          <a:prstGeom prst="rect">
            <a:avLst/>
          </a:prstGeom>
          <a:noFill/>
        </p:spPr>
      </p:pic>
      <p:sp>
        <p:nvSpPr>
          <p:cNvPr id="9" name="Text Box 23"/>
          <p:cNvSpPr txBox="1">
            <a:spLocks noChangeArrowheads="1"/>
          </p:cNvSpPr>
          <p:nvPr/>
        </p:nvSpPr>
        <p:spPr bwMode="auto">
          <a:xfrm>
            <a:off x="179513" y="5079745"/>
            <a:ext cx="1188132" cy="430887"/>
          </a:xfrm>
          <a:prstGeom prst="rect">
            <a:avLst/>
          </a:prstGeom>
          <a:noFill/>
          <a:ln w="9525">
            <a:noFill/>
            <a:miter lim="800000"/>
            <a:headEnd/>
            <a:tailEnd/>
          </a:ln>
        </p:spPr>
        <p:txBody>
          <a:bodyPr wrap="square">
            <a:spAutoFit/>
          </a:bodyPr>
          <a:lstStyle/>
          <a:p>
            <a:pPr algn="ctr"/>
            <a:r>
              <a:rPr lang="nl-BE" sz="1100" b="1" dirty="0" smtClean="0">
                <a:latin typeface="+mn-lt"/>
              </a:rPr>
              <a:t>Non-targeted approach</a:t>
            </a:r>
            <a:endParaRPr lang="en-US" sz="1100" b="1" dirty="0">
              <a:solidFill>
                <a:srgbClr val="7F7F7F"/>
              </a:solidFill>
              <a:latin typeface="+mn-lt"/>
            </a:endParaRPr>
          </a:p>
        </p:txBody>
      </p:sp>
      <p:sp>
        <p:nvSpPr>
          <p:cNvPr id="10" name="Text Box 23"/>
          <p:cNvSpPr txBox="1">
            <a:spLocks noChangeArrowheads="1"/>
          </p:cNvSpPr>
          <p:nvPr/>
        </p:nvSpPr>
        <p:spPr bwMode="auto">
          <a:xfrm>
            <a:off x="143508" y="2276872"/>
            <a:ext cx="1188132" cy="430887"/>
          </a:xfrm>
          <a:prstGeom prst="rect">
            <a:avLst/>
          </a:prstGeom>
          <a:noFill/>
          <a:ln w="9525">
            <a:noFill/>
            <a:miter lim="800000"/>
            <a:headEnd/>
            <a:tailEnd/>
          </a:ln>
        </p:spPr>
        <p:txBody>
          <a:bodyPr wrap="square">
            <a:spAutoFit/>
          </a:bodyPr>
          <a:lstStyle/>
          <a:p>
            <a:pPr algn="ctr"/>
            <a:r>
              <a:rPr lang="nl-BE" sz="1100" b="1" dirty="0" smtClean="0">
                <a:latin typeface="+mn-lt"/>
              </a:rPr>
              <a:t>Guide-gene approach</a:t>
            </a:r>
            <a:endParaRPr lang="en-US" sz="1100" b="1" dirty="0">
              <a:solidFill>
                <a:srgbClr val="7F7F7F"/>
              </a:solidFill>
              <a:latin typeface="+mn-lt"/>
            </a:endParaRPr>
          </a:p>
        </p:txBody>
      </p:sp>
      <p:graphicFrame>
        <p:nvGraphicFramePr>
          <p:cNvPr id="11" name="Chart 10"/>
          <p:cNvGraphicFramePr/>
          <p:nvPr>
            <p:extLst>
              <p:ext uri="{D42A27DB-BD31-4B8C-83A1-F6EECF244321}">
                <p14:modId xmlns:p14="http://schemas.microsoft.com/office/powerpoint/2010/main" val="1648316213"/>
              </p:ext>
            </p:extLst>
          </p:nvPr>
        </p:nvGraphicFramePr>
        <p:xfrm>
          <a:off x="4463988" y="1412776"/>
          <a:ext cx="4437416" cy="2448272"/>
        </p:xfrm>
        <a:graphic>
          <a:graphicData uri="http://schemas.openxmlformats.org/drawingml/2006/chart">
            <c:chart xmlns:c="http://schemas.openxmlformats.org/drawingml/2006/chart" xmlns:r="http://schemas.openxmlformats.org/officeDocument/2006/relationships" r:id="rId4"/>
          </a:graphicData>
        </a:graphic>
      </p:graphicFrame>
      <p:pic>
        <p:nvPicPr>
          <p:cNvPr id="77831" name="Picture 7"/>
          <p:cNvPicPr>
            <a:picLocks noChangeAspect="1" noChangeArrowheads="1"/>
          </p:cNvPicPr>
          <p:nvPr/>
        </p:nvPicPr>
        <p:blipFill>
          <a:blip r:embed="rId5" cstate="print"/>
          <a:srcRect/>
          <a:stretch>
            <a:fillRect/>
          </a:stretch>
        </p:blipFill>
        <p:spPr bwMode="auto">
          <a:xfrm>
            <a:off x="1295636" y="1556792"/>
            <a:ext cx="2700300" cy="2008644"/>
          </a:xfrm>
          <a:prstGeom prst="rect">
            <a:avLst/>
          </a:prstGeom>
          <a:noFill/>
          <a:ln w="9525">
            <a:noFill/>
            <a:miter lim="800000"/>
            <a:headEnd/>
            <a:tailEnd/>
          </a:ln>
        </p:spPr>
      </p:pic>
      <p:sp>
        <p:nvSpPr>
          <p:cNvPr id="13" name="Text Box 23"/>
          <p:cNvSpPr txBox="1">
            <a:spLocks noChangeArrowheads="1"/>
          </p:cNvSpPr>
          <p:nvPr/>
        </p:nvSpPr>
        <p:spPr bwMode="auto">
          <a:xfrm>
            <a:off x="6906263" y="1170863"/>
            <a:ext cx="1593706" cy="276999"/>
          </a:xfrm>
          <a:prstGeom prst="rect">
            <a:avLst/>
          </a:prstGeom>
          <a:noFill/>
          <a:ln w="9525">
            <a:noFill/>
            <a:miter lim="800000"/>
            <a:headEnd/>
            <a:tailEnd/>
          </a:ln>
        </p:spPr>
        <p:txBody>
          <a:bodyPr wrap="none">
            <a:spAutoFit/>
          </a:bodyPr>
          <a:lstStyle/>
          <a:p>
            <a:pPr algn="l"/>
            <a:r>
              <a:rPr lang="en-US" sz="1200" dirty="0" err="1" smtClean="0">
                <a:latin typeface="Arial" pitchFamily="34" charset="0"/>
                <a:cs typeface="Arial" pitchFamily="34" charset="0"/>
              </a:rPr>
              <a:t>Persson</a:t>
            </a:r>
            <a:r>
              <a:rPr lang="en-US" sz="1200" dirty="0" smtClean="0">
                <a:latin typeface="Arial" pitchFamily="34" charset="0"/>
                <a:cs typeface="Arial" pitchFamily="34" charset="0"/>
              </a:rPr>
              <a:t> et al</a:t>
            </a:r>
            <a:r>
              <a:rPr lang="en-US" sz="1200" smtClean="0">
                <a:latin typeface="Arial" pitchFamily="34" charset="0"/>
                <a:cs typeface="Arial" pitchFamily="34" charset="0"/>
              </a:rPr>
              <a:t>., 2005</a:t>
            </a:r>
            <a:endParaRPr lang="en-US" sz="1200" dirty="0">
              <a:latin typeface="Arial" pitchFamily="34" charset="0"/>
              <a:cs typeface="Arial" pitchFamily="34" charset="0"/>
            </a:endParaRPr>
          </a:p>
        </p:txBody>
      </p:sp>
      <p:pic>
        <p:nvPicPr>
          <p:cNvPr id="77834" name="Picture 10"/>
          <p:cNvPicPr>
            <a:picLocks noChangeAspect="1" noChangeArrowheads="1"/>
          </p:cNvPicPr>
          <p:nvPr/>
        </p:nvPicPr>
        <p:blipFill>
          <a:blip r:embed="rId6" cstate="print"/>
          <a:srcRect/>
          <a:stretch>
            <a:fillRect/>
          </a:stretch>
        </p:blipFill>
        <p:spPr bwMode="auto">
          <a:xfrm>
            <a:off x="5172075" y="4143095"/>
            <a:ext cx="3468377" cy="1763581"/>
          </a:xfrm>
          <a:prstGeom prst="rect">
            <a:avLst/>
          </a:prstGeom>
          <a:noFill/>
          <a:ln w="9525">
            <a:noFill/>
            <a:miter lim="800000"/>
            <a:headEnd/>
            <a:tailEnd/>
          </a:ln>
        </p:spPr>
      </p:pic>
      <p:sp>
        <p:nvSpPr>
          <p:cNvPr id="16" name="Text Box 23"/>
          <p:cNvSpPr txBox="1">
            <a:spLocks noChangeArrowheads="1"/>
          </p:cNvSpPr>
          <p:nvPr/>
        </p:nvSpPr>
        <p:spPr bwMode="auto">
          <a:xfrm>
            <a:off x="6891087" y="4004595"/>
            <a:ext cx="1702710" cy="276999"/>
          </a:xfrm>
          <a:prstGeom prst="rect">
            <a:avLst/>
          </a:prstGeom>
          <a:noFill/>
          <a:ln w="9525">
            <a:noFill/>
            <a:miter lim="800000"/>
            <a:headEnd/>
            <a:tailEnd/>
          </a:ln>
        </p:spPr>
        <p:txBody>
          <a:bodyPr wrap="none">
            <a:spAutoFit/>
          </a:bodyPr>
          <a:lstStyle/>
          <a:p>
            <a:pPr algn="l"/>
            <a:r>
              <a:rPr lang="en-US" sz="1200" dirty="0" smtClean="0">
                <a:latin typeface="Arial" pitchFamily="34" charset="0"/>
                <a:cs typeface="Arial" pitchFamily="34" charset="0"/>
              </a:rPr>
              <a:t>Ma and </a:t>
            </a:r>
            <a:r>
              <a:rPr lang="en-US" sz="1200" dirty="0" err="1" smtClean="0">
                <a:latin typeface="Arial" pitchFamily="34" charset="0"/>
                <a:cs typeface="Arial" pitchFamily="34" charset="0"/>
              </a:rPr>
              <a:t>Bohnert</a:t>
            </a:r>
            <a:r>
              <a:rPr lang="en-US" sz="1200" dirty="0" smtClean="0">
                <a:latin typeface="Arial" pitchFamily="34" charset="0"/>
                <a:cs typeface="Arial" pitchFamily="34" charset="0"/>
              </a:rPr>
              <a:t>, 2007</a:t>
            </a:r>
            <a:endParaRPr lang="en-US" sz="1200" dirty="0">
              <a:latin typeface="Arial" pitchFamily="34" charset="0"/>
              <a:cs typeface="Arial" pitchFamily="34" charset="0"/>
            </a:endParaRPr>
          </a:p>
        </p:txBody>
      </p:sp>
      <p:cxnSp>
        <p:nvCxnSpPr>
          <p:cNvPr id="4" name="Straight Arrow Connector 3"/>
          <p:cNvCxnSpPr/>
          <p:nvPr/>
        </p:nvCxnSpPr>
        <p:spPr>
          <a:xfrm>
            <a:off x="3995936" y="5295188"/>
            <a:ext cx="1359835" cy="0"/>
          </a:xfrm>
          <a:prstGeom prst="straightConnector1">
            <a:avLst/>
          </a:prstGeom>
          <a:ln>
            <a:solidFill>
              <a:srgbClr val="EA6341"/>
            </a:solidFill>
            <a:tailEnd type="arrow"/>
          </a:ln>
        </p:spPr>
        <p:style>
          <a:lnRef idx="2">
            <a:schemeClr val="accent1"/>
          </a:lnRef>
          <a:fillRef idx="0">
            <a:schemeClr val="accent1"/>
          </a:fillRef>
          <a:effectRef idx="1">
            <a:schemeClr val="accent1"/>
          </a:effectRef>
          <a:fontRef idx="minor">
            <a:schemeClr val="tx1"/>
          </a:fontRef>
        </p:style>
      </p:cxnSp>
      <p:sp>
        <p:nvSpPr>
          <p:cNvPr id="18" name="Text Box 23"/>
          <p:cNvSpPr txBox="1">
            <a:spLocks noChangeArrowheads="1"/>
          </p:cNvSpPr>
          <p:nvPr/>
        </p:nvSpPr>
        <p:spPr bwMode="auto">
          <a:xfrm>
            <a:off x="3995936" y="5342376"/>
            <a:ext cx="1188132" cy="769441"/>
          </a:xfrm>
          <a:prstGeom prst="rect">
            <a:avLst/>
          </a:prstGeom>
          <a:noFill/>
          <a:ln w="9525">
            <a:noFill/>
            <a:miter lim="800000"/>
            <a:headEnd/>
            <a:tailEnd/>
          </a:ln>
        </p:spPr>
        <p:txBody>
          <a:bodyPr wrap="square">
            <a:spAutoFit/>
          </a:bodyPr>
          <a:lstStyle/>
          <a:p>
            <a:pPr algn="ctr"/>
            <a:r>
              <a:rPr lang="nl-BE" sz="1100" smtClean="0">
                <a:latin typeface="+mn-lt"/>
              </a:rPr>
              <a:t>Integration stress cis-regulatory elements</a:t>
            </a:r>
            <a:endParaRPr lang="en-US" sz="1100" dirty="0">
              <a:solidFill>
                <a:srgbClr val="7F7F7F"/>
              </a:solidFill>
              <a:latin typeface="+mn-lt"/>
            </a:endParaRPr>
          </a:p>
        </p:txBody>
      </p:sp>
    </p:spTree>
    <p:extLst>
      <p:ext uri="{BB962C8B-B14F-4D97-AF65-F5344CB8AC3E}">
        <p14:creationId xmlns:p14="http://schemas.microsoft.com/office/powerpoint/2010/main" val="596743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2" cstate="print"/>
          <a:srcRect b="12885"/>
          <a:stretch>
            <a:fillRect/>
          </a:stretch>
        </p:blipFill>
        <p:spPr bwMode="auto">
          <a:xfrm>
            <a:off x="180466" y="114052"/>
            <a:ext cx="8856030" cy="6231272"/>
          </a:xfrm>
          <a:prstGeom prst="rect">
            <a:avLst/>
          </a:prstGeom>
          <a:noFill/>
          <a:ln w="9525">
            <a:noFill/>
            <a:miter lim="800000"/>
            <a:headEnd/>
            <a:tailEnd/>
          </a:ln>
        </p:spPr>
      </p:pic>
      <p:sp>
        <p:nvSpPr>
          <p:cNvPr id="2" name="Rectangle 1"/>
          <p:cNvSpPr/>
          <p:nvPr/>
        </p:nvSpPr>
        <p:spPr>
          <a:xfrm>
            <a:off x="4571999" y="5782261"/>
            <a:ext cx="4528804" cy="369332"/>
          </a:xfrm>
          <a:prstGeom prst="rect">
            <a:avLst/>
          </a:prstGeom>
        </p:spPr>
        <p:txBody>
          <a:bodyPr wrap="none">
            <a:spAutoFit/>
          </a:bodyPr>
          <a:lstStyle/>
          <a:p>
            <a:r>
              <a:rPr lang="nl-BE" b="1"/>
              <a:t>https://bioinformatics.psb.ugent.be/cornet/</a:t>
            </a:r>
          </a:p>
        </p:txBody>
      </p:sp>
    </p:spTree>
    <p:extLst>
      <p:ext uri="{BB962C8B-B14F-4D97-AF65-F5344CB8AC3E}">
        <p14:creationId xmlns:p14="http://schemas.microsoft.com/office/powerpoint/2010/main" val="123775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t="11461" b="5214"/>
          <a:stretch>
            <a:fillRect/>
          </a:stretch>
        </p:blipFill>
        <p:spPr bwMode="auto">
          <a:xfrm>
            <a:off x="0" y="0"/>
            <a:ext cx="9144000" cy="6453188"/>
          </a:xfrm>
          <a:prstGeom prst="rect">
            <a:avLst/>
          </a:prstGeom>
          <a:noFill/>
          <a:ln w="9525">
            <a:noFill/>
            <a:miter lim="800000"/>
            <a:headEnd/>
            <a:tailEnd/>
          </a:ln>
        </p:spPr>
      </p:pic>
      <p:pic>
        <p:nvPicPr>
          <p:cNvPr id="22531" name="Picture 5"/>
          <p:cNvPicPr>
            <a:picLocks noChangeAspect="1" noChangeArrowheads="1"/>
          </p:cNvPicPr>
          <p:nvPr/>
        </p:nvPicPr>
        <p:blipFill>
          <a:blip r:embed="rId3" cstate="print"/>
          <a:srcRect l="50391" t="35625" r="3906" b="8124"/>
          <a:stretch>
            <a:fillRect/>
          </a:stretch>
        </p:blipFill>
        <p:spPr bwMode="auto">
          <a:xfrm>
            <a:off x="4643438" y="1401763"/>
            <a:ext cx="3657600" cy="2813050"/>
          </a:xfrm>
          <a:prstGeom prst="rect">
            <a:avLst/>
          </a:prstGeom>
          <a:noFill/>
          <a:ln w="9525">
            <a:noFill/>
            <a:miter lim="800000"/>
            <a:headEnd/>
            <a:tailEnd/>
          </a:ln>
        </p:spPr>
      </p:pic>
      <p:sp>
        <p:nvSpPr>
          <p:cNvPr id="22532" name="TextBox 5"/>
          <p:cNvSpPr txBox="1">
            <a:spLocks noChangeArrowheads="1"/>
          </p:cNvSpPr>
          <p:nvPr/>
        </p:nvSpPr>
        <p:spPr bwMode="auto">
          <a:xfrm>
            <a:off x="7643813" y="3929063"/>
            <a:ext cx="714375" cy="369887"/>
          </a:xfrm>
          <a:prstGeom prst="rect">
            <a:avLst/>
          </a:prstGeom>
          <a:solidFill>
            <a:schemeClr val="bg1"/>
          </a:solidFill>
          <a:ln w="9525">
            <a:noFill/>
            <a:miter lim="800000"/>
            <a:headEnd/>
            <a:tailEnd/>
          </a:ln>
        </p:spPr>
        <p:txBody>
          <a:bodyPr>
            <a:spAutoFit/>
          </a:bodyPr>
          <a:lstStyle/>
          <a:p>
            <a:endParaRPr lang="nl-BE"/>
          </a:p>
        </p:txBody>
      </p:sp>
      <p:sp>
        <p:nvSpPr>
          <p:cNvPr id="43" name="Rectangle 42"/>
          <p:cNvSpPr/>
          <p:nvPr/>
        </p:nvSpPr>
        <p:spPr>
          <a:xfrm>
            <a:off x="1000125" y="6215063"/>
            <a:ext cx="1357313" cy="214312"/>
          </a:xfrm>
          <a:prstGeom prst="rect">
            <a:avLst/>
          </a:prstGeom>
          <a:noFill/>
          <a:ln>
            <a:solidFill>
              <a:srgbClr val="FC1C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4" name="Rectangle 43"/>
          <p:cNvSpPr/>
          <p:nvPr/>
        </p:nvSpPr>
        <p:spPr>
          <a:xfrm>
            <a:off x="3500438" y="6215063"/>
            <a:ext cx="642937" cy="214312"/>
          </a:xfrm>
          <a:prstGeom prst="rect">
            <a:avLst/>
          </a:prstGeom>
          <a:noFill/>
          <a:ln>
            <a:solidFill>
              <a:srgbClr val="FC1C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extLst>
      <p:ext uri="{BB962C8B-B14F-4D97-AF65-F5344CB8AC3E}">
        <p14:creationId xmlns:p14="http://schemas.microsoft.com/office/powerpoint/2010/main" val="30833666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2"/>
          <p:cNvSpPr>
            <a:spLocks noGrp="1" noChangeArrowheads="1"/>
          </p:cNvSpPr>
          <p:nvPr>
            <p:ph type="title"/>
          </p:nvPr>
        </p:nvSpPr>
        <p:spPr>
          <a:xfrm>
            <a:off x="457201" y="500062"/>
            <a:ext cx="4030824" cy="1944557"/>
          </a:xfrm>
        </p:spPr>
        <p:txBody>
          <a:bodyPr>
            <a:normAutofit/>
          </a:bodyPr>
          <a:lstStyle/>
          <a:p>
            <a:pPr eaLnBrk="1" hangingPunct="1"/>
            <a:r>
              <a:rPr lang="en-US" smtClean="0">
                <a:latin typeface="+mj-lt"/>
              </a:rPr>
              <a:t>Co-expression and protein-protein interaction network</a:t>
            </a:r>
          </a:p>
        </p:txBody>
      </p:sp>
      <p:pic>
        <p:nvPicPr>
          <p:cNvPr id="5" name="Picture 12" descr="new_DELLA_comb_colorecompII_PCC06_PPI_A.tif"/>
          <p:cNvPicPr>
            <a:picLocks noChangeAspect="1"/>
          </p:cNvPicPr>
          <p:nvPr/>
        </p:nvPicPr>
        <p:blipFill>
          <a:blip r:embed="rId2" cstate="print"/>
          <a:srcRect/>
          <a:stretch>
            <a:fillRect/>
          </a:stretch>
        </p:blipFill>
        <p:spPr bwMode="auto">
          <a:xfrm>
            <a:off x="4790680" y="365692"/>
            <a:ext cx="4142183" cy="6165752"/>
          </a:xfrm>
          <a:prstGeom prst="rect">
            <a:avLst/>
          </a:prstGeom>
          <a:noFill/>
          <a:ln w="9525">
            <a:noFill/>
            <a:miter lim="800000"/>
            <a:headEnd/>
            <a:tailEnd/>
          </a:ln>
        </p:spPr>
      </p:pic>
      <p:pic>
        <p:nvPicPr>
          <p:cNvPr id="6" name="Picture 13" descr="new_DELLA_comb_colorecompII_PCC06_PPI_legend.tif"/>
          <p:cNvPicPr>
            <a:picLocks noChangeAspect="1"/>
          </p:cNvPicPr>
          <p:nvPr/>
        </p:nvPicPr>
        <p:blipFill>
          <a:blip r:embed="rId3" cstate="print"/>
          <a:srcRect/>
          <a:stretch>
            <a:fillRect/>
          </a:stretch>
        </p:blipFill>
        <p:spPr bwMode="auto">
          <a:xfrm>
            <a:off x="65088" y="4115683"/>
            <a:ext cx="4310062" cy="2428875"/>
          </a:xfrm>
          <a:prstGeom prst="rect">
            <a:avLst/>
          </a:prstGeom>
          <a:noFill/>
          <a:ln w="9525">
            <a:noFill/>
            <a:miter lim="800000"/>
            <a:headEnd/>
            <a:tailEnd/>
          </a:ln>
        </p:spPr>
      </p:pic>
      <p:pic>
        <p:nvPicPr>
          <p:cNvPr id="26630" name="Picture 5" descr="ANT_GRF_CYCA_ATGEdev_0"/>
          <p:cNvPicPr>
            <a:picLocks noChangeAspect="1" noChangeArrowheads="1"/>
          </p:cNvPicPr>
          <p:nvPr/>
        </p:nvPicPr>
        <p:blipFill>
          <a:blip r:embed="rId4" cstate="print"/>
          <a:srcRect l="83109" t="77510" r="900" b="11230"/>
          <a:stretch>
            <a:fillRect/>
          </a:stretch>
        </p:blipFill>
        <p:spPr bwMode="auto">
          <a:xfrm>
            <a:off x="4916909" y="4022386"/>
            <a:ext cx="1025525" cy="528637"/>
          </a:xfrm>
          <a:prstGeom prst="rect">
            <a:avLst/>
          </a:prstGeom>
          <a:noFill/>
          <a:ln w="9525">
            <a:noFill/>
            <a:miter lim="800000"/>
            <a:headEnd/>
            <a:tailEnd/>
          </a:ln>
        </p:spPr>
      </p:pic>
    </p:spTree>
    <p:extLst>
      <p:ext uri="{BB962C8B-B14F-4D97-AF65-F5344CB8AC3E}">
        <p14:creationId xmlns:p14="http://schemas.microsoft.com/office/powerpoint/2010/main" val="388178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smtClean="0">
                <a:latin typeface="Corbel" panose="020B0503020204020204" pitchFamily="34" charset="0"/>
              </a:rPr>
              <a:t>Experimental analysis of gene expression &amp; regulatory</a:t>
            </a:r>
            <a:r>
              <a:rPr lang="en-US" smtClean="0">
                <a:latin typeface="Corbel" panose="020B0503020204020204" pitchFamily="34" charset="0"/>
              </a:rPr>
              <a:t> </a:t>
            </a:r>
            <a:r>
              <a:rPr lang="en-US" cap="none" smtClean="0">
                <a:latin typeface="Corbel" panose="020B0503020204020204" pitchFamily="34" charset="0"/>
              </a:rPr>
              <a:t>interactions</a:t>
            </a:r>
            <a:endParaRPr lang="nl-BE" cap="none">
              <a:latin typeface="Corbel" panose="020B0503020204020204" pitchFamily="34" charset="0"/>
            </a:endParaRPr>
          </a:p>
        </p:txBody>
      </p:sp>
      <p:sp>
        <p:nvSpPr>
          <p:cNvPr id="12" name="TextBox 11"/>
          <p:cNvSpPr txBox="1"/>
          <p:nvPr/>
        </p:nvSpPr>
        <p:spPr>
          <a:xfrm>
            <a:off x="3581700" y="6410403"/>
            <a:ext cx="1999650" cy="276999"/>
          </a:xfrm>
          <a:prstGeom prst="rect">
            <a:avLst/>
          </a:prstGeom>
          <a:noFill/>
        </p:spPr>
        <p:txBody>
          <a:bodyPr wrap="none" rtlCol="0">
            <a:spAutoFit/>
          </a:bodyPr>
          <a:lstStyle/>
          <a:p>
            <a:pPr algn="r"/>
            <a:r>
              <a:rPr lang="en-US" sz="1200" smtClean="0">
                <a:solidFill>
                  <a:schemeClr val="bg1">
                    <a:lumMod val="50000"/>
                  </a:schemeClr>
                </a:solidFill>
                <a:latin typeface="Calibri" panose="020F0502020204030204" pitchFamily="34" charset="0"/>
              </a:rPr>
              <a:t>ENCODE; Sullivan et al., 2015</a:t>
            </a:r>
            <a:endParaRPr lang="nl-BE" sz="1200">
              <a:solidFill>
                <a:schemeClr val="bg1">
                  <a:lumMod val="50000"/>
                </a:schemeClr>
              </a:solidFill>
              <a:latin typeface="Calibri" panose="020F0502020204030204" pitchFamily="34" charset="0"/>
            </a:endParaRPr>
          </a:p>
        </p:txBody>
      </p:sp>
      <p:pic>
        <p:nvPicPr>
          <p:cNvPr id="13" name="Picture 6" descr="http://pgb.ibe.upf.edu/images/EncodeNatureGraph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612" y="1880828"/>
            <a:ext cx="717065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86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smtClean="0">
                <a:solidFill>
                  <a:schemeClr val="tx1"/>
                </a:solidFill>
                <a:latin typeface="+mj-lt"/>
              </a:rPr>
              <a:t>Mapping of Gene Regulatory Networks (GRNs)</a:t>
            </a:r>
            <a:endParaRPr lang="nl-BE" cap="none" dirty="0">
              <a:solidFill>
                <a:schemeClr val="tx1"/>
              </a:solidFill>
              <a:latin typeface="+mj-lt"/>
            </a:endParaRPr>
          </a:p>
        </p:txBody>
      </p:sp>
      <p:pic>
        <p:nvPicPr>
          <p:cNvPr id="31745" name="Picture 1"/>
          <p:cNvPicPr>
            <a:picLocks noGrp="1" noChangeAspect="1" noChangeArrowheads="1"/>
          </p:cNvPicPr>
          <p:nvPr>
            <p:ph sz="quarter" idx="1"/>
          </p:nvPr>
        </p:nvPicPr>
        <p:blipFill>
          <a:blip r:embed="rId3" cstate="print"/>
          <a:srcRect/>
          <a:stretch>
            <a:fillRect/>
          </a:stretch>
        </p:blipFill>
        <p:spPr bwMode="auto">
          <a:xfrm>
            <a:off x="935596" y="1448780"/>
            <a:ext cx="6679941" cy="4752528"/>
          </a:xfrm>
          <a:prstGeom prst="rect">
            <a:avLst/>
          </a:prstGeom>
          <a:noFill/>
          <a:ln w="9525">
            <a:noFill/>
            <a:miter lim="800000"/>
            <a:headEnd/>
            <a:tailEnd/>
          </a:ln>
        </p:spPr>
      </p:pic>
      <p:sp>
        <p:nvSpPr>
          <p:cNvPr id="6" name="Text Box 3"/>
          <p:cNvSpPr txBox="1">
            <a:spLocks noChangeArrowheads="1"/>
          </p:cNvSpPr>
          <p:nvPr/>
        </p:nvSpPr>
        <p:spPr bwMode="auto">
          <a:xfrm>
            <a:off x="6905625" y="6062487"/>
            <a:ext cx="2135188" cy="277641"/>
          </a:xfrm>
          <a:prstGeom prst="rect">
            <a:avLst/>
          </a:prstGeom>
          <a:noFill/>
          <a:ln w="9525" algn="ctr">
            <a:noFill/>
            <a:miter lim="800000"/>
            <a:headEnd/>
            <a:tailEnd/>
          </a:ln>
        </p:spPr>
        <p:txBody>
          <a:bodyPr wrap="square" lIns="92075" tIns="46038" rIns="92075" bIns="46038">
            <a:spAutoFit/>
          </a:bodyPr>
          <a:lstStyle/>
          <a:p>
            <a:pPr algn="r"/>
            <a:r>
              <a:rPr lang="en-US" sz="1200" dirty="0" smtClean="0">
                <a:solidFill>
                  <a:schemeClr val="bg1">
                    <a:lumMod val="50000"/>
                  </a:schemeClr>
                </a:solidFill>
                <a:latin typeface="Arial" pitchFamily="34" charset="0"/>
              </a:rPr>
              <a:t>Mejia-Guerra et al., 2012</a:t>
            </a:r>
            <a:endParaRPr lang="nl-NL" sz="1200" dirty="0">
              <a:solidFill>
                <a:schemeClr val="bg1">
                  <a:lumMod val="50000"/>
                </a:schemeClr>
              </a:solidFill>
              <a:latin typeface="Arial" pitchFamily="34" charset="0"/>
            </a:endParaRPr>
          </a:p>
        </p:txBody>
      </p:sp>
    </p:spTree>
    <p:extLst>
      <p:ext uri="{BB962C8B-B14F-4D97-AF65-F5344CB8AC3E}">
        <p14:creationId xmlns:p14="http://schemas.microsoft.com/office/powerpoint/2010/main" val="2956812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r>
              <a:rPr lang="en-GB" cap="none" smtClean="0">
                <a:solidFill>
                  <a:schemeClr val="tx1"/>
                </a:solidFill>
                <a:latin typeface="+mj-lt"/>
                <a:cs typeface="Arial" charset="0"/>
              </a:rPr>
              <a:t>Experimental </a:t>
            </a:r>
            <a:r>
              <a:rPr lang="en-GB" cap="none" dirty="0" smtClean="0">
                <a:solidFill>
                  <a:schemeClr val="tx1"/>
                </a:solidFill>
                <a:latin typeface="+mj-lt"/>
                <a:cs typeface="Arial" charset="0"/>
              </a:rPr>
              <a:t>characterization of </a:t>
            </a:r>
            <a:r>
              <a:rPr lang="en-GB" cap="none" smtClean="0">
                <a:solidFill>
                  <a:schemeClr val="tx1"/>
                </a:solidFill>
                <a:latin typeface="+mj-lt"/>
                <a:cs typeface="Arial" charset="0"/>
              </a:rPr>
              <a:t>regulatory interactions between Transcription Factors (TFs) and target genes</a:t>
            </a:r>
            <a:endParaRPr lang="en-GB" cap="none" dirty="0" smtClean="0">
              <a:solidFill>
                <a:schemeClr val="tx1"/>
              </a:solidFill>
              <a:latin typeface="+mj-lt"/>
              <a:cs typeface="Arial" charset="0"/>
            </a:endParaRPr>
          </a:p>
        </p:txBody>
      </p:sp>
      <p:pic>
        <p:nvPicPr>
          <p:cNvPr id="29697" name="Picture 1"/>
          <p:cNvPicPr>
            <a:picLocks noGrp="1" noChangeAspect="1" noChangeArrowheads="1"/>
          </p:cNvPicPr>
          <p:nvPr>
            <p:ph sz="quarter" idx="1"/>
          </p:nvPr>
        </p:nvPicPr>
        <p:blipFill>
          <a:blip r:embed="rId3" cstate="print"/>
          <a:srcRect b="44746"/>
          <a:stretch>
            <a:fillRect/>
          </a:stretch>
        </p:blipFill>
        <p:spPr bwMode="auto">
          <a:xfrm>
            <a:off x="2030401" y="1700808"/>
            <a:ext cx="5097883" cy="2475607"/>
          </a:xfrm>
          <a:prstGeom prst="rect">
            <a:avLst/>
          </a:prstGeom>
          <a:noFill/>
          <a:ln w="9525">
            <a:noFill/>
            <a:miter lim="800000"/>
            <a:headEnd/>
            <a:tailEnd/>
          </a:ln>
        </p:spPr>
      </p:pic>
      <p:sp>
        <p:nvSpPr>
          <p:cNvPr id="6" name="TextBox 5"/>
          <p:cNvSpPr txBox="1"/>
          <p:nvPr/>
        </p:nvSpPr>
        <p:spPr>
          <a:xfrm>
            <a:off x="4992891" y="3564348"/>
            <a:ext cx="644727" cy="523220"/>
          </a:xfrm>
          <a:prstGeom prst="rect">
            <a:avLst/>
          </a:prstGeom>
          <a:solidFill>
            <a:schemeClr val="accent3">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1400" dirty="0" smtClean="0">
                <a:solidFill>
                  <a:srgbClr val="EA6341"/>
                </a:solidFill>
              </a:rPr>
              <a:t>EMSA</a:t>
            </a:r>
          </a:p>
          <a:p>
            <a:pPr algn="ctr"/>
            <a:r>
              <a:rPr lang="en-US" sz="1400" dirty="0" smtClean="0">
                <a:solidFill>
                  <a:srgbClr val="EA6341"/>
                </a:solidFill>
              </a:rPr>
              <a:t>Y1H</a:t>
            </a:r>
            <a:endParaRPr lang="nl-BE" sz="1400" dirty="0">
              <a:solidFill>
                <a:srgbClr val="EA6341"/>
              </a:solidFill>
            </a:endParaRPr>
          </a:p>
        </p:txBody>
      </p:sp>
      <p:sp>
        <p:nvSpPr>
          <p:cNvPr id="7" name="TextBox 6"/>
          <p:cNvSpPr txBox="1"/>
          <p:nvPr/>
        </p:nvSpPr>
        <p:spPr>
          <a:xfrm>
            <a:off x="1374119" y="2124188"/>
            <a:ext cx="877163" cy="738664"/>
          </a:xfrm>
          <a:prstGeom prst="rect">
            <a:avLst/>
          </a:prstGeom>
          <a:solidFill>
            <a:schemeClr val="accent3">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1400" dirty="0" smtClean="0">
                <a:solidFill>
                  <a:srgbClr val="EA6341"/>
                </a:solidFill>
              </a:rPr>
              <a:t>SELEX</a:t>
            </a:r>
          </a:p>
          <a:p>
            <a:pPr algn="ctr"/>
            <a:r>
              <a:rPr lang="en-US" sz="1400" dirty="0" smtClean="0">
                <a:solidFill>
                  <a:srgbClr val="EA6341"/>
                </a:solidFill>
              </a:rPr>
              <a:t>PBM</a:t>
            </a:r>
          </a:p>
          <a:p>
            <a:pPr algn="ctr"/>
            <a:r>
              <a:rPr lang="en-US" sz="1400" dirty="0" err="1" smtClean="0">
                <a:solidFill>
                  <a:srgbClr val="EA6341"/>
                </a:solidFill>
              </a:rPr>
              <a:t>ChIP-Seq</a:t>
            </a:r>
            <a:endParaRPr lang="nl-BE" sz="1400" dirty="0">
              <a:solidFill>
                <a:srgbClr val="EA6341"/>
              </a:solidFill>
            </a:endParaRPr>
          </a:p>
        </p:txBody>
      </p:sp>
      <p:pic>
        <p:nvPicPr>
          <p:cNvPr id="8" name="Picture 1"/>
          <p:cNvPicPr>
            <a:picLocks noChangeAspect="1" noChangeArrowheads="1"/>
          </p:cNvPicPr>
          <p:nvPr/>
        </p:nvPicPr>
        <p:blipFill>
          <a:blip r:embed="rId3" cstate="print"/>
          <a:srcRect t="53929"/>
          <a:stretch>
            <a:fillRect/>
          </a:stretch>
        </p:blipFill>
        <p:spPr bwMode="auto">
          <a:xfrm>
            <a:off x="2735796" y="4284428"/>
            <a:ext cx="5004556" cy="2026369"/>
          </a:xfrm>
          <a:prstGeom prst="rect">
            <a:avLst/>
          </a:prstGeom>
          <a:noFill/>
          <a:ln w="9525">
            <a:noFill/>
            <a:miter lim="800000"/>
            <a:headEnd/>
            <a:tailEnd/>
          </a:ln>
        </p:spPr>
      </p:pic>
      <p:pic>
        <p:nvPicPr>
          <p:cNvPr id="9" name="Picture 4"/>
          <p:cNvPicPr>
            <a:picLocks noChangeAspect="1" noChangeArrowheads="1"/>
          </p:cNvPicPr>
          <p:nvPr/>
        </p:nvPicPr>
        <p:blipFill rotWithShape="1">
          <a:blip r:embed="rId4" cstate="print"/>
          <a:srcRect t="7423" b="53201"/>
          <a:stretch/>
        </p:blipFill>
        <p:spPr bwMode="auto">
          <a:xfrm>
            <a:off x="575556" y="3564348"/>
            <a:ext cx="1944216" cy="1091067"/>
          </a:xfrm>
          <a:prstGeom prst="rect">
            <a:avLst/>
          </a:prstGeom>
          <a:ln>
            <a:noFill/>
          </a:ln>
          <a:effectLst>
            <a:outerShdw blurRad="190500" algn="tl" rotWithShape="0">
              <a:srgbClr val="000000">
                <a:alpha val="70000"/>
              </a:srgbClr>
            </a:outerShdw>
          </a:effectLst>
        </p:spPr>
      </p:pic>
      <p:sp>
        <p:nvSpPr>
          <p:cNvPr id="10" name="Text Box 3"/>
          <p:cNvSpPr txBox="1">
            <a:spLocks noChangeArrowheads="1"/>
          </p:cNvSpPr>
          <p:nvPr/>
        </p:nvSpPr>
        <p:spPr bwMode="auto">
          <a:xfrm>
            <a:off x="6905625" y="6062487"/>
            <a:ext cx="2135188" cy="277641"/>
          </a:xfrm>
          <a:prstGeom prst="rect">
            <a:avLst/>
          </a:prstGeom>
          <a:noFill/>
          <a:ln w="9525" algn="ctr">
            <a:noFill/>
            <a:miter lim="800000"/>
            <a:headEnd/>
            <a:tailEnd/>
          </a:ln>
        </p:spPr>
        <p:txBody>
          <a:bodyPr wrap="square" lIns="92075" tIns="46038" rIns="92075" bIns="46038">
            <a:spAutoFit/>
          </a:bodyPr>
          <a:lstStyle/>
          <a:p>
            <a:pPr algn="r"/>
            <a:r>
              <a:rPr lang="en-US" sz="1200" dirty="0" smtClean="0">
                <a:solidFill>
                  <a:schemeClr val="bg1">
                    <a:lumMod val="50000"/>
                  </a:schemeClr>
                </a:solidFill>
                <a:latin typeface="Arial" pitchFamily="34" charset="0"/>
              </a:rPr>
              <a:t>Mejia-Guerra et al., 2012</a:t>
            </a:r>
            <a:endParaRPr lang="nl-NL" sz="1200" dirty="0">
              <a:solidFill>
                <a:schemeClr val="bg1">
                  <a:lumMod val="50000"/>
                </a:schemeClr>
              </a:solidFill>
              <a:latin typeface="Arial" pitchFamily="34" charset="0"/>
            </a:endParaRPr>
          </a:p>
        </p:txBody>
      </p:sp>
    </p:spTree>
    <p:extLst>
      <p:ext uri="{BB962C8B-B14F-4D97-AF65-F5344CB8AC3E}">
        <p14:creationId xmlns:p14="http://schemas.microsoft.com/office/powerpoint/2010/main" val="1341320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latin typeface="+mj-lt"/>
              </a:rPr>
              <a:t>ChIP-Seq: measuring TF protein-DNA interactions</a:t>
            </a:r>
            <a:endParaRPr lang="nl-BE" sz="2400">
              <a:latin typeface="+mj-lt"/>
            </a:endParaRPr>
          </a:p>
        </p:txBody>
      </p:sp>
      <p:sp>
        <p:nvSpPr>
          <p:cNvPr id="5" name="Content Placeholder 3"/>
          <p:cNvSpPr>
            <a:spLocks noGrp="1"/>
          </p:cNvSpPr>
          <p:nvPr>
            <p:ph sz="quarter" idx="1"/>
          </p:nvPr>
        </p:nvSpPr>
        <p:spPr>
          <a:xfrm>
            <a:off x="457200" y="1600200"/>
            <a:ext cx="5698976" cy="5090752"/>
          </a:xfrm>
        </p:spPr>
        <p:txBody>
          <a:bodyPr>
            <a:normAutofit/>
          </a:bodyPr>
          <a:lstStyle/>
          <a:p>
            <a:r>
              <a:rPr lang="en-US" sz="2000" i="1" smtClean="0">
                <a:latin typeface="Calibri" panose="020F0502020204030204" pitchFamily="34" charset="0"/>
              </a:rPr>
              <a:t>in </a:t>
            </a:r>
            <a:r>
              <a:rPr lang="en-US" sz="2000" i="1" dirty="0" smtClean="0">
                <a:latin typeface="Calibri" panose="020F0502020204030204" pitchFamily="34" charset="0"/>
              </a:rPr>
              <a:t>vivo </a:t>
            </a:r>
            <a:r>
              <a:rPr lang="en-US" sz="2000" dirty="0" smtClean="0">
                <a:latin typeface="Calibri" panose="020F0502020204030204" pitchFamily="34" charset="0"/>
              </a:rPr>
              <a:t>method to measure protein-DNA interactions using chromatin </a:t>
            </a:r>
            <a:r>
              <a:rPr lang="en-US" sz="2000" dirty="0" err="1" smtClean="0">
                <a:latin typeface="Calibri" panose="020F0502020204030204" pitchFamily="34" charset="0"/>
              </a:rPr>
              <a:t>immuno</a:t>
            </a:r>
            <a:r>
              <a:rPr lang="en-US" sz="2000" dirty="0" smtClean="0">
                <a:latin typeface="Calibri" panose="020F0502020204030204" pitchFamily="34" charset="0"/>
              </a:rPr>
              <a:t>-precipitation</a:t>
            </a:r>
          </a:p>
          <a:p>
            <a:r>
              <a:rPr lang="en-US" sz="2000" dirty="0" smtClean="0">
                <a:latin typeface="Calibri" panose="020F0502020204030204" pitchFamily="34" charset="0"/>
              </a:rPr>
              <a:t>Different cellular conditions can be profiled</a:t>
            </a:r>
          </a:p>
          <a:p>
            <a:endParaRPr lang="en-US" sz="2000" dirty="0" smtClean="0">
              <a:latin typeface="Calibri" panose="020F0502020204030204" pitchFamily="34" charset="0"/>
            </a:endParaRPr>
          </a:p>
          <a:p>
            <a:r>
              <a:rPr lang="en-US" sz="2000" dirty="0" smtClean="0">
                <a:latin typeface="Calibri" panose="020F0502020204030204" pitchFamily="34" charset="0"/>
              </a:rPr>
              <a:t>Requires TF-specific antibody*</a:t>
            </a:r>
          </a:p>
          <a:p>
            <a:endParaRPr lang="en-US" sz="2000">
              <a:latin typeface="Calibri" panose="020F0502020204030204" pitchFamily="34" charset="0"/>
            </a:endParaRPr>
          </a:p>
          <a:p>
            <a:endParaRPr lang="en-US" sz="2000" smtClean="0">
              <a:latin typeface="Calibri" panose="020F0502020204030204" pitchFamily="34" charset="0"/>
            </a:endParaRPr>
          </a:p>
          <a:p>
            <a:endParaRPr lang="en-US" sz="2000" smtClean="0">
              <a:latin typeface="Calibri" panose="020F0502020204030204" pitchFamily="34" charset="0"/>
            </a:endParaRPr>
          </a:p>
          <a:p>
            <a:endParaRPr lang="en-US" sz="2000" dirty="0" smtClean="0">
              <a:latin typeface="Calibri" panose="020F0502020204030204" pitchFamily="34" charset="0"/>
            </a:endParaRPr>
          </a:p>
          <a:p>
            <a:pPr>
              <a:buNone/>
            </a:pPr>
            <a:r>
              <a:rPr lang="en-US" sz="1600" smtClean="0">
                <a:latin typeface="Calibri" panose="020F0502020204030204" pitchFamily="34" charset="0"/>
              </a:rPr>
              <a:t>     * </a:t>
            </a:r>
            <a:r>
              <a:rPr lang="en-US" sz="1600" dirty="0" smtClean="0">
                <a:latin typeface="Calibri" panose="020F0502020204030204" pitchFamily="34" charset="0"/>
              </a:rPr>
              <a:t>Tagged TF protein can also </a:t>
            </a:r>
            <a:r>
              <a:rPr lang="en-US" sz="1600" smtClean="0">
                <a:latin typeface="Calibri" panose="020F0502020204030204" pitchFamily="34" charset="0"/>
              </a:rPr>
              <a:t>be used</a:t>
            </a:r>
            <a:endParaRPr lang="nl-BE" sz="1600" dirty="0">
              <a:latin typeface="Calibri" panose="020F0502020204030204" pitchFamily="34" charset="0"/>
            </a:endParaRPr>
          </a:p>
        </p:txBody>
      </p:sp>
      <p:grpSp>
        <p:nvGrpSpPr>
          <p:cNvPr id="11" name="Group 10"/>
          <p:cNvGrpSpPr/>
          <p:nvPr/>
        </p:nvGrpSpPr>
        <p:grpSpPr>
          <a:xfrm>
            <a:off x="6372200" y="1121436"/>
            <a:ext cx="2168754" cy="5256584"/>
            <a:chOff x="5571598" y="980728"/>
            <a:chExt cx="2168754" cy="5256584"/>
          </a:xfrm>
        </p:grpSpPr>
        <p:sp>
          <p:nvSpPr>
            <p:cNvPr id="13" name="Rounded Rectangle 12"/>
            <p:cNvSpPr/>
            <p:nvPr/>
          </p:nvSpPr>
          <p:spPr>
            <a:xfrm>
              <a:off x="5571598" y="980728"/>
              <a:ext cx="2168754" cy="5256584"/>
            </a:xfrm>
            <a:prstGeom prst="roundRect">
              <a:avLst>
                <a:gd name="adj" fmla="val 12535"/>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148" y="1124744"/>
              <a:ext cx="1644514" cy="445557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75"/>
            <a:stretch/>
          </p:blipFill>
          <p:spPr bwMode="auto">
            <a:xfrm>
              <a:off x="5834001" y="4963554"/>
              <a:ext cx="1510307" cy="105773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085" y="5625244"/>
              <a:ext cx="897577" cy="33214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12" name="TextBox 11"/>
          <p:cNvSpPr txBox="1"/>
          <p:nvPr/>
        </p:nvSpPr>
        <p:spPr>
          <a:xfrm>
            <a:off x="7044477" y="6147187"/>
            <a:ext cx="920413" cy="276999"/>
          </a:xfrm>
          <a:prstGeom prst="rect">
            <a:avLst/>
          </a:prstGeom>
          <a:noFill/>
        </p:spPr>
        <p:txBody>
          <a:bodyPr wrap="square" rtlCol="0">
            <a:spAutoFit/>
          </a:bodyPr>
          <a:lstStyle/>
          <a:p>
            <a:r>
              <a:rPr lang="en-US" sz="1200" smtClean="0">
                <a:latin typeface="Calibri" panose="020F0502020204030204" pitchFamily="34" charset="0"/>
              </a:rPr>
              <a:t>TF ChIP-Seq</a:t>
            </a:r>
            <a:endParaRPr lang="nl-BE" sz="1200">
              <a:latin typeface="Calibri" panose="020F0502020204030204" pitchFamily="34" charset="0"/>
            </a:endParaRPr>
          </a:p>
        </p:txBody>
      </p:sp>
      <p:sp>
        <p:nvSpPr>
          <p:cNvPr id="17" name="TextBox 16"/>
          <p:cNvSpPr txBox="1"/>
          <p:nvPr/>
        </p:nvSpPr>
        <p:spPr>
          <a:xfrm>
            <a:off x="5799078" y="6424186"/>
            <a:ext cx="1264449" cy="276999"/>
          </a:xfrm>
          <a:prstGeom prst="rect">
            <a:avLst/>
          </a:prstGeom>
          <a:noFill/>
        </p:spPr>
        <p:txBody>
          <a:bodyPr wrap="none" rtlCol="0">
            <a:spAutoFit/>
          </a:bodyPr>
          <a:lstStyle/>
          <a:p>
            <a:pPr algn="r"/>
            <a:r>
              <a:rPr lang="en-US" sz="1200" smtClean="0">
                <a:solidFill>
                  <a:schemeClr val="bg1">
                    <a:lumMod val="50000"/>
                  </a:schemeClr>
                </a:solidFill>
                <a:latin typeface="Calibri" panose="020F0502020204030204" pitchFamily="34" charset="0"/>
              </a:rPr>
              <a:t>Furey et al., 2012</a:t>
            </a:r>
            <a:endParaRPr lang="nl-BE" sz="1200">
              <a:solidFill>
                <a:schemeClr val="bg1">
                  <a:lumMod val="50000"/>
                </a:schemeClr>
              </a:solidFill>
              <a:latin typeface="Calibri" panose="020F0502020204030204" pitchFamily="34" charset="0"/>
            </a:endParaRPr>
          </a:p>
        </p:txBody>
      </p:sp>
      <p:grpSp>
        <p:nvGrpSpPr>
          <p:cNvPr id="3" name="Group 2"/>
          <p:cNvGrpSpPr/>
          <p:nvPr/>
        </p:nvGrpSpPr>
        <p:grpSpPr>
          <a:xfrm>
            <a:off x="7837184" y="811337"/>
            <a:ext cx="934777" cy="404755"/>
            <a:chOff x="6623440" y="1534347"/>
            <a:chExt cx="934777" cy="404755"/>
          </a:xfrm>
        </p:grpSpPr>
        <p:sp>
          <p:nvSpPr>
            <p:cNvPr id="19" name="Rounded Rectangle 18"/>
            <p:cNvSpPr/>
            <p:nvPr/>
          </p:nvSpPr>
          <p:spPr>
            <a:xfrm>
              <a:off x="6623440" y="1534347"/>
              <a:ext cx="934777" cy="404755"/>
            </a:xfrm>
            <a:prstGeom prst="roundRect">
              <a:avLst/>
            </a:prstGeom>
            <a:solidFill>
              <a:schemeClr val="bg1"/>
            </a:solidFill>
            <a:ln w="190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chemeClr val="tx1"/>
                </a:solidFill>
              </a:endParaRPr>
            </a:p>
          </p:txBody>
        </p:sp>
        <p:sp>
          <p:nvSpPr>
            <p:cNvPr id="20" name="TextBox 19"/>
            <p:cNvSpPr txBox="1"/>
            <p:nvPr/>
          </p:nvSpPr>
          <p:spPr>
            <a:xfrm>
              <a:off x="6659444" y="1586497"/>
              <a:ext cx="862769" cy="276999"/>
            </a:xfrm>
            <a:prstGeom prst="rect">
              <a:avLst/>
            </a:prstGeom>
            <a:noFill/>
          </p:spPr>
          <p:txBody>
            <a:bodyPr wrap="square" rtlCol="0">
              <a:spAutoFit/>
            </a:bodyPr>
            <a:lstStyle/>
            <a:p>
              <a:pPr algn="ctr"/>
              <a:r>
                <a:rPr lang="en-US" sz="1200" smtClean="0">
                  <a:latin typeface="Calibri" panose="020F0502020204030204" pitchFamily="34" charset="0"/>
                </a:rPr>
                <a:t>ChIP</a:t>
              </a:r>
              <a:endParaRPr lang="nl-BE" sz="1200">
                <a:latin typeface="Calibri" panose="020F0502020204030204" pitchFamily="34" charset="0"/>
              </a:endParaRPr>
            </a:p>
          </p:txBody>
        </p:sp>
      </p:grpSp>
    </p:spTree>
    <p:extLst>
      <p:ext uri="{BB962C8B-B14F-4D97-AF65-F5344CB8AC3E}">
        <p14:creationId xmlns:p14="http://schemas.microsoft.com/office/powerpoint/2010/main" val="901730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latin typeface="+mj-lt"/>
              </a:rPr>
              <a:t>TF ChIP-Seq processing</a:t>
            </a:r>
            <a:endParaRPr lang="nl-BE" sz="2400">
              <a:latin typeface="+mj-lt"/>
            </a:endParaRPr>
          </a:p>
        </p:txBody>
      </p:sp>
      <p:pic>
        <p:nvPicPr>
          <p:cNvPr id="4" name="Picture 2"/>
          <p:cNvPicPr>
            <a:picLocks noChangeAspect="1" noChangeArrowheads="1"/>
          </p:cNvPicPr>
          <p:nvPr/>
        </p:nvPicPr>
        <p:blipFill>
          <a:blip r:embed="rId2" cstate="print"/>
          <a:srcRect b="8044"/>
          <a:stretch>
            <a:fillRect/>
          </a:stretch>
        </p:blipFill>
        <p:spPr bwMode="auto">
          <a:xfrm>
            <a:off x="1150218" y="1232756"/>
            <a:ext cx="5870054" cy="4806094"/>
          </a:xfrm>
          <a:prstGeom prst="rect">
            <a:avLst/>
          </a:prstGeom>
          <a:noFill/>
          <a:ln w="9525">
            <a:noFill/>
            <a:miter lim="800000"/>
            <a:headEnd/>
            <a:tailEnd/>
          </a:ln>
        </p:spPr>
      </p:pic>
      <p:sp>
        <p:nvSpPr>
          <p:cNvPr id="5" name="Text Box 3"/>
          <p:cNvSpPr txBox="1">
            <a:spLocks noChangeArrowheads="1"/>
          </p:cNvSpPr>
          <p:nvPr/>
        </p:nvSpPr>
        <p:spPr bwMode="auto">
          <a:xfrm>
            <a:off x="7964028" y="6519863"/>
            <a:ext cx="1124410" cy="277641"/>
          </a:xfrm>
          <a:prstGeom prst="rect">
            <a:avLst/>
          </a:prstGeom>
          <a:noFill/>
          <a:ln w="9525" algn="ctr">
            <a:noFill/>
            <a:miter lim="800000"/>
            <a:headEnd/>
            <a:tailEnd/>
          </a:ln>
        </p:spPr>
        <p:txBody>
          <a:bodyPr wrap="none" lIns="92075" tIns="46038" rIns="92075" bIns="46038">
            <a:spAutoFit/>
          </a:bodyPr>
          <a:lstStyle/>
          <a:p>
            <a:pPr algn="r"/>
            <a:r>
              <a:rPr lang="en-US" sz="1200" dirty="0" err="1" smtClean="0">
                <a:solidFill>
                  <a:schemeClr val="bg1">
                    <a:lumMod val="50000"/>
                  </a:schemeClr>
                </a:solidFill>
                <a:latin typeface="Calibri" panose="020F0502020204030204" pitchFamily="34" charset="0"/>
              </a:rPr>
              <a:t>Farnham</a:t>
            </a:r>
            <a:r>
              <a:rPr lang="en-US" sz="1200" dirty="0" smtClean="0">
                <a:solidFill>
                  <a:schemeClr val="bg1">
                    <a:lumMod val="50000"/>
                  </a:schemeClr>
                </a:solidFill>
                <a:latin typeface="Calibri" panose="020F0502020204030204" pitchFamily="34" charset="0"/>
              </a:rPr>
              <a:t>, 2009</a:t>
            </a:r>
            <a:endParaRPr lang="nl-NL" sz="1200" dirty="0">
              <a:solidFill>
                <a:schemeClr val="bg1">
                  <a:lumMod val="50000"/>
                </a:schemeClr>
              </a:solidFill>
              <a:latin typeface="Calibri" panose="020F0502020204030204" pitchFamily="34" charset="0"/>
            </a:endParaRPr>
          </a:p>
        </p:txBody>
      </p:sp>
      <p:sp>
        <p:nvSpPr>
          <p:cNvPr id="6" name="Content Placeholder 3"/>
          <p:cNvSpPr>
            <a:spLocks noGrp="1"/>
          </p:cNvSpPr>
          <p:nvPr>
            <p:ph sz="quarter" idx="1"/>
          </p:nvPr>
        </p:nvSpPr>
        <p:spPr>
          <a:xfrm>
            <a:off x="5832400" y="5605153"/>
            <a:ext cx="3132088" cy="884187"/>
          </a:xfrm>
        </p:spPr>
        <p:txBody>
          <a:bodyPr>
            <a:normAutofit/>
          </a:bodyPr>
          <a:lstStyle/>
          <a:p>
            <a:r>
              <a:rPr lang="en-US" sz="1800" smtClean="0">
                <a:latin typeface="Calibri" panose="020F0502020204030204" pitchFamily="34" charset="0"/>
              </a:rPr>
              <a:t>Reliable peak calling</a:t>
            </a:r>
          </a:p>
          <a:p>
            <a:r>
              <a:rPr lang="en-US" sz="1800" smtClean="0">
                <a:latin typeface="Calibri" panose="020F0502020204030204" pitchFamily="34" charset="0"/>
              </a:rPr>
              <a:t>Modelling TF binding site</a:t>
            </a:r>
          </a:p>
        </p:txBody>
      </p:sp>
    </p:spTree>
    <p:extLst>
      <p:ext uri="{BB962C8B-B14F-4D97-AF65-F5344CB8AC3E}">
        <p14:creationId xmlns:p14="http://schemas.microsoft.com/office/powerpoint/2010/main" val="2366465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r="5256"/>
          <a:stretch>
            <a:fillRect/>
          </a:stretch>
        </p:blipFill>
        <p:spPr bwMode="auto">
          <a:xfrm>
            <a:off x="631626" y="781007"/>
            <a:ext cx="8368866" cy="6032369"/>
          </a:xfrm>
          <a:prstGeom prst="rect">
            <a:avLst/>
          </a:prstGeom>
          <a:noFill/>
          <a:ln w="9525">
            <a:noFill/>
            <a:miter lim="800000"/>
            <a:headEnd/>
            <a:tailEnd/>
          </a:ln>
        </p:spPr>
      </p:pic>
      <p:pic>
        <p:nvPicPr>
          <p:cNvPr id="99332" name="Picture 4" descr="http://www.psb.ugent.be/~kehey/Shared/Private/SRA/JVL0001/1/motifFinding/all/GWF_1/results/local_words_7nt/100_GWF_1_all_local_words-2str-noov_7nt_windgroup50_pssm_count_matrices_logo_m1.png"/>
          <p:cNvPicPr>
            <a:picLocks noChangeAspect="1" noChangeArrowheads="1"/>
          </p:cNvPicPr>
          <p:nvPr/>
        </p:nvPicPr>
        <p:blipFill>
          <a:blip r:embed="rId3" cstate="print"/>
          <a:srcRect/>
          <a:stretch>
            <a:fillRect/>
          </a:stretch>
        </p:blipFill>
        <p:spPr bwMode="auto">
          <a:xfrm>
            <a:off x="5796136" y="3769339"/>
            <a:ext cx="1691680" cy="702066"/>
          </a:xfrm>
          <a:prstGeom prst="rect">
            <a:avLst/>
          </a:prstGeom>
          <a:noFill/>
          <a:ln>
            <a:solidFill>
              <a:schemeClr val="bg1">
                <a:lumMod val="50000"/>
              </a:schemeClr>
            </a:solidFill>
          </a:ln>
        </p:spPr>
      </p:pic>
      <p:cxnSp>
        <p:nvCxnSpPr>
          <p:cNvPr id="7" name="Straight Arrow Connector 6"/>
          <p:cNvCxnSpPr/>
          <p:nvPr/>
        </p:nvCxnSpPr>
        <p:spPr>
          <a:xfrm flipH="1">
            <a:off x="5132126" y="4489419"/>
            <a:ext cx="1044116" cy="68407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 Box 3"/>
          <p:cNvSpPr txBox="1">
            <a:spLocks noChangeArrowheads="1"/>
          </p:cNvSpPr>
          <p:nvPr/>
        </p:nvSpPr>
        <p:spPr bwMode="auto">
          <a:xfrm rot="16200000">
            <a:off x="-330913" y="2646846"/>
            <a:ext cx="1319272" cy="277641"/>
          </a:xfrm>
          <a:prstGeom prst="rect">
            <a:avLst/>
          </a:prstGeom>
          <a:noFill/>
          <a:ln w="9525" algn="ctr">
            <a:noFill/>
            <a:miter lim="800000"/>
            <a:headEnd/>
            <a:tailEnd/>
          </a:ln>
        </p:spPr>
        <p:txBody>
          <a:bodyPr wrap="none" lIns="92075" tIns="46038" rIns="92075" bIns="46038">
            <a:spAutoFit/>
          </a:bodyPr>
          <a:lstStyle/>
          <a:p>
            <a:pPr algn="r"/>
            <a:r>
              <a:rPr lang="en-US" sz="1200" dirty="0" smtClean="0">
                <a:solidFill>
                  <a:prstClr val="black"/>
                </a:solidFill>
                <a:latin typeface="Arial" pitchFamily="34" charset="0"/>
              </a:rPr>
              <a:t>Gene annotation</a:t>
            </a:r>
            <a:endParaRPr lang="nl-NL" sz="1200" dirty="0">
              <a:solidFill>
                <a:prstClr val="black"/>
              </a:solidFill>
              <a:latin typeface="Arial" pitchFamily="34" charset="0"/>
            </a:endParaRPr>
          </a:p>
        </p:txBody>
      </p:sp>
      <p:sp>
        <p:nvSpPr>
          <p:cNvPr id="9" name="Text Box 3"/>
          <p:cNvSpPr txBox="1">
            <a:spLocks noChangeArrowheads="1"/>
          </p:cNvSpPr>
          <p:nvPr/>
        </p:nvSpPr>
        <p:spPr bwMode="auto">
          <a:xfrm rot="16200000">
            <a:off x="-109953" y="3853171"/>
            <a:ext cx="1165384" cy="277641"/>
          </a:xfrm>
          <a:prstGeom prst="rect">
            <a:avLst/>
          </a:prstGeom>
          <a:noFill/>
          <a:ln w="9525" algn="ctr">
            <a:noFill/>
            <a:miter lim="800000"/>
            <a:headEnd/>
            <a:tailEnd/>
          </a:ln>
        </p:spPr>
        <p:txBody>
          <a:bodyPr wrap="none" lIns="92075" tIns="46038" rIns="92075" bIns="46038">
            <a:spAutoFit/>
          </a:bodyPr>
          <a:lstStyle/>
          <a:p>
            <a:pPr algn="r"/>
            <a:r>
              <a:rPr lang="en-US" sz="1200" dirty="0" smtClean="0">
                <a:solidFill>
                  <a:prstClr val="black"/>
                </a:solidFill>
                <a:latin typeface="Arial" pitchFamily="34" charset="0"/>
              </a:rPr>
              <a:t>Reads sample</a:t>
            </a:r>
            <a:endParaRPr lang="nl-NL" sz="1200" dirty="0">
              <a:solidFill>
                <a:prstClr val="black"/>
              </a:solidFill>
              <a:latin typeface="Arial" pitchFamily="34" charset="0"/>
            </a:endParaRPr>
          </a:p>
        </p:txBody>
      </p:sp>
      <p:sp>
        <p:nvSpPr>
          <p:cNvPr id="10" name="Text Box 3"/>
          <p:cNvSpPr txBox="1">
            <a:spLocks noChangeArrowheads="1"/>
          </p:cNvSpPr>
          <p:nvPr/>
        </p:nvSpPr>
        <p:spPr bwMode="auto">
          <a:xfrm rot="16200000">
            <a:off x="-129515" y="4582423"/>
            <a:ext cx="679673" cy="277641"/>
          </a:xfrm>
          <a:prstGeom prst="rect">
            <a:avLst/>
          </a:prstGeom>
          <a:noFill/>
          <a:ln w="9525" algn="ctr">
            <a:noFill/>
            <a:miter lim="800000"/>
            <a:headEnd/>
            <a:tailEnd/>
          </a:ln>
        </p:spPr>
        <p:txBody>
          <a:bodyPr wrap="none" lIns="92075" tIns="46038" rIns="92075" bIns="46038">
            <a:spAutoFit/>
          </a:bodyPr>
          <a:lstStyle/>
          <a:p>
            <a:pPr algn="r"/>
            <a:r>
              <a:rPr lang="en-US" sz="1200" dirty="0" smtClean="0">
                <a:solidFill>
                  <a:prstClr val="black"/>
                </a:solidFill>
                <a:latin typeface="Arial" pitchFamily="34" charset="0"/>
              </a:rPr>
              <a:t>Control</a:t>
            </a:r>
            <a:endParaRPr lang="nl-NL" sz="1200" dirty="0">
              <a:solidFill>
                <a:prstClr val="black"/>
              </a:solidFill>
              <a:latin typeface="Arial" pitchFamily="34" charset="0"/>
            </a:endParaRPr>
          </a:p>
        </p:txBody>
      </p:sp>
      <p:sp>
        <p:nvSpPr>
          <p:cNvPr id="11" name="Text Box 3"/>
          <p:cNvSpPr txBox="1">
            <a:spLocks noChangeArrowheads="1"/>
          </p:cNvSpPr>
          <p:nvPr/>
        </p:nvSpPr>
        <p:spPr bwMode="auto">
          <a:xfrm rot="16200000">
            <a:off x="-26596" y="5137966"/>
            <a:ext cx="998671" cy="277641"/>
          </a:xfrm>
          <a:prstGeom prst="rect">
            <a:avLst/>
          </a:prstGeom>
          <a:noFill/>
          <a:ln w="9525" algn="ctr">
            <a:noFill/>
            <a:miter lim="800000"/>
            <a:headEnd/>
            <a:tailEnd/>
          </a:ln>
        </p:spPr>
        <p:txBody>
          <a:bodyPr wrap="none" lIns="92075" tIns="46038" rIns="92075" bIns="46038">
            <a:spAutoFit/>
          </a:bodyPr>
          <a:lstStyle/>
          <a:p>
            <a:pPr algn="r"/>
            <a:r>
              <a:rPr lang="en-US" sz="1200" dirty="0" smtClean="0">
                <a:solidFill>
                  <a:prstClr val="black"/>
                </a:solidFill>
                <a:latin typeface="Arial" pitchFamily="34" charset="0"/>
              </a:rPr>
              <a:t>Peak / Motif</a:t>
            </a:r>
            <a:endParaRPr lang="nl-NL" sz="1200" dirty="0">
              <a:solidFill>
                <a:prstClr val="black"/>
              </a:solidFill>
              <a:latin typeface="Arial" pitchFamily="34" charset="0"/>
            </a:endParaRPr>
          </a:p>
        </p:txBody>
      </p:sp>
      <p:sp>
        <p:nvSpPr>
          <p:cNvPr id="12" name="Text Box 3"/>
          <p:cNvSpPr txBox="1">
            <a:spLocks noChangeArrowheads="1"/>
          </p:cNvSpPr>
          <p:nvPr/>
        </p:nvSpPr>
        <p:spPr bwMode="auto">
          <a:xfrm rot="16200000">
            <a:off x="-290617" y="5937892"/>
            <a:ext cx="1001877" cy="277641"/>
          </a:xfrm>
          <a:prstGeom prst="rect">
            <a:avLst/>
          </a:prstGeom>
          <a:noFill/>
          <a:ln w="9525" algn="ctr">
            <a:noFill/>
            <a:miter lim="800000"/>
            <a:headEnd/>
            <a:tailEnd/>
          </a:ln>
        </p:spPr>
        <p:txBody>
          <a:bodyPr wrap="none" lIns="92075" tIns="46038" rIns="92075" bIns="46038">
            <a:spAutoFit/>
          </a:bodyPr>
          <a:lstStyle/>
          <a:p>
            <a:pPr algn="r"/>
            <a:r>
              <a:rPr lang="en-US" sz="1200" dirty="0" smtClean="0">
                <a:solidFill>
                  <a:prstClr val="black"/>
                </a:solidFill>
                <a:latin typeface="Arial" pitchFamily="34" charset="0"/>
              </a:rPr>
              <a:t>Read pileup</a:t>
            </a:r>
            <a:endParaRPr lang="nl-NL" sz="1200" dirty="0">
              <a:solidFill>
                <a:prstClr val="black"/>
              </a:solidFill>
              <a:latin typeface="Arial" pitchFamily="34" charset="0"/>
            </a:endParaRPr>
          </a:p>
        </p:txBody>
      </p:sp>
      <p:sp>
        <p:nvSpPr>
          <p:cNvPr id="13" name="Text Box 3"/>
          <p:cNvSpPr txBox="1">
            <a:spLocks noChangeArrowheads="1"/>
          </p:cNvSpPr>
          <p:nvPr/>
        </p:nvSpPr>
        <p:spPr bwMode="auto">
          <a:xfrm>
            <a:off x="551520" y="224644"/>
            <a:ext cx="7105087" cy="369974"/>
          </a:xfrm>
          <a:prstGeom prst="rect">
            <a:avLst/>
          </a:prstGeom>
          <a:noFill/>
          <a:ln w="9525" algn="ctr">
            <a:noFill/>
            <a:miter lim="800000"/>
            <a:headEnd/>
            <a:tailEnd/>
          </a:ln>
        </p:spPr>
        <p:txBody>
          <a:bodyPr wrap="none" lIns="92075" tIns="46038" rIns="92075" bIns="46038">
            <a:spAutoFit/>
          </a:bodyPr>
          <a:lstStyle/>
          <a:p>
            <a:r>
              <a:rPr lang="en-US" sz="1800" b="1" dirty="0" smtClean="0">
                <a:solidFill>
                  <a:srgbClr val="1B2944"/>
                </a:solidFill>
                <a:latin typeface="+mj-lt"/>
              </a:rPr>
              <a:t>Output </a:t>
            </a:r>
            <a:r>
              <a:rPr lang="en-US" sz="1800" b="1" dirty="0" err="1" smtClean="0">
                <a:solidFill>
                  <a:srgbClr val="1B2944"/>
                </a:solidFill>
                <a:latin typeface="+mj-lt"/>
              </a:rPr>
              <a:t>ChIP-Seq</a:t>
            </a:r>
            <a:r>
              <a:rPr lang="en-US" sz="1800" b="1" dirty="0" smtClean="0">
                <a:solidFill>
                  <a:srgbClr val="1B2944"/>
                </a:solidFill>
                <a:latin typeface="+mj-lt"/>
              </a:rPr>
              <a:t> peak calling procedure displayed in genome browser</a:t>
            </a:r>
            <a:endParaRPr lang="nl-NL" sz="1800" b="1" dirty="0">
              <a:solidFill>
                <a:srgbClr val="1B2944"/>
              </a:solidFill>
              <a:latin typeface="+mj-lt"/>
            </a:endParaRPr>
          </a:p>
        </p:txBody>
      </p:sp>
      <p:sp>
        <p:nvSpPr>
          <p:cNvPr id="14" name="Content Placeholder 3"/>
          <p:cNvSpPr txBox="1">
            <a:spLocks/>
          </p:cNvSpPr>
          <p:nvPr/>
        </p:nvSpPr>
        <p:spPr>
          <a:xfrm>
            <a:off x="7469003" y="3881323"/>
            <a:ext cx="1674997" cy="47809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pPr>
            <a:r>
              <a:rPr lang="en-US" sz="1200" smtClean="0">
                <a:latin typeface="Calibri" panose="020F0502020204030204" pitchFamily="34" charset="0"/>
              </a:rPr>
              <a:t>Position Weight Matrix (PWM)</a:t>
            </a:r>
          </a:p>
        </p:txBody>
      </p:sp>
    </p:spTree>
    <p:extLst>
      <p:ext uri="{BB962C8B-B14F-4D97-AF65-F5344CB8AC3E}">
        <p14:creationId xmlns:p14="http://schemas.microsoft.com/office/powerpoint/2010/main" val="1984308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5221301" cy="3508653"/>
          </a:xfrm>
          <a:prstGeom prst="rect">
            <a:avLst/>
          </a:prstGeom>
          <a:noFill/>
        </p:spPr>
        <p:txBody>
          <a:bodyPr wrap="none" rtlCol="0">
            <a:spAutoFit/>
          </a:bodyPr>
          <a:lstStyle/>
          <a:p>
            <a:r>
              <a:rPr lang="en-US" i="1" smtClean="0"/>
              <a:t>de novo </a:t>
            </a:r>
            <a:r>
              <a:rPr lang="en-US" smtClean="0"/>
              <a:t>motif finding– </a:t>
            </a:r>
            <a:r>
              <a:rPr lang="en-US" dirty="0" smtClean="0"/>
              <a:t>RSAT </a:t>
            </a:r>
            <a:r>
              <a:rPr lang="en-US" dirty="0" err="1" smtClean="0"/>
              <a:t>PeakMotifs</a:t>
            </a:r>
            <a:endParaRPr lang="en-US" dirty="0" smtClean="0"/>
          </a:p>
          <a:p>
            <a:endParaRPr lang="en-US" sz="400" dirty="0" smtClean="0"/>
          </a:p>
          <a:p>
            <a:endParaRPr lang="en-US" sz="400" dirty="0" smtClean="0"/>
          </a:p>
          <a:p>
            <a:r>
              <a:rPr lang="en-US" dirty="0" smtClean="0"/>
              <a:t>Identifies overrepresented motifs in peak sequences</a:t>
            </a:r>
          </a:p>
          <a:p>
            <a:endParaRPr lang="en-US" sz="400" dirty="0" smtClean="0"/>
          </a:p>
          <a:p>
            <a:pPr marL="285750" indent="-285750">
              <a:buFont typeface="Arial" pitchFamily="34" charset="0"/>
              <a:buChar char="•"/>
            </a:pPr>
            <a:r>
              <a:rPr lang="en-US" sz="1600" dirty="0" smtClean="0"/>
              <a:t>motif composition (PWM) - 6</a:t>
            </a:r>
          </a:p>
          <a:p>
            <a:pPr marL="285750" indent="-285750">
              <a:buFont typeface="Arial" pitchFamily="34" charset="0"/>
              <a:buChar char="•"/>
            </a:pPr>
            <a:r>
              <a:rPr lang="en-US" sz="1600" dirty="0"/>
              <a:t>l</a:t>
            </a:r>
            <a:r>
              <a:rPr lang="en-US" sz="1600" dirty="0" smtClean="0"/>
              <a:t>ocalization relative to peak center</a:t>
            </a:r>
          </a:p>
          <a:p>
            <a:pPr marL="285750" indent="-285750">
              <a:buFont typeface="Arial" pitchFamily="34" charset="0"/>
              <a:buChar char="•"/>
            </a:pPr>
            <a:r>
              <a:rPr lang="en-US" sz="1600" dirty="0"/>
              <a:t>c</a:t>
            </a:r>
            <a:r>
              <a:rPr lang="en-US" sz="1600" dirty="0" smtClean="0"/>
              <a:t>ompares discovered motifs with </a:t>
            </a:r>
            <a:r>
              <a:rPr lang="en-US" sz="1600" smtClean="0"/>
              <a:t>reference motifs</a:t>
            </a:r>
            <a:endParaRPr lang="en-US" sz="1600" dirty="0" smtClean="0"/>
          </a:p>
          <a:p>
            <a:endParaRPr lang="en-US" dirty="0"/>
          </a:p>
          <a:p>
            <a:endParaRPr lang="en-US" dirty="0" smtClean="0"/>
          </a:p>
          <a:p>
            <a:endParaRPr lang="en-US" dirty="0"/>
          </a:p>
          <a:p>
            <a:endParaRPr lang="en-US" dirty="0" smtClean="0"/>
          </a:p>
          <a:p>
            <a:endParaRPr lang="en-US" dirty="0"/>
          </a:p>
          <a:p>
            <a:endParaRPr lang="en-US" dirty="0" smtClean="0"/>
          </a:p>
          <a:p>
            <a:r>
              <a:rPr lang="en-US" i="1" dirty="0" smtClean="0"/>
              <a:t>E2F</a:t>
            </a:r>
            <a:r>
              <a:rPr lang="en-US" dirty="0" smtClean="0"/>
              <a:t> motif mapping </a:t>
            </a:r>
            <a:r>
              <a:rPr lang="en-US" sz="1400" dirty="0" smtClean="0"/>
              <a:t>(</a:t>
            </a:r>
            <a:r>
              <a:rPr lang="en-US" sz="1400" dirty="0"/>
              <a:t>WTTSSCSS / </a:t>
            </a:r>
            <a:r>
              <a:rPr lang="en-US" sz="1400" dirty="0" smtClean="0"/>
              <a:t>TTTSSCGC)</a:t>
            </a:r>
            <a:endParaRPr lang="nl-BE" sz="1400" dirty="0"/>
          </a:p>
        </p:txBody>
      </p:sp>
      <p:graphicFrame>
        <p:nvGraphicFramePr>
          <p:cNvPr id="11" name="Table 10"/>
          <p:cNvGraphicFramePr>
            <a:graphicFrameLocks noGrp="1"/>
          </p:cNvGraphicFramePr>
          <p:nvPr>
            <p:extLst>
              <p:ext uri="{D42A27DB-BD31-4B8C-83A1-F6EECF244321}">
                <p14:modId xmlns:p14="http://schemas.microsoft.com/office/powerpoint/2010/main" val="2889121680"/>
              </p:ext>
            </p:extLst>
          </p:nvPr>
        </p:nvGraphicFramePr>
        <p:xfrm>
          <a:off x="467544" y="4725144"/>
          <a:ext cx="2667000" cy="813435"/>
        </p:xfrm>
        <a:graphic>
          <a:graphicData uri="http://schemas.openxmlformats.org/drawingml/2006/table">
            <a:tbl>
              <a:tblPr>
                <a:tableStyleId>{5C22544A-7EE6-4342-B048-85BDC9FD1C3A}</a:tableStyleId>
              </a:tblPr>
              <a:tblGrid>
                <a:gridCol w="1752600"/>
                <a:gridCol w="914400"/>
              </a:tblGrid>
              <a:tr h="190500">
                <a:tc>
                  <a:txBody>
                    <a:bodyPr/>
                    <a:lstStyle/>
                    <a:p>
                      <a:pPr algn="l" fontAlgn="b"/>
                      <a:endParaRPr lang="nl-BE" sz="13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BE" sz="1300" b="1" u="none" strike="noStrike" dirty="0">
                          <a:effectLst/>
                        </a:rPr>
                        <a:t>TChAP</a:t>
                      </a:r>
                      <a:endParaRPr lang="nl-BE" sz="1300" b="1"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algn="l" fontAlgn="b"/>
                      <a:r>
                        <a:rPr lang="nl-BE" sz="1300" u="none" strike="noStrike" dirty="0" smtClean="0">
                          <a:effectLst/>
                        </a:rPr>
                        <a:t>peaks</a:t>
                      </a:r>
                      <a:endParaRPr lang="nl-BE" sz="13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nl-BE" sz="1300" u="none" strike="noStrike" dirty="0" smtClean="0">
                          <a:effectLst/>
                        </a:rPr>
                        <a:t>2598</a:t>
                      </a:r>
                      <a:endParaRPr lang="nl-BE" sz="13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noFill/>
                  </a:tcPr>
                </a:tc>
              </a:tr>
              <a:tr h="190500">
                <a:tc>
                  <a:txBody>
                    <a:bodyPr/>
                    <a:lstStyle/>
                    <a:p>
                      <a:pPr algn="l" fontAlgn="b"/>
                      <a:r>
                        <a:rPr lang="nl-BE" sz="1300" u="none" strike="noStrike" dirty="0" smtClean="0">
                          <a:effectLst/>
                        </a:rPr>
                        <a:t>peaks with E2F </a:t>
                      </a:r>
                      <a:r>
                        <a:rPr lang="nl-BE" sz="1300" u="none" strike="noStrike" dirty="0">
                          <a:effectLst/>
                        </a:rPr>
                        <a:t>motif </a:t>
                      </a:r>
                      <a:r>
                        <a:rPr lang="nl-BE" sz="1000" u="none" strike="noStrike" dirty="0" smtClean="0">
                          <a:effectLst/>
                        </a:rPr>
                        <a:t>(%)</a:t>
                      </a:r>
                      <a:endParaRPr lang="nl-BE" sz="10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nl-BE" sz="1300" u="none" strike="noStrike" dirty="0" smtClean="0">
                          <a:effectLst/>
                        </a:rPr>
                        <a:t>730 </a:t>
                      </a:r>
                      <a:r>
                        <a:rPr lang="nl-BE" sz="1000" u="none" strike="noStrike" dirty="0" smtClean="0">
                          <a:effectLst/>
                        </a:rPr>
                        <a:t>(28,1)</a:t>
                      </a:r>
                      <a:endParaRPr lang="nl-BE" sz="10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noFill/>
                  </a:tcPr>
                </a:tc>
              </a:tr>
              <a:tr h="190500">
                <a:tc gridSpan="2">
                  <a:txBody>
                    <a:bodyPr/>
                    <a:lstStyle/>
                    <a:p>
                      <a:pPr algn="l" fontAlgn="b"/>
                      <a:r>
                        <a:rPr lang="en-US" sz="1000" b="0" i="0" u="none" strike="noStrike" dirty="0" smtClean="0">
                          <a:solidFill>
                            <a:srgbClr val="000000"/>
                          </a:solidFill>
                          <a:effectLst/>
                          <a:latin typeface="Calibri"/>
                        </a:rPr>
                        <a:t>Random occurrence E2F motif genes = 4,34%</a:t>
                      </a:r>
                      <a:endParaRPr lang="nl-BE" sz="1000" b="0" i="0" u="none" strike="noStrike" dirty="0">
                        <a:solidFill>
                          <a:srgbClr val="000000"/>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nl-BE" sz="1200" b="0" i="0" u="none" strike="noStrike" dirty="0">
                        <a:solidFill>
                          <a:srgbClr val="000000"/>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3" name="Group 12"/>
          <p:cNvGrpSpPr/>
          <p:nvPr/>
        </p:nvGrpSpPr>
        <p:grpSpPr>
          <a:xfrm>
            <a:off x="5292080" y="4317479"/>
            <a:ext cx="3528392" cy="2232248"/>
            <a:chOff x="5364088" y="4365104"/>
            <a:chExt cx="3013377" cy="1743075"/>
          </a:xfrm>
          <a:solidFill>
            <a:schemeClr val="bg1"/>
          </a:solidFill>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8266" t="55806"/>
            <a:stretch/>
          </p:blipFill>
          <p:spPr>
            <a:xfrm>
              <a:off x="5364088" y="4365104"/>
              <a:ext cx="3013377" cy="1743075"/>
            </a:xfrm>
            <a:prstGeom prst="rect">
              <a:avLst/>
            </a:prstGeom>
            <a:grpFill/>
          </p:spPr>
        </p:pic>
        <p:sp>
          <p:nvSpPr>
            <p:cNvPr id="2" name="TextBox 1"/>
            <p:cNvSpPr txBox="1"/>
            <p:nvPr/>
          </p:nvSpPr>
          <p:spPr>
            <a:xfrm>
              <a:off x="5851058" y="4455443"/>
              <a:ext cx="1027042" cy="204281"/>
            </a:xfrm>
            <a:prstGeom prst="rect">
              <a:avLst/>
            </a:prstGeom>
            <a:grpFill/>
          </p:spPr>
          <p:txBody>
            <a:bodyPr wrap="none" rtlCol="0">
              <a:spAutoFit/>
            </a:bodyPr>
            <a:lstStyle/>
            <a:p>
              <a:r>
                <a:rPr lang="nl-BE" sz="1100" dirty="0" smtClean="0">
                  <a:latin typeface="Arial" panose="020B0604020202020204" pitchFamily="34" charset="0"/>
                  <a:cs typeface="Arial" panose="020B0604020202020204" pitchFamily="34" charset="0"/>
                </a:rPr>
                <a:t>E2F motif peaks</a:t>
              </a:r>
              <a:endParaRPr lang="nl-BE" sz="1100" dirty="0">
                <a:latin typeface="Arial" panose="020B0604020202020204" pitchFamily="34" charset="0"/>
                <a:cs typeface="Arial" panose="020B0604020202020204" pitchFamily="34" charset="0"/>
              </a:endParaRPr>
            </a:p>
          </p:txBody>
        </p:sp>
      </p:grpSp>
      <p:pic>
        <p:nvPicPr>
          <p:cNvPr id="8" name="Picture 4" descr="http://rsat.ulb.ac.be/rsat/tmp/wwwrun/2012/10/19/peak-motifs.2012-10-19.125218_2012-10-19.125218_RCyRzx/results/discovered_motifs/positions_7nt_m3/peak-motifs_positions_7nt_m3_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206" b="13284"/>
          <a:stretch/>
        </p:blipFill>
        <p:spPr bwMode="auto">
          <a:xfrm>
            <a:off x="1403648" y="2924944"/>
            <a:ext cx="296169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rsat.ulb.ac.be/rsat/tmp/wwwrun/2012/10/19/peak-motifs.2012-10-19.125218_2012-10-19.125218_RCyRzx/results/discovered_motifs/positions_7nt_m3/peak-motifs_positions_7nt_m3_site_distri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08" t="10143" b="11114"/>
          <a:stretch/>
        </p:blipFill>
        <p:spPr bwMode="auto">
          <a:xfrm>
            <a:off x="4695835" y="2996952"/>
            <a:ext cx="2998002"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2400" smtClean="0"/>
              <a:t>Detection binding site profiled TF</a:t>
            </a:r>
            <a:endParaRPr lang="nl-BE" sz="2400"/>
          </a:p>
        </p:txBody>
      </p:sp>
      <p:sp>
        <p:nvSpPr>
          <p:cNvPr id="12" name="Slide Number Placeholder 11"/>
          <p:cNvSpPr>
            <a:spLocks noGrp="1"/>
          </p:cNvSpPr>
          <p:nvPr>
            <p:ph type="sldNum" sz="quarter" idx="13"/>
          </p:nvPr>
        </p:nvSpPr>
        <p:spPr>
          <a:prstGeom prst="rect">
            <a:avLst/>
          </a:prstGeom>
        </p:spPr>
        <p:txBody>
          <a:bodyPr/>
          <a:lstStyle/>
          <a:p>
            <a:fld id="{A967A734-BF64-47E2-9A1C-E5AF5E4FD35A}" type="slidenum">
              <a:rPr lang="en-US" smtClean="0"/>
              <a:pPr/>
              <a:t>8</a:t>
            </a:fld>
            <a:endParaRPr lang="en-US"/>
          </a:p>
        </p:txBody>
      </p:sp>
    </p:spTree>
    <p:extLst>
      <p:ext uri="{BB962C8B-B14F-4D97-AF65-F5344CB8AC3E}">
        <p14:creationId xmlns:p14="http://schemas.microsoft.com/office/powerpoint/2010/main" val="270622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mtClean="0"/>
              <a:t>ChIP-Seq peak annotation</a:t>
            </a:r>
            <a:endParaRPr lang="nl-BE" sz="2400"/>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4" y="1487487"/>
            <a:ext cx="6677025" cy="469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038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8432</TotalTime>
  <Words>1152</Words>
  <Application>Microsoft Office PowerPoint</Application>
  <PresentationFormat>On-screen Show (4:3)</PresentationFormat>
  <Paragraphs>166</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Corbel</vt:lpstr>
      <vt:lpstr>Wingdings</vt:lpstr>
      <vt:lpstr>Calibri</vt:lpstr>
      <vt:lpstr>Symbol</vt:lpstr>
      <vt:lpstr>Calibri Light</vt:lpstr>
      <vt:lpstr>VIB-UGent Center for Plant Systems Biology_4-3</vt:lpstr>
      <vt:lpstr>Functional Plant Bioinformatics</vt:lpstr>
      <vt:lpstr>Experimental analysis of gene expression &amp; regulatory interactions</vt:lpstr>
      <vt:lpstr>Mapping of Gene Regulatory Networks (GRNs)</vt:lpstr>
      <vt:lpstr>Experimental characterization of regulatory interactions between Transcription Factors (TFs) and target genes</vt:lpstr>
      <vt:lpstr>ChIP-Seq: measuring TF protein-DNA interactions</vt:lpstr>
      <vt:lpstr>TF ChIP-Seq processing</vt:lpstr>
      <vt:lpstr>PowerPoint Presentation</vt:lpstr>
      <vt:lpstr>Detection binding site profiled TF</vt:lpstr>
      <vt:lpstr>ChIP-Seq peak annotation</vt:lpstr>
      <vt:lpstr>From binding to TF regulation (to biological discovery)</vt:lpstr>
      <vt:lpstr>Co-expression as a gene prioritization strategy</vt:lpstr>
      <vt:lpstr>Co-expression Network Analysis</vt:lpstr>
      <vt:lpstr>Plant co-expression analysis tools</vt:lpstr>
      <vt:lpstr>PowerPoint Presentation</vt:lpstr>
      <vt:lpstr>PowerPoint Presentation</vt:lpstr>
      <vt:lpstr>Examples of Plant Coexpression approaches</vt:lpstr>
      <vt:lpstr>PowerPoint Presentation</vt:lpstr>
      <vt:lpstr>PowerPoint Presentation</vt:lpstr>
      <vt:lpstr>Co-expression and protein-protein interaction network</vt:lpstr>
    </vt:vector>
  </TitlesOfParts>
  <Company>Universiteit 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klpoe</cp:lastModifiedBy>
  <cp:revision>103</cp:revision>
  <cp:lastPrinted>2017-05-09T14:43:32Z</cp:lastPrinted>
  <dcterms:created xsi:type="dcterms:W3CDTF">2017-05-04T12:39:53Z</dcterms:created>
  <dcterms:modified xsi:type="dcterms:W3CDTF">2017-09-13T12:30:47Z</dcterms:modified>
</cp:coreProperties>
</file>