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2"/>
  </p:notesMasterIdLst>
  <p:handoutMasterIdLst>
    <p:handoutMasterId r:id="rId23"/>
  </p:handoutMasterIdLst>
  <p:sldIdLst>
    <p:sldId id="258" r:id="rId2"/>
    <p:sldId id="290" r:id="rId3"/>
    <p:sldId id="291" r:id="rId4"/>
    <p:sldId id="292" r:id="rId5"/>
    <p:sldId id="260" r:id="rId6"/>
    <p:sldId id="259" r:id="rId7"/>
    <p:sldId id="285" r:id="rId8"/>
    <p:sldId id="269" r:id="rId9"/>
    <p:sldId id="270" r:id="rId10"/>
    <p:sldId id="286" r:id="rId11"/>
    <p:sldId id="278" r:id="rId12"/>
    <p:sldId id="280" r:id="rId13"/>
    <p:sldId id="266" r:id="rId14"/>
    <p:sldId id="284" r:id="rId15"/>
    <p:sldId id="275" r:id="rId16"/>
    <p:sldId id="289" r:id="rId17"/>
    <p:sldId id="293" r:id="rId18"/>
    <p:sldId id="287" r:id="rId19"/>
    <p:sldId id="268" r:id="rId20"/>
    <p:sldId id="267" r:id="rId21"/>
  </p:sldIdLst>
  <p:sldSz cx="9144000" cy="6858000" type="screen4x3"/>
  <p:notesSz cx="6797675" cy="9926638"/>
  <p:embeddedFontLs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varScale="1">
        <p:scale>
          <a:sx n="98" d="100"/>
          <a:sy n="98"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17/10/2019</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17/10/2019</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labipd.de/timeline_view.e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plabipd.de/plant_genomes_pa.e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Strong increase in plant genome sequences, but due to increasing</a:t>
            </a:r>
            <a:r>
              <a:rPr lang="en-US" baseline="0" dirty="0" smtClean="0"/>
              <a:t> performance of long molecule sequencing and mapping strategies, also more complex genomes are being sequenced. This complex genomes are sometimes </a:t>
            </a:r>
            <a:r>
              <a:rPr lang="en-US" baseline="0" dirty="0" err="1" smtClean="0"/>
              <a:t>plyploids</a:t>
            </a:r>
            <a:r>
              <a:rPr lang="en-US" baseline="0" dirty="0" smtClean="0"/>
              <a:t> and have genome size that easily are a few times larger than </a:t>
            </a:r>
            <a:r>
              <a:rPr lang="en-US" baseline="0" dirty="0" err="1" smtClean="0"/>
              <a:t>te</a:t>
            </a:r>
            <a:r>
              <a:rPr lang="en-US" baseline="0" dirty="0" smtClean="0"/>
              <a:t> human genome.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Michael &amp; </a:t>
            </a:r>
            <a:r>
              <a:rPr lang="en-US" dirty="0" err="1" smtClean="0"/>
              <a:t>VanBuren</a:t>
            </a:r>
            <a:r>
              <a:rPr lang="en-US" baseline="0" dirty="0" smtClean="0"/>
              <a:t>: </a:t>
            </a:r>
            <a:r>
              <a:rPr lang="en-US" sz="1200" b="0" i="0" kern="1200" dirty="0" smtClean="0">
                <a:solidFill>
                  <a:schemeClr val="tx1"/>
                </a:solidFill>
                <a:effectLst/>
                <a:latin typeface="+mn-lt"/>
                <a:ea typeface="+mn-ea"/>
                <a:cs typeface="+mn-cs"/>
              </a:rPr>
              <a:t>Progress, challenges and the future of crop genomes</a:t>
            </a:r>
            <a:r>
              <a:rPr lang="nl-BE" sz="1200" b="0" i="0" kern="1200" dirty="0" smtClean="0">
                <a:solidFill>
                  <a:schemeClr val="tx1"/>
                </a:solidFill>
                <a:effectLst/>
                <a:latin typeface="+mn-lt"/>
                <a:ea typeface="+mn-ea"/>
                <a:cs typeface="+mn-cs"/>
              </a:rPr>
              <a:t>.</a:t>
            </a:r>
            <a:r>
              <a:rPr lang="nl-BE" sz="1200" b="0" i="0" kern="1200" baseline="0" dirty="0" smtClean="0">
                <a:solidFill>
                  <a:schemeClr val="tx1"/>
                </a:solidFill>
                <a:effectLst/>
                <a:latin typeface="+mn-lt"/>
                <a:ea typeface="+mn-ea"/>
                <a:cs typeface="+mn-cs"/>
              </a:rPr>
              <a:t> Current Opinion in Plant Biology (2015)</a:t>
            </a:r>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10827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Source: </a:t>
            </a:r>
            <a:r>
              <a:rPr lang="nl-BE" dirty="0" smtClean="0">
                <a:hlinkClick r:id="rId3"/>
              </a:rPr>
              <a:t>https://www.plabipd.de/timeline_view.ep</a:t>
            </a:r>
            <a:r>
              <a:rPr lang="nl-BE" dirty="0" smtClean="0"/>
              <a:t> and </a:t>
            </a:r>
            <a:r>
              <a:rPr lang="nl-BE" dirty="0" smtClean="0">
                <a:hlinkClick r:id="rId4"/>
              </a:rPr>
              <a:t>https://www.plabipd.de/plant_genomes_pa.ep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1F9E79-600B-4EBD-ACB4-5FFB84038D1C}" type="slidenum">
              <a:rPr lang="nl-BE" smtClean="0"/>
              <a:t>3</a:t>
            </a:fld>
            <a:endParaRPr lang="nl-BE"/>
          </a:p>
        </p:txBody>
      </p:sp>
    </p:spTree>
    <p:extLst>
      <p:ext uri="{BB962C8B-B14F-4D97-AF65-F5344CB8AC3E}">
        <p14:creationId xmlns:p14="http://schemas.microsoft.com/office/powerpoint/2010/main" val="29088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few basic steps are needed to transform read data in useful sequence data. Discovery? Identify</a:t>
            </a:r>
            <a:r>
              <a:rPr lang="en-US" baseline="0" dirty="0" smtClean="0"/>
              <a:t> pathways producing specific </a:t>
            </a:r>
            <a:r>
              <a:rPr lang="en-US" baseline="0" dirty="0" err="1" smtClean="0"/>
              <a:t>specific</a:t>
            </a:r>
            <a:r>
              <a:rPr lang="en-US" baseline="0" dirty="0" smtClean="0"/>
              <a:t> s</a:t>
            </a:r>
            <a:r>
              <a:rPr lang="en-US" dirty="0" smtClean="0"/>
              <a:t>econdary metabolites responsible for</a:t>
            </a:r>
            <a:r>
              <a:rPr lang="en-US" baseline="0" dirty="0" smtClean="0"/>
              <a:t> great </a:t>
            </a:r>
            <a:r>
              <a:rPr lang="en-US" baseline="0" dirty="0" err="1" smtClean="0"/>
              <a:t>flavours</a:t>
            </a:r>
            <a:r>
              <a:rPr lang="en-US" baseline="0" dirty="0" smtClean="0"/>
              <a:t> / aroma’s, which genes responsible for disease resistance, or which genes control plant biomass.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5</a:t>
            </a:fld>
            <a:endParaRPr lang="nl-BE"/>
          </a:p>
        </p:txBody>
      </p:sp>
    </p:spTree>
    <p:extLst>
      <p:ext uri="{BB962C8B-B14F-4D97-AF65-F5344CB8AC3E}">
        <p14:creationId xmlns:p14="http://schemas.microsoft.com/office/powerpoint/2010/main" val="332762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6</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7</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years ago, we started developing PLAZA. Integrative</a:t>
            </a:r>
            <a:r>
              <a:rPr lang="en-US" baseline="0" dirty="0" smtClean="0"/>
              <a:t> resource for plant genomics, with a focus on comp. genomics. Different PLAZA </a:t>
            </a:r>
            <a:r>
              <a:rPr lang="en-US" baseline="0" dirty="0" err="1" smtClean="0"/>
              <a:t>dbs</a:t>
            </a:r>
            <a:r>
              <a:rPr lang="en-US" baseline="0" dirty="0" smtClean="0"/>
              <a:t> have been developed, depending on which species with the green plant lineage you like best.</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9</a:t>
            </a:fld>
            <a:endParaRPr lang="nl-BE"/>
          </a:p>
        </p:txBody>
      </p:sp>
    </p:spTree>
    <p:extLst>
      <p:ext uri="{BB962C8B-B14F-4D97-AF65-F5344CB8AC3E}">
        <p14:creationId xmlns:p14="http://schemas.microsoft.com/office/powerpoint/2010/main" val="119255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PLAZA starts</a:t>
            </a:r>
            <a:r>
              <a:rPr lang="en-US" baseline="0" dirty="0" smtClean="0"/>
              <a:t> from plant genomes, or better structural and functional annotations, produced by a variety of data providers. It focusses on gene-based comp. sequence analysis, with an emphasis on gene families, pathways and genome organization. </a:t>
            </a:r>
          </a:p>
          <a:p>
            <a:r>
              <a:rPr lang="en-US" dirty="0" smtClean="0"/>
              <a:t>Scalable: version1: 9 genomes 250K proteins, now</a:t>
            </a:r>
            <a:r>
              <a:rPr lang="en-US" baseline="0" dirty="0" smtClean="0"/>
              <a:t> integrate genomes of &gt;80 species, &gt;1M proteins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10</a:t>
            </a:fld>
            <a:endParaRPr lang="nl-BE"/>
          </a:p>
        </p:txBody>
      </p:sp>
    </p:spTree>
    <p:extLst>
      <p:ext uri="{BB962C8B-B14F-4D97-AF65-F5344CB8AC3E}">
        <p14:creationId xmlns:p14="http://schemas.microsoft.com/office/powerpoint/2010/main" val="2493374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bioinformatics.psb.ugent.be/plaza/documentatio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plantphysiol.org/content/158/2/590.long" TargetMode="External"/><Relationship Id="rId2" Type="http://schemas.openxmlformats.org/officeDocument/2006/relationships/hyperlink" Target="https://www.ncbi.nlm.nih.gov/pmc/articles/PMC4384038/" TargetMode="External"/><Relationship Id="rId1" Type="http://schemas.openxmlformats.org/officeDocument/2006/relationships/slideLayout" Target="../slideLayouts/slideLayout4.xml"/><Relationship Id="rId5" Type="http://schemas.openxmlformats.org/officeDocument/2006/relationships/hyperlink" Target="http://link.springer.com/protocol/10.1007/978-1-4939-6658-5_10" TargetMode="External"/><Relationship Id="rId4" Type="http://schemas.openxmlformats.org/officeDocument/2006/relationships/hyperlink" Target="http://www.plantcell.org/content/21/12/3718.lo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plabipd.de/timeline_view.ep"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Functional Plant Bioinformatics</a:t>
            </a:r>
            <a:endParaRPr lang="nl-BE" sz="4000" dirty="0"/>
          </a:p>
        </p:txBody>
      </p:sp>
      <p:sp>
        <p:nvSpPr>
          <p:cNvPr id="3" name="Subtitle 2"/>
          <p:cNvSpPr>
            <a:spLocks noGrp="1"/>
          </p:cNvSpPr>
          <p:nvPr>
            <p:ph type="subTitle" idx="1"/>
          </p:nvPr>
        </p:nvSpPr>
        <p:spPr/>
        <p:txBody>
          <a:bodyPr/>
          <a:lstStyle/>
          <a:p>
            <a:r>
              <a:rPr lang="en-US" dirty="0"/>
              <a:t>Using PLAZA to get more out of your plant omics data</a:t>
            </a:r>
            <a:endParaRPr lang="nl-BE" dirty="0"/>
          </a:p>
        </p:txBody>
      </p:sp>
      <p:sp>
        <p:nvSpPr>
          <p:cNvPr id="4" name="Text Placeholder 3"/>
          <p:cNvSpPr>
            <a:spLocks noGrp="1"/>
          </p:cNvSpPr>
          <p:nvPr>
            <p:ph type="body" sz="quarter" idx="10"/>
          </p:nvPr>
        </p:nvSpPr>
        <p:spPr/>
        <p:txBody>
          <a:bodyPr/>
          <a:lstStyle/>
          <a:p>
            <a:r>
              <a:rPr lang="en-US" dirty="0" smtClean="0"/>
              <a:t>21-22 October, 2019</a:t>
            </a:r>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smtClean="0"/>
              <a:t>Klaas</a:t>
            </a:r>
            <a:r>
              <a:rPr lang="en-US" dirty="0" smtClean="0"/>
              <a:t> </a:t>
            </a:r>
            <a:r>
              <a:rPr lang="en-US" dirty="0" err="1" smtClean="0"/>
              <a:t>Vandepoele</a:t>
            </a:r>
            <a:endParaRPr lang="en-US" dirty="0" smtClean="0"/>
          </a:p>
          <a:p>
            <a:r>
              <a:rPr lang="en-US" dirty="0" err="1" smtClean="0"/>
              <a:t>Michiel</a:t>
            </a:r>
            <a:r>
              <a:rPr lang="en-US" dirty="0" smtClean="0"/>
              <a:t> Van Bel</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r>
              <a:rPr lang="nl-BE" sz="1100" b="1" dirty="0" smtClean="0">
                <a:solidFill>
                  <a:schemeClr val="bg1">
                    <a:lumMod val="95000"/>
                  </a:schemeClr>
                </a:solidFill>
                <a:latin typeface="Arial" panose="020B0604020202020204" pitchFamily="34" charset="0"/>
                <a:cs typeface="Arial" panose="020B0604020202020204" pitchFamily="34" charset="0"/>
              </a:rPr>
              <a:t>/</a:t>
            </a:r>
            <a:endParaRPr lang="nl-BE" sz="1100" b="1" dirty="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0153" y="1202337"/>
            <a:ext cx="2454208" cy="1855842"/>
          </a:xfrm>
          <a:prstGeom prst="rect">
            <a:avLst/>
          </a:prstGeom>
          <a:noFill/>
          <a:ln w="9525">
            <a:noFill/>
            <a:miter lim="800000"/>
            <a:headEnd/>
            <a:tailEnd/>
          </a:ln>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3" y="3106622"/>
            <a:ext cx="2499179" cy="112998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03376" y="4630989"/>
            <a:ext cx="5724636" cy="1169551"/>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a:solidFill>
                  <a:prstClr val="black"/>
                </a:solidFill>
                <a:latin typeface="Calibri"/>
              </a:rPr>
              <a:t>Gene family annotation and phylogenetic trees</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Traceable functional annotation (GO/InterPro/MapMan)</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Colinearity </a:t>
            </a:r>
            <a:r>
              <a:rPr lang="en-US" sz="1400" dirty="0">
                <a:solidFill>
                  <a:prstClr val="black"/>
                </a:solidFill>
                <a:latin typeface="Calibri"/>
              </a:rPr>
              <a:t>and synteny </a:t>
            </a:r>
            <a:endParaRPr lang="en-US" sz="1400" dirty="0" smtClean="0">
              <a:solidFill>
                <a:prstClr val="black"/>
              </a:solidFill>
              <a:latin typeface="Calibri"/>
            </a:endParaRPr>
          </a:p>
          <a:p>
            <a:pPr marL="177800" indent="-177800" fontAlgn="auto">
              <a:spcBef>
                <a:spcPts val="0"/>
              </a:spcBef>
              <a:spcAft>
                <a:spcPts val="0"/>
              </a:spcAft>
              <a:buFont typeface="Arial" pitchFamily="34" charset="0"/>
              <a:buChar char="•"/>
            </a:pPr>
            <a:r>
              <a:rPr lang="en-US" sz="1400" dirty="0">
                <a:solidFill>
                  <a:srgbClr val="FFC000"/>
                </a:solidFill>
                <a:latin typeface="Calibri"/>
              </a:rPr>
              <a:t>Integrative </a:t>
            </a:r>
            <a:r>
              <a:rPr lang="en-US" sz="1400" dirty="0" smtClean="0">
                <a:solidFill>
                  <a:srgbClr val="FFC000"/>
                </a:solidFill>
                <a:latin typeface="Calibri"/>
              </a:rPr>
              <a:t>gene orthology inference</a:t>
            </a:r>
            <a:endParaRPr lang="en-US" sz="1400" dirty="0" smtClean="0">
              <a:solidFill>
                <a:prstClr val="black"/>
              </a:solidFill>
              <a:latin typeface="Calibri"/>
            </a:endParaRPr>
          </a:p>
          <a:p>
            <a:pPr marL="285750" indent="-285750" fontAlgn="auto">
              <a:spcBef>
                <a:spcPts val="0"/>
              </a:spcBef>
              <a:spcAft>
                <a:spcPts val="0"/>
              </a:spcAft>
              <a:buFont typeface="Wingdings" panose="05000000000000000000" pitchFamily="2" charset="2"/>
              <a:buChar char="Ø"/>
            </a:pPr>
            <a:r>
              <a:rPr lang="en-US" sz="1400" b="1" dirty="0" smtClean="0">
                <a:solidFill>
                  <a:srgbClr val="92D050"/>
                </a:solidFill>
                <a:latin typeface="Calibri"/>
              </a:rPr>
              <a:t>Highly integrative platform to translate knowledge from model to crop</a:t>
            </a:r>
            <a:endParaRPr lang="nl-BE" sz="1400" b="1" dirty="0">
              <a:solidFill>
                <a:srgbClr val="92D050"/>
              </a:solidFill>
              <a:latin typeface="Calibri"/>
            </a:endParaRPr>
          </a:p>
        </p:txBody>
      </p:sp>
      <p:sp>
        <p:nvSpPr>
          <p:cNvPr id="11" name="TextBox 10"/>
          <p:cNvSpPr txBox="1"/>
          <p:nvPr/>
        </p:nvSpPr>
        <p:spPr>
          <a:xfrm>
            <a:off x="5940153" y="4297551"/>
            <a:ext cx="2811188" cy="2108269"/>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smtClean="0">
                <a:solidFill>
                  <a:srgbClr val="FFC000"/>
                </a:solidFill>
                <a:latin typeface="Calibri"/>
              </a:rPr>
              <a:t>&gt; 100 species/genomes</a:t>
            </a:r>
          </a:p>
          <a:p>
            <a:pPr lvl="1"/>
            <a:r>
              <a:rPr lang="en-US" sz="1100" dirty="0" smtClean="0">
                <a:solidFill>
                  <a:prstClr val="black"/>
                </a:solidFill>
                <a:latin typeface="Calibri"/>
                <a:sym typeface="Wingdings" panose="05000000000000000000" pitchFamily="2" charset="2"/>
              </a:rPr>
              <a:t> </a:t>
            </a:r>
            <a:r>
              <a:rPr lang="en-US" sz="1100" dirty="0">
                <a:solidFill>
                  <a:prstClr val="black"/>
                </a:solidFill>
                <a:latin typeface="Calibri"/>
                <a:sym typeface="Wingdings" panose="05000000000000000000" pitchFamily="2" charset="2"/>
              </a:rPr>
              <a:t>d</a:t>
            </a:r>
            <a:r>
              <a:rPr lang="en-US" sz="1100" dirty="0" smtClean="0">
                <a:solidFill>
                  <a:prstClr val="black"/>
                </a:solidFill>
                <a:latin typeface="Calibri"/>
              </a:rPr>
              <a:t>icots, monocots, gymnosperms, 	algae, diatoms, etc. </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Highly scalable design</a:t>
            </a:r>
          </a:p>
          <a:p>
            <a:pPr lvl="1"/>
            <a:r>
              <a:rPr lang="en-US" sz="1100" dirty="0" smtClean="0">
                <a:solidFill>
                  <a:prstClr val="black"/>
                </a:solidFill>
                <a:latin typeface="Calibri"/>
                <a:sym typeface="Wingdings" panose="05000000000000000000" pitchFamily="2" charset="2"/>
              </a:rPr>
              <a:t> </a:t>
            </a:r>
            <a:r>
              <a:rPr lang="en-US" sz="1100" dirty="0" smtClean="0">
                <a:solidFill>
                  <a:prstClr val="black"/>
                </a:solidFill>
                <a:latin typeface="Calibri"/>
              </a:rPr>
              <a:t>Web-based mobile user interface</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Integrated </a:t>
            </a:r>
            <a:r>
              <a:rPr lang="en-US" sz="1400" dirty="0" smtClean="0">
                <a:solidFill>
                  <a:srgbClr val="FFC000"/>
                </a:solidFill>
                <a:latin typeface="Calibri"/>
              </a:rPr>
              <a:t>Workbench </a:t>
            </a:r>
            <a:r>
              <a:rPr lang="en-US" sz="1400" dirty="0" smtClean="0">
                <a:solidFill>
                  <a:prstClr val="black"/>
                </a:solidFill>
                <a:latin typeface="Calibri"/>
              </a:rPr>
              <a:t>for analysis of sets of genes</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APIs &amp; FTP dumps for large scale custom analyses</a:t>
            </a:r>
            <a:endParaRPr lang="nl-BE" sz="1400" dirty="0">
              <a:solidFill>
                <a:prstClr val="black"/>
              </a:solidFill>
              <a:latin typeface="Calibri"/>
            </a:endParaRPr>
          </a:p>
          <a:p>
            <a:pPr marL="177800" indent="-177800" fontAlgn="auto">
              <a:spcBef>
                <a:spcPts val="0"/>
              </a:spcBef>
              <a:spcAft>
                <a:spcPts val="0"/>
              </a:spcAft>
            </a:pPr>
            <a:endParaRPr lang="en-US" sz="1400" dirty="0" smtClean="0">
              <a:solidFill>
                <a:prstClr val="black"/>
              </a:solidFill>
              <a:latin typeface="Calibri"/>
            </a:endParaRPr>
          </a:p>
        </p:txBody>
      </p:sp>
      <p:grpSp>
        <p:nvGrpSpPr>
          <p:cNvPr id="12" name="Group 11"/>
          <p:cNvGrpSpPr/>
          <p:nvPr/>
        </p:nvGrpSpPr>
        <p:grpSpPr>
          <a:xfrm>
            <a:off x="700802" y="1192210"/>
            <a:ext cx="4161755" cy="3438780"/>
            <a:chOff x="619125" y="785297"/>
            <a:chExt cx="5089194" cy="4241512"/>
          </a:xfrm>
        </p:grpSpPr>
        <p:pic>
          <p:nvPicPr>
            <p:cNvPr id="13" name="Picture 12"/>
            <p:cNvPicPr>
              <a:picLocks noChangeAspect="1"/>
            </p:cNvPicPr>
            <p:nvPr/>
          </p:nvPicPr>
          <p:blipFill>
            <a:blip r:embed="rId6"/>
            <a:stretch>
              <a:fillRect/>
            </a:stretch>
          </p:blipFill>
          <p:spPr>
            <a:xfrm>
              <a:off x="619125" y="1129614"/>
              <a:ext cx="2412399" cy="1604391"/>
            </a:xfrm>
            <a:prstGeom prst="rect">
              <a:avLst/>
            </a:prstGeom>
          </p:spPr>
        </p:pic>
        <p:pic>
          <p:nvPicPr>
            <p:cNvPr id="14" name="Picture 13"/>
            <p:cNvPicPr>
              <a:picLocks noChangeAspect="1"/>
            </p:cNvPicPr>
            <p:nvPr/>
          </p:nvPicPr>
          <p:blipFill>
            <a:blip r:embed="rId7"/>
            <a:stretch>
              <a:fillRect/>
            </a:stretch>
          </p:blipFill>
          <p:spPr>
            <a:xfrm>
              <a:off x="3270422" y="785297"/>
              <a:ext cx="2369265" cy="2205037"/>
            </a:xfrm>
            <a:prstGeom prst="rect">
              <a:avLst/>
            </a:prstGeom>
          </p:spPr>
        </p:pic>
        <p:pic>
          <p:nvPicPr>
            <p:cNvPr id="15" name="Picture 14"/>
            <p:cNvPicPr>
              <a:picLocks noChangeAspect="1"/>
            </p:cNvPicPr>
            <p:nvPr/>
          </p:nvPicPr>
          <p:blipFill>
            <a:blip r:embed="rId8"/>
            <a:stretch>
              <a:fillRect/>
            </a:stretch>
          </p:blipFill>
          <p:spPr>
            <a:xfrm>
              <a:off x="3270423" y="3171567"/>
              <a:ext cx="2437896" cy="1655805"/>
            </a:xfrm>
            <a:prstGeom prst="rect">
              <a:avLst/>
            </a:prstGeom>
          </p:spPr>
        </p:pic>
        <p:pic>
          <p:nvPicPr>
            <p:cNvPr id="16" name="Picture 15"/>
            <p:cNvPicPr>
              <a:picLocks noChangeAspect="1"/>
            </p:cNvPicPr>
            <p:nvPr/>
          </p:nvPicPr>
          <p:blipFill>
            <a:blip r:embed="rId9"/>
            <a:stretch>
              <a:fillRect/>
            </a:stretch>
          </p:blipFill>
          <p:spPr>
            <a:xfrm>
              <a:off x="619125" y="2990334"/>
              <a:ext cx="2330021" cy="2036475"/>
            </a:xfrm>
            <a:prstGeom prst="rect">
              <a:avLst/>
            </a:prstGeom>
          </p:spPr>
        </p:pic>
        <p:sp>
          <p:nvSpPr>
            <p:cNvPr id="17" name="Curved Left Arrow 16"/>
            <p:cNvSpPr/>
            <p:nvPr/>
          </p:nvSpPr>
          <p:spPr>
            <a:xfrm>
              <a:off x="2850291" y="2504303"/>
              <a:ext cx="884221" cy="1178934"/>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213298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PLAZA Instance Main Page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835" y="1699545"/>
            <a:ext cx="6211675" cy="453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07835" y="1995684"/>
            <a:ext cx="100508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9" name="Rectangle 8"/>
          <p:cNvSpPr/>
          <p:nvPr/>
        </p:nvSpPr>
        <p:spPr>
          <a:xfrm>
            <a:off x="3938470" y="1995683"/>
            <a:ext cx="199379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0" name="Rectangle 9"/>
          <p:cNvSpPr/>
          <p:nvPr/>
        </p:nvSpPr>
        <p:spPr>
          <a:xfrm>
            <a:off x="3048001" y="2025283"/>
            <a:ext cx="54158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1" name="Rectangle 10"/>
          <p:cNvSpPr/>
          <p:nvPr/>
        </p:nvSpPr>
        <p:spPr>
          <a:xfrm>
            <a:off x="2652516" y="2025282"/>
            <a:ext cx="34132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2" name="Rectangle 11"/>
          <p:cNvSpPr/>
          <p:nvPr/>
        </p:nvSpPr>
        <p:spPr>
          <a:xfrm>
            <a:off x="5752156" y="3296752"/>
            <a:ext cx="1005084" cy="2590170"/>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6" name="Rounded Rectangle 5"/>
          <p:cNvSpPr/>
          <p:nvPr/>
        </p:nvSpPr>
        <p:spPr>
          <a:xfrm>
            <a:off x="181369" y="4133693"/>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Tools and Visualizations</a:t>
            </a:r>
            <a:endParaRPr lang="nl-BE" sz="1400" dirty="0">
              <a:solidFill>
                <a:schemeClr val="tx1"/>
              </a:solidFill>
            </a:endParaRPr>
          </a:p>
        </p:txBody>
      </p:sp>
      <p:sp>
        <p:nvSpPr>
          <p:cNvPr id="14" name="Rounded Rectangle 13"/>
          <p:cNvSpPr/>
          <p:nvPr/>
        </p:nvSpPr>
        <p:spPr>
          <a:xfrm>
            <a:off x="181369"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Data overview and downloads</a:t>
            </a:r>
            <a:endParaRPr lang="nl-BE" sz="1400" dirty="0">
              <a:solidFill>
                <a:schemeClr val="tx1"/>
              </a:solidFill>
            </a:endParaRPr>
          </a:p>
        </p:txBody>
      </p:sp>
      <p:sp>
        <p:nvSpPr>
          <p:cNvPr id="15" name="Rounded Rectangle 14"/>
          <p:cNvSpPr/>
          <p:nvPr/>
        </p:nvSpPr>
        <p:spPr>
          <a:xfrm>
            <a:off x="7243408" y="4254605"/>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Available Species</a:t>
            </a:r>
            <a:endParaRPr lang="nl-BE" sz="1400" dirty="0">
              <a:solidFill>
                <a:schemeClr val="tx1"/>
              </a:solidFill>
            </a:endParaRPr>
          </a:p>
        </p:txBody>
      </p:sp>
      <p:sp>
        <p:nvSpPr>
          <p:cNvPr id="16" name="Rounded Rectangle 15"/>
          <p:cNvSpPr/>
          <p:nvPr/>
        </p:nvSpPr>
        <p:spPr>
          <a:xfrm>
            <a:off x="7243408"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Other PLAZA Instances</a:t>
            </a:r>
            <a:endParaRPr lang="nl-BE" sz="1400" dirty="0">
              <a:solidFill>
                <a:schemeClr val="tx1"/>
              </a:solidFill>
            </a:endParaRPr>
          </a:p>
        </p:txBody>
      </p:sp>
      <p:sp>
        <p:nvSpPr>
          <p:cNvPr id="17" name="Rounded Rectangle 16"/>
          <p:cNvSpPr/>
          <p:nvPr/>
        </p:nvSpPr>
        <p:spPr>
          <a:xfrm>
            <a:off x="3660749" y="1073096"/>
            <a:ext cx="2549236" cy="539067"/>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Search bar</a:t>
            </a:r>
            <a:endParaRPr lang="nl-BE" sz="1400" dirty="0">
              <a:solidFill>
                <a:schemeClr val="tx1"/>
              </a:solidFill>
            </a:endParaRPr>
          </a:p>
        </p:txBody>
      </p:sp>
      <p:cxnSp>
        <p:nvCxnSpPr>
          <p:cNvPr id="8" name="Straight Arrow Connector 7"/>
          <p:cNvCxnSpPr>
            <a:stCxn id="11" idx="1"/>
            <a:endCxn id="14" idx="0"/>
          </p:cNvCxnSpPr>
          <p:nvPr/>
        </p:nvCxnSpPr>
        <p:spPr>
          <a:xfrm flipH="1">
            <a:off x="903065" y="2218616"/>
            <a:ext cx="1749451" cy="8507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6" idx="3"/>
          </p:cNvCxnSpPr>
          <p:nvPr/>
        </p:nvCxnSpPr>
        <p:spPr>
          <a:xfrm flipH="1">
            <a:off x="1624761" y="2411951"/>
            <a:ext cx="1694033" cy="20466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0"/>
            <a:endCxn id="17" idx="2"/>
          </p:cNvCxnSpPr>
          <p:nvPr/>
        </p:nvCxnSpPr>
        <p:spPr>
          <a:xfrm flipV="1">
            <a:off x="4935367" y="1612163"/>
            <a:ext cx="0" cy="3835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2" idx="3"/>
            <a:endCxn id="15" idx="1"/>
          </p:cNvCxnSpPr>
          <p:nvPr/>
        </p:nvCxnSpPr>
        <p:spPr>
          <a:xfrm flipV="1">
            <a:off x="6757240" y="4579557"/>
            <a:ext cx="486168" cy="122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3"/>
            <a:endCxn id="16" idx="0"/>
          </p:cNvCxnSpPr>
          <p:nvPr/>
        </p:nvCxnSpPr>
        <p:spPr>
          <a:xfrm>
            <a:off x="7012919" y="2218617"/>
            <a:ext cx="952185" cy="8507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02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99" y="1035311"/>
            <a:ext cx="6723065" cy="178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25" y="2433362"/>
            <a:ext cx="2963811" cy="18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25" y="444155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831" y="3126786"/>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cstate="print"/>
          <a:srcRect/>
          <a:stretch>
            <a:fillRect/>
          </a:stretch>
        </p:blipFill>
        <p:spPr bwMode="auto">
          <a:xfrm>
            <a:off x="6617425" y="3228868"/>
            <a:ext cx="2416256" cy="1827143"/>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Gene Page: </a:t>
            </a:r>
            <a:r>
              <a:rPr lang="en-US" sz="3200" dirty="0" err="1" smtClean="0"/>
              <a:t>ToolBox</a:t>
            </a:r>
            <a:r>
              <a:rPr lang="en-US" sz="3200" dirty="0" smtClean="0"/>
              <a:t> </a:t>
            </a:r>
            <a:endParaRPr lang="nl-BE" sz="3200" dirty="0"/>
          </a:p>
        </p:txBody>
      </p:sp>
    </p:spTree>
    <p:extLst>
      <p:ext uri="{BB962C8B-B14F-4D97-AF65-F5344CB8AC3E}">
        <p14:creationId xmlns:p14="http://schemas.microsoft.com/office/powerpoint/2010/main" val="3169051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3" name="Content Placeholder 2"/>
          <p:cNvSpPr>
            <a:spLocks noGrp="1"/>
          </p:cNvSpPr>
          <p:nvPr>
            <p:ph idx="1"/>
          </p:nvPr>
        </p:nvSpPr>
        <p:spPr>
          <a:xfrm>
            <a:off x="457200" y="1223211"/>
            <a:ext cx="8229600" cy="2273967"/>
          </a:xfrm>
        </p:spPr>
        <p:txBody>
          <a:bodyPr/>
          <a:lstStyle/>
          <a:p>
            <a:r>
              <a:rPr lang="en-US" sz="2000" kern="0" dirty="0">
                <a:solidFill>
                  <a:schemeClr val="tx2"/>
                </a:solidFill>
                <a:latin typeface="Calibri" pitchFamily="34" charset="0"/>
              </a:rPr>
              <a:t>Create a custom gene set (~experiment) using </a:t>
            </a:r>
            <a:r>
              <a:rPr lang="en-US" sz="2000" b="1" kern="0" dirty="0">
                <a:solidFill>
                  <a:schemeClr val="tx2"/>
                </a:solidFill>
                <a:latin typeface="Calibri" pitchFamily="34" charset="0"/>
              </a:rPr>
              <a:t>gene identifiers</a:t>
            </a:r>
            <a:r>
              <a:rPr lang="en-US" sz="2000" kern="0" dirty="0">
                <a:solidFill>
                  <a:schemeClr val="tx2"/>
                </a:solidFill>
                <a:latin typeface="Calibri" pitchFamily="34" charset="0"/>
              </a:rPr>
              <a:t> or </a:t>
            </a:r>
            <a:r>
              <a:rPr lang="en-US" sz="2000" b="1" kern="0" dirty="0" smtClean="0">
                <a:solidFill>
                  <a:schemeClr val="tx2"/>
                </a:solidFill>
                <a:latin typeface="Calibri" pitchFamily="34" charset="0"/>
              </a:rPr>
              <a:t>BLAST</a:t>
            </a:r>
          </a:p>
          <a:p>
            <a:pPr lvl="1"/>
            <a:r>
              <a:rPr lang="en-US" sz="1800" kern="0" dirty="0">
                <a:solidFill>
                  <a:schemeClr val="tx2"/>
                </a:solidFill>
                <a:latin typeface="Calibri" pitchFamily="34" charset="0"/>
              </a:rPr>
              <a:t>External/internal gene IDs (e.g. AN3, AT5G28640, GRMZM2G180246_T01)</a:t>
            </a:r>
          </a:p>
          <a:p>
            <a:pPr lvl="1"/>
            <a:r>
              <a:rPr lang="en-US" sz="1800" kern="0" dirty="0">
                <a:solidFill>
                  <a:schemeClr val="tx2"/>
                </a:solidFill>
                <a:latin typeface="Calibri" pitchFamily="34" charset="0"/>
              </a:rPr>
              <a:t>BLAST interface can be used to map sequence data from a non-model species to a reference species present in PLAZA</a:t>
            </a:r>
            <a:endParaRPr lang="en-US" sz="1800" b="1" kern="0" dirty="0">
              <a:solidFill>
                <a:schemeClr val="tx2"/>
              </a:solidFill>
              <a:latin typeface="Calibri" pitchFamily="34" charset="0"/>
            </a:endParaRPr>
          </a:p>
          <a:p>
            <a:pPr lvl="1"/>
            <a:endParaRPr lang="en-US" sz="2000" b="1" kern="0" dirty="0">
              <a:solidFill>
                <a:schemeClr val="tx2"/>
              </a:solidFill>
              <a:latin typeface="Calibri" pitchFamily="34" charset="0"/>
            </a:endParaRPr>
          </a:p>
          <a:p>
            <a:r>
              <a:rPr lang="en-US" sz="2000" kern="0" dirty="0">
                <a:solidFill>
                  <a:schemeClr val="tx2"/>
                </a:solidFill>
                <a:latin typeface="Calibri" pitchFamily="34" charset="0"/>
              </a:rPr>
              <a:t>A </a:t>
            </a:r>
            <a:r>
              <a:rPr lang="en-US" sz="2000" b="1" kern="0" dirty="0">
                <a:solidFill>
                  <a:schemeClr val="tx2"/>
                </a:solidFill>
                <a:latin typeface="Calibri" pitchFamily="34" charset="0"/>
              </a:rPr>
              <a:t>toolbox</a:t>
            </a:r>
            <a:r>
              <a:rPr lang="en-US" sz="2000" kern="0" dirty="0">
                <a:solidFill>
                  <a:schemeClr val="tx2"/>
                </a:solidFill>
                <a:latin typeface="Calibri" pitchFamily="34" charset="0"/>
              </a:rPr>
              <a:t> is available to analyze user-defined gene sets (~experiment)</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01" y="3400472"/>
            <a:ext cx="6430615" cy="17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229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616" y="1103324"/>
            <a:ext cx="5753891" cy="482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99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Enrichment analysis: GO/</a:t>
            </a:r>
            <a:r>
              <a:rPr lang="en-US" sz="3200" dirty="0" err="1" smtClean="0"/>
              <a:t>InterPro</a:t>
            </a:r>
            <a:r>
              <a:rPr lang="en-US" sz="3200" dirty="0" smtClean="0"/>
              <a:t>/</a:t>
            </a:r>
            <a:r>
              <a:rPr lang="en-US" sz="3200" dirty="0" err="1" smtClean="0"/>
              <a:t>MapMan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7" name="Picture 6"/>
          <p:cNvPicPr>
            <a:picLocks noChangeAspect="1"/>
          </p:cNvPicPr>
          <p:nvPr/>
        </p:nvPicPr>
        <p:blipFill>
          <a:blip r:embed="rId2"/>
          <a:stretch>
            <a:fillRect/>
          </a:stretch>
        </p:blipFill>
        <p:spPr>
          <a:xfrm>
            <a:off x="4477806" y="1321271"/>
            <a:ext cx="4499119" cy="3955269"/>
          </a:xfrm>
          <a:prstGeom prst="rect">
            <a:avLst/>
          </a:prstGeom>
        </p:spPr>
      </p:pic>
      <p:pic>
        <p:nvPicPr>
          <p:cNvPr id="8" name="Picture 7"/>
          <p:cNvPicPr>
            <a:picLocks noChangeAspect="1"/>
          </p:cNvPicPr>
          <p:nvPr/>
        </p:nvPicPr>
        <p:blipFill>
          <a:blip r:embed="rId3"/>
          <a:stretch>
            <a:fillRect/>
          </a:stretch>
        </p:blipFill>
        <p:spPr>
          <a:xfrm>
            <a:off x="744983" y="2464271"/>
            <a:ext cx="3827017" cy="3414163"/>
          </a:xfrm>
          <a:prstGeom prst="rect">
            <a:avLst/>
          </a:prstGeom>
        </p:spPr>
      </p:pic>
      <p:pic>
        <p:nvPicPr>
          <p:cNvPr id="9" name="Picture 8"/>
          <p:cNvPicPr>
            <a:picLocks noChangeAspect="1"/>
          </p:cNvPicPr>
          <p:nvPr/>
        </p:nvPicPr>
        <p:blipFill>
          <a:blip r:embed="rId4"/>
          <a:stretch>
            <a:fillRect/>
          </a:stretch>
        </p:blipFill>
        <p:spPr>
          <a:xfrm>
            <a:off x="980675" y="1321271"/>
            <a:ext cx="3207006" cy="1047803"/>
          </a:xfrm>
          <a:prstGeom prst="rect">
            <a:avLst/>
          </a:prstGeom>
        </p:spPr>
      </p:pic>
    </p:spTree>
    <p:extLst>
      <p:ext uri="{BB962C8B-B14F-4D97-AF65-F5344CB8AC3E}">
        <p14:creationId xmlns:p14="http://schemas.microsoft.com/office/powerpoint/2010/main" val="293914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3.0 user statistics (</a:t>
            </a:r>
            <a:r>
              <a:rPr lang="en-US" sz="3200" dirty="0" smtClean="0"/>
              <a:t>2016)</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149080"/>
            <a:ext cx="342351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376772"/>
            <a:ext cx="8648172" cy="279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395536" y="4116213"/>
            <a:ext cx="5266928" cy="1905075"/>
          </a:xfrm>
        </p:spPr>
        <p:txBody>
          <a:bodyPr>
            <a:normAutofit/>
          </a:bodyPr>
          <a:lstStyle/>
          <a:p>
            <a:r>
              <a:rPr lang="en-US" sz="1800" dirty="0" smtClean="0"/>
              <a:t>&gt;11,000 users (</a:t>
            </a:r>
            <a:r>
              <a:rPr lang="en-US" sz="1800" dirty="0" smtClean="0">
                <a:solidFill>
                  <a:srgbClr val="FFC000"/>
                </a:solidFill>
              </a:rPr>
              <a:t>+13%</a:t>
            </a:r>
            <a:r>
              <a:rPr lang="en-US" sz="1800" dirty="0" smtClean="0"/>
              <a:t>), 370K page views (</a:t>
            </a:r>
            <a:r>
              <a:rPr lang="en-US" sz="1800" dirty="0" smtClean="0">
                <a:solidFill>
                  <a:srgbClr val="FFC000"/>
                </a:solidFill>
              </a:rPr>
              <a:t>+30%</a:t>
            </a:r>
            <a:r>
              <a:rPr lang="en-US" sz="1800" dirty="0" smtClean="0"/>
              <a:t>)</a:t>
            </a:r>
          </a:p>
          <a:p>
            <a:r>
              <a:rPr lang="en-US" sz="1800" dirty="0" smtClean="0"/>
              <a:t>Users from &gt;95 countries</a:t>
            </a:r>
          </a:p>
          <a:p>
            <a:r>
              <a:rPr lang="en-US" sz="1800" dirty="0" smtClean="0"/>
              <a:t>Intensively used by </a:t>
            </a:r>
          </a:p>
          <a:p>
            <a:pPr lvl="1"/>
            <a:r>
              <a:rPr lang="en-US" sz="1800" dirty="0" smtClean="0"/>
              <a:t>academia (&gt;400 citations)</a:t>
            </a:r>
          </a:p>
          <a:p>
            <a:pPr lvl="1"/>
            <a:r>
              <a:rPr lang="en-US" sz="1800" dirty="0" smtClean="0"/>
              <a:t>industry</a:t>
            </a:r>
          </a:p>
          <a:p>
            <a:pPr lvl="1"/>
            <a:endParaRPr lang="en-US" sz="1800" dirty="0"/>
          </a:p>
        </p:txBody>
      </p:sp>
    </p:spTree>
    <p:extLst>
      <p:ext uri="{BB962C8B-B14F-4D97-AF65-F5344CB8AC3E}">
        <p14:creationId xmlns:p14="http://schemas.microsoft.com/office/powerpoint/2010/main" val="3836583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a:t>
            </a:r>
            <a:r>
              <a:rPr lang="en-US" sz="3200" dirty="0" smtClean="0"/>
              <a:t>4.0 </a:t>
            </a:r>
            <a:r>
              <a:rPr lang="en-US" sz="3200" dirty="0"/>
              <a:t>user statistics (</a:t>
            </a:r>
            <a:r>
              <a:rPr lang="en-US" sz="3200" dirty="0" smtClean="0"/>
              <a:t>2018)</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sp>
        <p:nvSpPr>
          <p:cNvPr id="8" name="Content Placeholder 2"/>
          <p:cNvSpPr>
            <a:spLocks noGrp="1"/>
          </p:cNvSpPr>
          <p:nvPr>
            <p:ph idx="1"/>
          </p:nvPr>
        </p:nvSpPr>
        <p:spPr>
          <a:xfrm>
            <a:off x="395536" y="4116213"/>
            <a:ext cx="5266928" cy="1905075"/>
          </a:xfrm>
        </p:spPr>
        <p:txBody>
          <a:bodyPr>
            <a:normAutofit/>
          </a:bodyPr>
          <a:lstStyle/>
          <a:p>
            <a:r>
              <a:rPr lang="en-US" sz="1800" dirty="0" smtClean="0"/>
              <a:t>&gt;17,000 users</a:t>
            </a:r>
          </a:p>
          <a:p>
            <a:r>
              <a:rPr lang="en-US" sz="1800" dirty="0" smtClean="0"/>
              <a:t>Users from &gt;140 countries</a:t>
            </a:r>
          </a:p>
          <a:p>
            <a:r>
              <a:rPr lang="en-US" sz="1800" dirty="0" smtClean="0"/>
              <a:t>Intensively used by </a:t>
            </a:r>
          </a:p>
          <a:p>
            <a:pPr lvl="1"/>
            <a:r>
              <a:rPr lang="en-US" sz="1800" dirty="0" smtClean="0"/>
              <a:t>academia (&gt;750 citations)</a:t>
            </a:r>
          </a:p>
          <a:p>
            <a:pPr lvl="1"/>
            <a:r>
              <a:rPr lang="en-US" sz="1800" dirty="0" smtClean="0"/>
              <a:t>industry</a:t>
            </a:r>
          </a:p>
          <a:p>
            <a:pPr lvl="1"/>
            <a:endParaRPr lang="en-US" sz="1800" dirty="0"/>
          </a:p>
        </p:txBody>
      </p:sp>
      <p:pic>
        <p:nvPicPr>
          <p:cNvPr id="3" name="Picture 2"/>
          <p:cNvPicPr>
            <a:picLocks noChangeAspect="1"/>
          </p:cNvPicPr>
          <p:nvPr/>
        </p:nvPicPr>
        <p:blipFill>
          <a:blip r:embed="rId2"/>
          <a:stretch>
            <a:fillRect/>
          </a:stretch>
        </p:blipFill>
        <p:spPr>
          <a:xfrm>
            <a:off x="457200" y="1102287"/>
            <a:ext cx="8654816" cy="2842199"/>
          </a:xfrm>
          <a:prstGeom prst="rect">
            <a:avLst/>
          </a:prstGeom>
        </p:spPr>
      </p:pic>
      <p:pic>
        <p:nvPicPr>
          <p:cNvPr id="5" name="Picture 4"/>
          <p:cNvPicPr>
            <a:picLocks noChangeAspect="1"/>
          </p:cNvPicPr>
          <p:nvPr/>
        </p:nvPicPr>
        <p:blipFill>
          <a:blip r:embed="rId3"/>
          <a:stretch>
            <a:fillRect/>
          </a:stretch>
        </p:blipFill>
        <p:spPr>
          <a:xfrm>
            <a:off x="5577016" y="4047889"/>
            <a:ext cx="3395534" cy="2090973"/>
          </a:xfrm>
          <a:prstGeom prst="rect">
            <a:avLst/>
          </a:prstGeom>
        </p:spPr>
      </p:pic>
    </p:spTree>
    <p:extLst>
      <p:ext uri="{BB962C8B-B14F-4D97-AF65-F5344CB8AC3E}">
        <p14:creationId xmlns:p14="http://schemas.microsoft.com/office/powerpoint/2010/main" val="1026087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How to find what you are looking for?</a:t>
            </a:r>
            <a:endParaRPr lang="nl-BE" sz="3200"/>
          </a:p>
        </p:txBody>
      </p:sp>
      <p:sp>
        <p:nvSpPr>
          <p:cNvPr id="3" name="Content Placeholder 2"/>
          <p:cNvSpPr>
            <a:spLocks noGrp="1"/>
          </p:cNvSpPr>
          <p:nvPr>
            <p:ph idx="1"/>
          </p:nvPr>
        </p:nvSpPr>
        <p:spPr/>
        <p:txBody>
          <a:bodyPr/>
          <a:lstStyle/>
          <a:p>
            <a:r>
              <a:rPr lang="en-US" sz="2000">
                <a:hlinkClick r:id="rId2"/>
              </a:rPr>
              <a:t>http://</a:t>
            </a:r>
            <a:r>
              <a:rPr lang="en-US" sz="2000" smtClean="0">
                <a:hlinkClick r:id="rId2"/>
              </a:rPr>
              <a:t>bioinformatics.psb.ugent.be/plaza/documentation</a:t>
            </a:r>
            <a:r>
              <a:rPr lang="en-US" sz="2000" smtClean="0"/>
              <a:t> </a:t>
            </a:r>
            <a:endParaRPr lang="en-US" sz="2000"/>
          </a:p>
          <a:p>
            <a:endParaRPr lang="en-US" sz="2400" smtClean="0"/>
          </a:p>
          <a:p>
            <a:r>
              <a:rPr lang="en-US" sz="2400" smtClean="0"/>
              <a:t>Glossary</a:t>
            </a:r>
          </a:p>
          <a:p>
            <a:r>
              <a:rPr lang="en-US" sz="2400" smtClean="0"/>
              <a:t>Documentation</a:t>
            </a:r>
          </a:p>
          <a:p>
            <a:pPr lvl="1"/>
            <a:r>
              <a:rPr lang="en-US" sz="2000" smtClean="0"/>
              <a:t>Data content</a:t>
            </a:r>
          </a:p>
          <a:p>
            <a:pPr lvl="1"/>
            <a:r>
              <a:rPr lang="en-US" sz="2000" smtClean="0"/>
              <a:t>Construction</a:t>
            </a:r>
          </a:p>
          <a:p>
            <a:pPr lvl="1"/>
            <a:r>
              <a:rPr lang="en-US" sz="2000" smtClean="0"/>
              <a:t>Tools</a:t>
            </a:r>
          </a:p>
          <a:p>
            <a:r>
              <a:rPr lang="en-US" sz="2400" smtClean="0"/>
              <a:t>Tutorials &amp; FAQ</a:t>
            </a:r>
          </a:p>
          <a:p>
            <a:r>
              <a:rPr lang="en-US" sz="2400" smtClean="0"/>
              <a:t>Publications</a:t>
            </a:r>
          </a:p>
          <a:p>
            <a:pPr marL="457200" lvl="1" indent="0">
              <a:buNone/>
            </a:pP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Tree>
    <p:extLst>
      <p:ext uri="{BB962C8B-B14F-4D97-AF65-F5344CB8AC3E}">
        <p14:creationId xmlns:p14="http://schemas.microsoft.com/office/powerpoint/2010/main" val="1509652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Further reading</a:t>
            </a:r>
            <a:endParaRPr lang="nl-BE" sz="3200" dirty="0"/>
          </a:p>
        </p:txBody>
      </p:sp>
      <p:sp>
        <p:nvSpPr>
          <p:cNvPr id="7" name="Content Placeholder 6"/>
          <p:cNvSpPr>
            <a:spLocks noGrp="1"/>
          </p:cNvSpPr>
          <p:nvPr>
            <p:ph idx="1"/>
          </p:nvPr>
        </p:nvSpPr>
        <p:spPr/>
        <p:txBody>
          <a:bodyPr/>
          <a:lstStyle/>
          <a:p>
            <a:r>
              <a:rPr lang="nl-BE" sz="1600" b="1" dirty="0"/>
              <a:t>Core Publications</a:t>
            </a:r>
          </a:p>
          <a:p>
            <a:pPr lvl="1"/>
            <a:r>
              <a:rPr lang="en-US" sz="1600" b="1" dirty="0" smtClean="0"/>
              <a:t>Van Bel, M., Diels, T., </a:t>
            </a:r>
            <a:r>
              <a:rPr lang="en-US" sz="1600" b="1" dirty="0" err="1" smtClean="0"/>
              <a:t>Vancaester</a:t>
            </a:r>
            <a:r>
              <a:rPr lang="en-US" sz="1600" b="1" dirty="0" smtClean="0"/>
              <a:t>, E., </a:t>
            </a:r>
            <a:r>
              <a:rPr lang="en-US" sz="1600" b="1" dirty="0" err="1" smtClean="0"/>
              <a:t>Kreft</a:t>
            </a:r>
            <a:r>
              <a:rPr lang="en-US" sz="1600" b="1" dirty="0" smtClean="0"/>
              <a:t>, L., </a:t>
            </a:r>
            <a:r>
              <a:rPr lang="en-US" sz="1600" b="1" dirty="0" err="1" smtClean="0"/>
              <a:t>Botzki</a:t>
            </a:r>
            <a:r>
              <a:rPr lang="en-US" sz="1600" b="1" dirty="0" smtClean="0"/>
              <a:t>, A., Van de Peer, Y., Coppens, F., </a:t>
            </a:r>
            <a:r>
              <a:rPr lang="en-US" sz="1600" b="1" dirty="0" err="1" smtClean="0"/>
              <a:t>Vandepoele</a:t>
            </a:r>
            <a:r>
              <a:rPr lang="en-US" sz="1600" b="1" dirty="0" smtClean="0"/>
              <a:t>, K. </a:t>
            </a:r>
            <a:r>
              <a:rPr lang="en-US" sz="1600" dirty="0" smtClean="0"/>
              <a:t>(2017) PLAZA 4.0: an integrative resource for functional, evolutionary, and comparative plant genomics </a:t>
            </a:r>
            <a:r>
              <a:rPr lang="en-US" sz="1600" u="sng" dirty="0" smtClean="0">
                <a:solidFill>
                  <a:schemeClr val="accent1"/>
                </a:solidFill>
              </a:rPr>
              <a:t>Nucleic Acids Res. 46 (Database issue): D1190-1196</a:t>
            </a:r>
            <a:r>
              <a:rPr lang="en-US" sz="1600" dirty="0" smtClean="0">
                <a:solidFill>
                  <a:schemeClr val="accent1"/>
                </a:solidFill>
              </a:rPr>
              <a:t> </a:t>
            </a:r>
            <a:endParaRPr lang="nl-BE" sz="1600" b="1" dirty="0" smtClean="0">
              <a:solidFill>
                <a:schemeClr val="accent1"/>
              </a:solidFill>
            </a:endParaRPr>
          </a:p>
          <a:p>
            <a:pPr lvl="1"/>
            <a:r>
              <a:rPr lang="nl-BE" sz="1600" b="1" dirty="0" smtClean="0"/>
              <a:t>* </a:t>
            </a:r>
            <a:r>
              <a:rPr lang="nl-BE" sz="1600" b="1" dirty="0"/>
              <a:t>Proost, S.</a:t>
            </a:r>
            <a:r>
              <a:rPr lang="nl-BE" sz="1600" dirty="0"/>
              <a:t>, </a:t>
            </a:r>
            <a:r>
              <a:rPr lang="nl-BE" sz="1600" b="1" dirty="0"/>
              <a:t>* Van Bel, M.</a:t>
            </a:r>
            <a:r>
              <a:rPr lang="nl-BE" sz="1600" dirty="0"/>
              <a:t>, </a:t>
            </a:r>
            <a:r>
              <a:rPr lang="nl-BE" sz="1600" b="1" dirty="0"/>
              <a:t>Vaneechoutte, D.</a:t>
            </a:r>
            <a:r>
              <a:rPr lang="nl-BE" sz="1600" dirty="0"/>
              <a:t>, </a:t>
            </a:r>
            <a:r>
              <a:rPr lang="nl-BE" sz="1600" b="1" dirty="0"/>
              <a:t>Van de Peer, Y.</a:t>
            </a:r>
            <a:r>
              <a:rPr lang="nl-BE" sz="1600" dirty="0"/>
              <a:t>, </a:t>
            </a:r>
            <a:r>
              <a:rPr lang="nl-BE" sz="1600" b="1" dirty="0"/>
              <a:t>Inzé, D.</a:t>
            </a:r>
            <a:r>
              <a:rPr lang="nl-BE" sz="1600" dirty="0"/>
              <a:t>, </a:t>
            </a:r>
            <a:r>
              <a:rPr lang="nl-BE" sz="1600" b="1" dirty="0"/>
              <a:t>Mueller-Roeber, B.</a:t>
            </a:r>
            <a:r>
              <a:rPr lang="nl-BE" sz="1600" dirty="0"/>
              <a:t>, </a:t>
            </a:r>
            <a:r>
              <a:rPr lang="nl-BE" sz="1600" b="1" dirty="0"/>
              <a:t>Vandepoele, K.</a:t>
            </a:r>
            <a:r>
              <a:rPr lang="nl-BE" sz="1600" dirty="0"/>
              <a:t> (2014) PLAZA 3.0: an access point for plant comparative genomics. </a:t>
            </a:r>
            <a:r>
              <a:rPr lang="nl-BE" sz="1600" dirty="0">
                <a:hlinkClick r:id="rId2"/>
              </a:rPr>
              <a:t>Nucleic Acids Res. 43(Database issue):D974-81 </a:t>
            </a:r>
            <a:endParaRPr lang="nl-BE" sz="1600" dirty="0"/>
          </a:p>
          <a:p>
            <a:pPr lvl="1"/>
            <a:r>
              <a:rPr lang="nl-BE" sz="1600" b="1" dirty="0"/>
              <a:t>* Van Bel, M.</a:t>
            </a:r>
            <a:r>
              <a:rPr lang="nl-BE" sz="1600" dirty="0"/>
              <a:t>, </a:t>
            </a:r>
            <a:r>
              <a:rPr lang="nl-BE" sz="1600" b="1" dirty="0"/>
              <a:t>* Proost, S.</a:t>
            </a:r>
            <a:r>
              <a:rPr lang="nl-BE" sz="1600" dirty="0"/>
              <a:t>, </a:t>
            </a:r>
            <a:r>
              <a:rPr lang="nl-BE" sz="1600" b="1" dirty="0"/>
              <a:t>Wischnitzki, E.</a:t>
            </a:r>
            <a:r>
              <a:rPr lang="nl-BE" sz="1600" dirty="0"/>
              <a:t>, </a:t>
            </a:r>
            <a:r>
              <a:rPr lang="nl-BE" sz="1600" b="1" dirty="0"/>
              <a:t>Movahedi, S.</a:t>
            </a:r>
            <a:r>
              <a:rPr lang="nl-BE" sz="1600" dirty="0"/>
              <a:t>, </a:t>
            </a:r>
            <a:r>
              <a:rPr lang="nl-BE" sz="1600" b="1" dirty="0"/>
              <a:t>Scheerlinck, C.</a:t>
            </a:r>
            <a:r>
              <a:rPr lang="nl-BE" sz="1600" dirty="0"/>
              <a:t>, </a:t>
            </a:r>
            <a:r>
              <a:rPr lang="nl-BE" sz="1600" b="1" dirty="0"/>
              <a:t>Van de Peer, Y.</a:t>
            </a:r>
            <a:r>
              <a:rPr lang="nl-BE" sz="1600" dirty="0"/>
              <a:t>, </a:t>
            </a:r>
            <a:r>
              <a:rPr lang="nl-BE" sz="1600" b="1" dirty="0"/>
              <a:t>Vandepoele, K.</a:t>
            </a:r>
            <a:r>
              <a:rPr lang="nl-BE" sz="1600" dirty="0"/>
              <a:t> (2012) Dissecting plant genomes with the PLAZA comparative genomics platform. </a:t>
            </a:r>
            <a:r>
              <a:rPr lang="nl-BE" sz="1600" dirty="0">
                <a:hlinkClick r:id="rId3"/>
              </a:rPr>
              <a:t>Plant Physiol. 158(2):590-600 </a:t>
            </a:r>
            <a:endParaRPr lang="nl-BE" sz="1600" dirty="0"/>
          </a:p>
          <a:p>
            <a:pPr lvl="1"/>
            <a:r>
              <a:rPr lang="nl-BE" sz="1600" b="1" dirty="0"/>
              <a:t>* Proost, S.</a:t>
            </a:r>
            <a:r>
              <a:rPr lang="nl-BE" sz="1600" dirty="0"/>
              <a:t>, </a:t>
            </a:r>
            <a:r>
              <a:rPr lang="nl-BE" sz="1600" b="1" dirty="0"/>
              <a:t>* Van Bel, M.</a:t>
            </a:r>
            <a:r>
              <a:rPr lang="nl-BE" sz="1600" dirty="0"/>
              <a:t>, </a:t>
            </a:r>
            <a:r>
              <a:rPr lang="nl-BE" sz="1600" b="1" dirty="0"/>
              <a:t>Sterk, L.</a:t>
            </a:r>
            <a:r>
              <a:rPr lang="nl-BE" sz="1600" dirty="0"/>
              <a:t>, </a:t>
            </a:r>
            <a:r>
              <a:rPr lang="nl-BE" sz="1600" b="1" dirty="0"/>
              <a:t>Billiau, K.</a:t>
            </a:r>
            <a:r>
              <a:rPr lang="nl-BE" sz="1600" dirty="0"/>
              <a:t>, </a:t>
            </a:r>
            <a:r>
              <a:rPr lang="nl-BE" sz="1600" b="1" dirty="0"/>
              <a:t>Van Parys, T.</a:t>
            </a:r>
            <a:r>
              <a:rPr lang="nl-BE" sz="1600" dirty="0"/>
              <a:t>, </a:t>
            </a:r>
            <a:r>
              <a:rPr lang="nl-BE" sz="1600" b="1" dirty="0"/>
              <a:t>Van de Peer, Y.</a:t>
            </a:r>
            <a:r>
              <a:rPr lang="nl-BE" sz="1600" dirty="0"/>
              <a:t>, </a:t>
            </a:r>
            <a:r>
              <a:rPr lang="nl-BE" sz="1600" b="1" dirty="0"/>
              <a:t>Vandepoele, K.</a:t>
            </a:r>
            <a:r>
              <a:rPr lang="nl-BE" sz="1600" dirty="0"/>
              <a:t> (2009) PLAZA: a comparative genomics resource to study gene and genome evolution in plants. </a:t>
            </a:r>
            <a:r>
              <a:rPr lang="nl-BE" sz="1600" dirty="0">
                <a:hlinkClick r:id="rId4"/>
              </a:rPr>
              <a:t>Plant Cell. 21(12):3718-31 </a:t>
            </a:r>
            <a:endParaRPr lang="nl-BE" sz="1600" b="1" dirty="0" smtClean="0"/>
          </a:p>
          <a:p>
            <a:r>
              <a:rPr lang="nl-BE" sz="1600" b="1" dirty="0" smtClean="0"/>
              <a:t>Training </a:t>
            </a:r>
            <a:r>
              <a:rPr lang="nl-BE" sz="1600" b="1" dirty="0"/>
              <a:t>Material</a:t>
            </a:r>
          </a:p>
          <a:p>
            <a:pPr lvl="1"/>
            <a:r>
              <a:rPr lang="nl-BE" sz="1600" b="1" dirty="0"/>
              <a:t>* Vandepoele, K.</a:t>
            </a:r>
            <a:r>
              <a:rPr lang="nl-BE" sz="1600" dirty="0"/>
              <a:t> (2016) A Guide to the PLAZA 3.0 Plant Comparative Genomic Database. </a:t>
            </a:r>
            <a:r>
              <a:rPr lang="nl-BE" sz="1600" dirty="0">
                <a:hlinkClick r:id="rId5"/>
              </a:rPr>
              <a:t>Methods Mol Biol. 1533:183-200.</a:t>
            </a:r>
            <a:endParaRPr lang="nl-BE" sz="1600" dirty="0"/>
          </a:p>
          <a:p>
            <a:endParaRPr lang="nl-BE" sz="16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19</a:t>
            </a:fld>
            <a:endParaRPr lang="nl-BE"/>
          </a:p>
        </p:txBody>
      </p:sp>
    </p:spTree>
    <p:extLst>
      <p:ext uri="{BB962C8B-B14F-4D97-AF65-F5344CB8AC3E}">
        <p14:creationId xmlns:p14="http://schemas.microsoft.com/office/powerpoint/2010/main" val="235489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dirty="0"/>
          </a:p>
        </p:txBody>
      </p:sp>
      <p:sp>
        <p:nvSpPr>
          <p:cNvPr id="9" name="Text Box 4"/>
          <p:cNvSpPr txBox="1">
            <a:spLocks noChangeArrowheads="1"/>
          </p:cNvSpPr>
          <p:nvPr/>
        </p:nvSpPr>
        <p:spPr bwMode="auto">
          <a:xfrm>
            <a:off x="3621705" y="5911622"/>
            <a:ext cx="1849161" cy="276999"/>
          </a:xfrm>
          <a:prstGeom prst="rect">
            <a:avLst/>
          </a:prstGeom>
          <a:noFill/>
          <a:ln w="9525">
            <a:noFill/>
            <a:miter lim="800000"/>
            <a:headEnd/>
            <a:tailEnd/>
          </a:ln>
          <a:effectLst/>
        </p:spPr>
        <p:txBody>
          <a:bodyPr wrap="none">
            <a:spAutoFit/>
          </a:bodyPr>
          <a:lstStyle/>
          <a:p>
            <a:pPr algn="r">
              <a:defRPr/>
            </a:pPr>
            <a:r>
              <a:rPr lang="en-US" sz="1200" dirty="0" smtClean="0">
                <a:solidFill>
                  <a:schemeClr val="accent6">
                    <a:lumMod val="75000"/>
                  </a:schemeClr>
                </a:solidFill>
                <a:latin typeface="Calibri" pitchFamily="34" charset="0"/>
              </a:rPr>
              <a:t>Michael &amp; </a:t>
            </a:r>
            <a:r>
              <a:rPr lang="en-US" sz="1200" dirty="0" err="1" smtClean="0">
                <a:solidFill>
                  <a:schemeClr val="accent6">
                    <a:lumMod val="75000"/>
                  </a:schemeClr>
                </a:solidFill>
                <a:latin typeface="Calibri" pitchFamily="34" charset="0"/>
              </a:rPr>
              <a:t>VanBuren</a:t>
            </a:r>
            <a:r>
              <a:rPr lang="en-US" sz="1200" dirty="0" smtClean="0">
                <a:solidFill>
                  <a:schemeClr val="accent6">
                    <a:lumMod val="75000"/>
                  </a:schemeClr>
                </a:solidFill>
                <a:latin typeface="Calibri" pitchFamily="34" charset="0"/>
              </a:rPr>
              <a:t>, 2015</a:t>
            </a:r>
          </a:p>
        </p:txBody>
      </p:sp>
      <p:sp>
        <p:nvSpPr>
          <p:cNvPr id="13" name="Content Placeholder 2"/>
          <p:cNvSpPr>
            <a:spLocks noGrp="1"/>
          </p:cNvSpPr>
          <p:nvPr>
            <p:ph idx="1"/>
          </p:nvPr>
        </p:nvSpPr>
        <p:spPr>
          <a:xfrm>
            <a:off x="590382" y="1173631"/>
            <a:ext cx="5112585" cy="2654831"/>
          </a:xfrm>
        </p:spPr>
        <p:txBody>
          <a:bodyPr>
            <a:normAutofit/>
          </a:bodyPr>
          <a:lstStyle/>
          <a:p>
            <a:r>
              <a:rPr lang="en-US" sz="2000" dirty="0" smtClean="0"/>
              <a:t>New and </a:t>
            </a:r>
            <a:r>
              <a:rPr lang="en-US" sz="2000" b="1" dirty="0" smtClean="0"/>
              <a:t>faster</a:t>
            </a:r>
            <a:r>
              <a:rPr lang="en-US" sz="2000" dirty="0" smtClean="0"/>
              <a:t> sequencing </a:t>
            </a:r>
            <a:r>
              <a:rPr lang="en-US" sz="2000" b="1" dirty="0" smtClean="0"/>
              <a:t>technologies</a:t>
            </a:r>
            <a:endParaRPr lang="en-US" sz="2000" dirty="0"/>
          </a:p>
          <a:p>
            <a:r>
              <a:rPr lang="en-US" sz="2000" dirty="0" smtClean="0"/>
              <a:t>Generating a draft genome sequence has become </a:t>
            </a:r>
            <a:r>
              <a:rPr lang="en-US" sz="2000" b="1" dirty="0" smtClean="0"/>
              <a:t>cheap</a:t>
            </a:r>
            <a:endParaRPr lang="en-US" sz="2000" dirty="0" smtClean="0"/>
          </a:p>
          <a:p>
            <a:r>
              <a:rPr lang="en-US" sz="2000" dirty="0" smtClean="0"/>
              <a:t>The number of published plant genomes </a:t>
            </a:r>
            <a:r>
              <a:rPr lang="en-US" sz="2000" b="1" dirty="0" smtClean="0"/>
              <a:t>grows rapidly</a:t>
            </a:r>
            <a:endParaRPr lang="en-US" sz="2000" dirty="0" smtClean="0"/>
          </a:p>
          <a:p>
            <a:r>
              <a:rPr lang="en-US" sz="2000" dirty="0" smtClean="0"/>
              <a:t>Currently </a:t>
            </a:r>
            <a:r>
              <a:rPr lang="en-US" sz="2000" b="1" dirty="0" smtClean="0"/>
              <a:t>&gt;200 </a:t>
            </a:r>
            <a:r>
              <a:rPr lang="en-US" sz="2000" dirty="0" smtClean="0"/>
              <a:t>published plant genomes</a:t>
            </a:r>
            <a:endParaRPr lang="en-US" sz="2000" dirty="0"/>
          </a:p>
        </p:txBody>
      </p:sp>
      <p:grpSp>
        <p:nvGrpSpPr>
          <p:cNvPr id="7" name="Group 6"/>
          <p:cNvGrpSpPr/>
          <p:nvPr/>
        </p:nvGrpSpPr>
        <p:grpSpPr>
          <a:xfrm>
            <a:off x="2600804" y="3299219"/>
            <a:ext cx="6072405" cy="2856471"/>
            <a:chOff x="1103869" y="2934697"/>
            <a:chExt cx="5712941" cy="2856471"/>
          </a:xfrm>
        </p:grpSpPr>
        <p:pic>
          <p:nvPicPr>
            <p:cNvPr id="10" name="Picture 2" descr="lw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69" y="2934697"/>
              <a:ext cx="5712941" cy="2856471"/>
            </a:xfrm>
            <a:prstGeom prst="rect">
              <a:avLst/>
            </a:prstGeom>
            <a:ln/>
          </p:spPr>
          <p:style>
            <a:lnRef idx="2">
              <a:schemeClr val="accent5"/>
            </a:lnRef>
            <a:fillRef idx="1">
              <a:schemeClr val="lt1"/>
            </a:fillRef>
            <a:effectRef idx="0">
              <a:schemeClr val="accent5"/>
            </a:effectRef>
            <a:fontRef idx="minor">
              <a:schemeClr val="dk1"/>
            </a:fontRef>
          </p:style>
        </p:pic>
        <p:sp>
          <p:nvSpPr>
            <p:cNvPr id="6" name="Rectangle 5"/>
            <p:cNvSpPr/>
            <p:nvPr/>
          </p:nvSpPr>
          <p:spPr>
            <a:xfrm>
              <a:off x="5853925" y="2955225"/>
              <a:ext cx="962885" cy="253346"/>
            </a:xfrm>
            <a:prstGeom prst="rect">
              <a:avLst/>
            </a:prstGeom>
            <a:ln>
              <a:solidFill>
                <a:schemeClr val="accent6">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Credit: </a:t>
              </a:r>
              <a:r>
                <a:rPr lang="en-US" sz="1100" dirty="0" err="1" smtClean="0"/>
                <a:t>CoGe</a:t>
              </a:r>
              <a:endParaRPr lang="nl-BE" sz="1100" dirty="0"/>
            </a:p>
          </p:txBody>
        </p:sp>
      </p:grpSp>
    </p:spTree>
    <p:extLst>
      <p:ext uri="{BB962C8B-B14F-4D97-AF65-F5344CB8AC3E}">
        <p14:creationId xmlns:p14="http://schemas.microsoft.com/office/powerpoint/2010/main" val="916981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Conclusions</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20</a:t>
            </a:fld>
            <a:endParaRPr lang="nl-BE"/>
          </a:p>
        </p:txBody>
      </p:sp>
      <p:sp>
        <p:nvSpPr>
          <p:cNvPr id="5" name="Content Placeholder 2"/>
          <p:cNvSpPr txBox="1">
            <a:spLocks/>
          </p:cNvSpPr>
          <p:nvPr/>
        </p:nvSpPr>
        <p:spPr>
          <a:xfrm>
            <a:off x="1063542" y="1172244"/>
            <a:ext cx="7310437" cy="4968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PLAZA provides a versatile toolbox for plant genomics</a:t>
            </a:r>
          </a:p>
          <a:p>
            <a:endParaRPr lang="en-US" sz="2200" dirty="0" smtClean="0"/>
          </a:p>
          <a:p>
            <a:r>
              <a:rPr lang="en-US" sz="2200" dirty="0" smtClean="0"/>
              <a:t>Integration of complementary data sources describing gene functions</a:t>
            </a:r>
          </a:p>
          <a:p>
            <a:endParaRPr lang="en-US" sz="2200" dirty="0" smtClean="0"/>
          </a:p>
          <a:p>
            <a:r>
              <a:rPr lang="en-US" sz="2200" dirty="0" smtClean="0"/>
              <a:t>Improved algorithms to transfer functional annotation from well-characterized plant genomes to other species</a:t>
            </a:r>
          </a:p>
          <a:p>
            <a:endParaRPr lang="en-US" sz="2200" dirty="0" smtClean="0"/>
          </a:p>
          <a:p>
            <a:r>
              <a:rPr lang="en-US" sz="2200" dirty="0" smtClean="0"/>
              <a:t>Technical improvements</a:t>
            </a:r>
          </a:p>
          <a:p>
            <a:pPr lvl="1"/>
            <a:r>
              <a:rPr lang="en-US" sz="2000" dirty="0" smtClean="0"/>
              <a:t>database design</a:t>
            </a:r>
          </a:p>
          <a:p>
            <a:pPr lvl="1"/>
            <a:r>
              <a:rPr lang="en-US" sz="2000" dirty="0" smtClean="0"/>
              <a:t>comparative genomics toolbox</a:t>
            </a:r>
          </a:p>
          <a:p>
            <a:pPr lvl="1"/>
            <a:r>
              <a:rPr lang="en-US" sz="2000" dirty="0" smtClean="0"/>
              <a:t>speed</a:t>
            </a:r>
          </a:p>
          <a:p>
            <a:pPr lvl="1"/>
            <a:r>
              <a:rPr lang="en-US" sz="2000" dirty="0" smtClean="0"/>
              <a:t>interactive visualizations</a:t>
            </a:r>
          </a:p>
        </p:txBody>
      </p:sp>
    </p:spTree>
    <p:extLst>
      <p:ext uri="{BB962C8B-B14F-4D97-AF65-F5344CB8AC3E}">
        <p14:creationId xmlns:p14="http://schemas.microsoft.com/office/powerpoint/2010/main" val="1767928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74" y="1079157"/>
            <a:ext cx="5231937" cy="24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89686" y="4975653"/>
            <a:ext cx="2875005" cy="646331"/>
          </a:xfrm>
          <a:prstGeom prst="rect">
            <a:avLst/>
          </a:prstGeom>
          <a:noFill/>
        </p:spPr>
        <p:txBody>
          <a:bodyPr wrap="square" rtlCol="0">
            <a:spAutoFit/>
          </a:bodyPr>
          <a:lstStyle/>
          <a:p>
            <a:r>
              <a:rPr lang="en-US" dirty="0" smtClean="0"/>
              <a:t>Sequencing &amp; publication rate keeps increasing!</a:t>
            </a:r>
            <a:endParaRPr lang="nl-BE" dirty="0"/>
          </a:p>
        </p:txBody>
      </p:sp>
      <p:pic>
        <p:nvPicPr>
          <p:cNvPr id="5" name="Picture 4"/>
          <p:cNvPicPr>
            <a:picLocks noChangeAspect="1"/>
          </p:cNvPicPr>
          <p:nvPr/>
        </p:nvPicPr>
        <p:blipFill>
          <a:blip r:embed="rId4"/>
          <a:stretch>
            <a:fillRect/>
          </a:stretch>
        </p:blipFill>
        <p:spPr>
          <a:xfrm>
            <a:off x="4440194" y="3599934"/>
            <a:ext cx="4703805" cy="3258065"/>
          </a:xfrm>
          <a:prstGeom prst="rect">
            <a:avLst/>
          </a:prstGeom>
        </p:spPr>
      </p:pic>
      <p:sp>
        <p:nvSpPr>
          <p:cNvPr id="16" name="TextBox 15"/>
          <p:cNvSpPr txBox="1"/>
          <p:nvPr/>
        </p:nvSpPr>
        <p:spPr>
          <a:xfrm>
            <a:off x="6718435" y="2975660"/>
            <a:ext cx="1141513" cy="221133"/>
          </a:xfrm>
          <a:prstGeom prst="rect">
            <a:avLst/>
          </a:prstGeom>
          <a:solidFill>
            <a:srgbClr val="FFFFFF">
              <a:alpha val="83922"/>
            </a:srgbClr>
          </a:solidFill>
        </p:spPr>
        <p:txBody>
          <a:bodyPr wrap="square" rtlCol="0">
            <a:spAutoFit/>
          </a:bodyPr>
          <a:lstStyle/>
          <a:p>
            <a:pPr algn="r"/>
            <a:r>
              <a:rPr lang="en-US" sz="1000" dirty="0" smtClean="0">
                <a:solidFill>
                  <a:srgbClr val="92D050"/>
                </a:solidFill>
                <a:latin typeface="Calibri" panose="020F0502020204030204" pitchFamily="34" charset="0"/>
              </a:rPr>
              <a:t>Credit: </a:t>
            </a:r>
            <a:r>
              <a:rPr lang="en-US" sz="1000" dirty="0" err="1" smtClean="0">
                <a:solidFill>
                  <a:srgbClr val="92D050"/>
                </a:solidFill>
                <a:latin typeface="Calibri" panose="020F0502020204030204" pitchFamily="34" charset="0"/>
              </a:rPr>
              <a:t>Usadel</a:t>
            </a:r>
            <a:r>
              <a:rPr lang="en-US" sz="1000" dirty="0" smtClean="0">
                <a:solidFill>
                  <a:srgbClr val="92D050"/>
                </a:solidFill>
                <a:latin typeface="Calibri" panose="020F0502020204030204" pitchFamily="34" charset="0"/>
              </a:rPr>
              <a:t> lab</a:t>
            </a:r>
            <a:endParaRPr lang="nl-BE" sz="1000" dirty="0">
              <a:solidFill>
                <a:srgbClr val="92D050"/>
              </a:solidFill>
              <a:latin typeface="Calibri" panose="020F0502020204030204" pitchFamily="34" charset="0"/>
            </a:endParaRPr>
          </a:p>
        </p:txBody>
      </p:sp>
      <p:sp>
        <p:nvSpPr>
          <p:cNvPr id="19" name="Bent Arrow 18"/>
          <p:cNvSpPr/>
          <p:nvPr/>
        </p:nvSpPr>
        <p:spPr>
          <a:xfrm flipV="1">
            <a:off x="2895333" y="3820236"/>
            <a:ext cx="1223320" cy="1162102"/>
          </a:xfrm>
          <a:prstGeom prst="ben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BE">
              <a:solidFill>
                <a:schemeClr val="tx1"/>
              </a:solidFill>
            </a:endParaRPr>
          </a:p>
        </p:txBody>
      </p:sp>
      <p:sp>
        <p:nvSpPr>
          <p:cNvPr id="3" name="Rectangle 2"/>
          <p:cNvSpPr/>
          <p:nvPr/>
        </p:nvSpPr>
        <p:spPr>
          <a:xfrm>
            <a:off x="5945440" y="3196793"/>
            <a:ext cx="2900794" cy="276999"/>
          </a:xfrm>
          <a:prstGeom prst="rect">
            <a:avLst/>
          </a:prstGeom>
        </p:spPr>
        <p:txBody>
          <a:bodyPr wrap="none">
            <a:spAutoFit/>
          </a:bodyPr>
          <a:lstStyle/>
          <a:p>
            <a:r>
              <a:rPr lang="en-US" sz="1200" dirty="0">
                <a:solidFill>
                  <a:schemeClr val="bg1">
                    <a:lumMod val="50000"/>
                  </a:schemeClr>
                </a:solidFill>
              </a:rPr>
              <a:t>: </a:t>
            </a:r>
            <a:r>
              <a:rPr lang="nl-BE" sz="1200" dirty="0">
                <a:solidFill>
                  <a:schemeClr val="bg1">
                    <a:lumMod val="50000"/>
                  </a:schemeClr>
                </a:solidFill>
                <a:hlinkClick r:id="rId5"/>
              </a:rPr>
              <a:t>https://www.plabipd.de/timeline_view.ep</a:t>
            </a:r>
            <a:r>
              <a:rPr lang="nl-BE" sz="1200" dirty="0">
                <a:solidFill>
                  <a:schemeClr val="bg1">
                    <a:lumMod val="50000"/>
                  </a:schemeClr>
                </a:solidFill>
              </a:rPr>
              <a:t> </a:t>
            </a:r>
          </a:p>
        </p:txBody>
      </p:sp>
    </p:spTree>
    <p:extLst>
      <p:ext uri="{BB962C8B-B14F-4D97-AF65-F5344CB8AC3E}">
        <p14:creationId xmlns:p14="http://schemas.microsoft.com/office/powerpoint/2010/main" val="398662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dirty="0"/>
          </a:p>
        </p:txBody>
      </p:sp>
      <p:sp>
        <p:nvSpPr>
          <p:cNvPr id="3" name="Content Placeholder 2"/>
          <p:cNvSpPr>
            <a:spLocks noGrp="1"/>
          </p:cNvSpPr>
          <p:nvPr>
            <p:ph idx="1"/>
          </p:nvPr>
        </p:nvSpPr>
        <p:spPr>
          <a:xfrm>
            <a:off x="457200" y="1600201"/>
            <a:ext cx="8398476" cy="4485968"/>
          </a:xfrm>
        </p:spPr>
        <p:txBody>
          <a:bodyPr/>
          <a:lstStyle/>
          <a:p>
            <a:r>
              <a:rPr lang="en-US" sz="2000" b="1" dirty="0" smtClean="0"/>
              <a:t>Single sequenced genome </a:t>
            </a:r>
            <a:r>
              <a:rPr lang="en-US" sz="2000" dirty="0" smtClean="0"/>
              <a:t>no longer guarantee for publication in high impact factor journal</a:t>
            </a:r>
          </a:p>
          <a:p>
            <a:pPr lvl="1"/>
            <a:r>
              <a:rPr lang="en-US" sz="1800" b="1" dirty="0"/>
              <a:t>Interest</a:t>
            </a:r>
            <a:r>
              <a:rPr lang="en-US" sz="1800" dirty="0"/>
              <a:t>: crop species and species of particular </a:t>
            </a:r>
            <a:r>
              <a:rPr lang="en-US" sz="1800" dirty="0" smtClean="0"/>
              <a:t>interest</a:t>
            </a:r>
          </a:p>
          <a:p>
            <a:pPr lvl="2"/>
            <a:r>
              <a:rPr lang="en-US" sz="1400" i="1" dirty="0"/>
              <a:t>A reference genome for pea provides insight into legume genome </a:t>
            </a:r>
            <a:r>
              <a:rPr lang="en-US" sz="1400" i="1" dirty="0" smtClean="0"/>
              <a:t>evolution (Nature Genetics 2019)</a:t>
            </a:r>
          </a:p>
          <a:p>
            <a:pPr lvl="1"/>
            <a:r>
              <a:rPr lang="en-US" sz="1800" b="1" dirty="0" smtClean="0"/>
              <a:t>Quality</a:t>
            </a:r>
            <a:r>
              <a:rPr lang="en-US" sz="1800" dirty="0" smtClean="0"/>
              <a:t>: pseudomolecule assembly is required</a:t>
            </a:r>
          </a:p>
          <a:p>
            <a:pPr lvl="2"/>
            <a:r>
              <a:rPr lang="en-US" sz="1400" i="1" dirty="0"/>
              <a:t>Shifting the limits in wheat research and breeding using a fully annotated reference </a:t>
            </a:r>
            <a:r>
              <a:rPr lang="en-US" sz="1400" i="1" dirty="0" smtClean="0"/>
              <a:t>genome (Science 2018)</a:t>
            </a:r>
          </a:p>
          <a:p>
            <a:pPr lvl="1"/>
            <a:r>
              <a:rPr lang="en-US" sz="1800" b="1" dirty="0" smtClean="0"/>
              <a:t>Quantity</a:t>
            </a:r>
            <a:r>
              <a:rPr lang="en-US" sz="1800" dirty="0" smtClean="0"/>
              <a:t>: multiple species are sequenced and published in the same study</a:t>
            </a:r>
          </a:p>
          <a:p>
            <a:pPr lvl="2"/>
            <a:r>
              <a:rPr lang="en-US" sz="1400" i="1" dirty="0"/>
              <a:t>The genome sequences of </a:t>
            </a:r>
            <a:r>
              <a:rPr lang="en-US" sz="1400" i="1" dirty="0" err="1"/>
              <a:t>Arachis</a:t>
            </a:r>
            <a:r>
              <a:rPr lang="en-US" sz="1400" i="1" dirty="0"/>
              <a:t> </a:t>
            </a:r>
            <a:r>
              <a:rPr lang="en-US" sz="1400" i="1" dirty="0" err="1"/>
              <a:t>duranensis</a:t>
            </a:r>
            <a:r>
              <a:rPr lang="en-US" sz="1400" i="1" dirty="0"/>
              <a:t> and </a:t>
            </a:r>
            <a:r>
              <a:rPr lang="en-US" sz="1400" i="1" dirty="0" err="1"/>
              <a:t>Arachis</a:t>
            </a:r>
            <a:r>
              <a:rPr lang="en-US" sz="1400" i="1" dirty="0"/>
              <a:t> </a:t>
            </a:r>
            <a:r>
              <a:rPr lang="en-US" sz="1400" i="1" dirty="0" err="1"/>
              <a:t>ipaensis</a:t>
            </a:r>
            <a:r>
              <a:rPr lang="en-US" sz="1400" i="1" dirty="0"/>
              <a:t>, the diploid ancestors of cultivated </a:t>
            </a:r>
            <a:r>
              <a:rPr lang="en-US" sz="1400" i="1" dirty="0" smtClean="0"/>
              <a:t>peanut (Nature Genetics 2016)</a:t>
            </a:r>
          </a:p>
          <a:p>
            <a:pPr lvl="1"/>
            <a:r>
              <a:rPr lang="en-US" sz="1800" b="1" dirty="0" smtClean="0"/>
              <a:t>Coverage</a:t>
            </a:r>
            <a:r>
              <a:rPr lang="en-US" sz="1800" dirty="0" smtClean="0"/>
              <a:t>: sequence reference and </a:t>
            </a:r>
            <a:r>
              <a:rPr lang="en-US" sz="1800" dirty="0" err="1" smtClean="0"/>
              <a:t>resequence</a:t>
            </a:r>
            <a:r>
              <a:rPr lang="en-US" sz="1800" dirty="0" smtClean="0"/>
              <a:t> multiple genomes to publish in the same study</a:t>
            </a:r>
          </a:p>
          <a:p>
            <a:pPr lvl="2"/>
            <a:r>
              <a:rPr lang="en-US" sz="1400" i="1" dirty="0"/>
              <a:t>Allele-defined genome of the autopolyploid sugarcane </a:t>
            </a:r>
            <a:r>
              <a:rPr lang="en-US" sz="1400" i="1" dirty="0" err="1"/>
              <a:t>Saccharum</a:t>
            </a:r>
            <a:r>
              <a:rPr lang="en-US" sz="1400" i="1" dirty="0"/>
              <a:t> </a:t>
            </a:r>
            <a:r>
              <a:rPr lang="en-US" sz="1400" i="1" dirty="0" err="1"/>
              <a:t>spontaneum</a:t>
            </a:r>
            <a:r>
              <a:rPr lang="en-US" sz="1400" i="1" dirty="0"/>
              <a:t> L</a:t>
            </a:r>
            <a:r>
              <a:rPr lang="en-US" sz="1400" i="1" dirty="0" smtClean="0"/>
              <a:t>. (Nature Genetics 2018) </a:t>
            </a:r>
            <a:r>
              <a:rPr lang="en-US" sz="1400" dirty="0" smtClean="0">
                <a:sym typeface="Wingdings" panose="05000000000000000000" pitchFamily="2" charset="2"/>
              </a:rPr>
              <a:t> 64 genomes </a:t>
            </a:r>
            <a:r>
              <a:rPr lang="en-US" sz="1400" dirty="0" err="1" smtClean="0">
                <a:sym typeface="Wingdings" panose="05000000000000000000" pitchFamily="2" charset="2"/>
              </a:rPr>
              <a:t>resequenced</a:t>
            </a:r>
            <a:endParaRPr lang="en-US" sz="1400" i="1" dirty="0" smtClean="0"/>
          </a:p>
          <a:p>
            <a:pPr lvl="2"/>
            <a:endParaRPr lang="en-US" sz="1400" b="1" dirty="0" smtClean="0"/>
          </a:p>
          <a:p>
            <a:pPr lvl="1"/>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spTree>
    <p:extLst>
      <p:ext uri="{BB962C8B-B14F-4D97-AF65-F5344CB8AC3E}">
        <p14:creationId xmlns:p14="http://schemas.microsoft.com/office/powerpoint/2010/main" val="967495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From </a:t>
            </a:r>
            <a:r>
              <a:rPr lang="en-US" sz="3200" dirty="0" smtClean="0"/>
              <a:t>data </a:t>
            </a:r>
            <a:r>
              <a:rPr lang="en-US" sz="3200" dirty="0"/>
              <a:t>to knowledge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sp>
        <p:nvSpPr>
          <p:cNvPr id="5" name="Content Placeholder 2"/>
          <p:cNvSpPr txBox="1">
            <a:spLocks/>
          </p:cNvSpPr>
          <p:nvPr/>
        </p:nvSpPr>
        <p:spPr>
          <a:xfrm>
            <a:off x="667455" y="1211178"/>
            <a:ext cx="5580945" cy="42190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3"/>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Corbel" panose="020B0503020204020204" pitchFamily="34" charset="0"/>
              <a:buNone/>
            </a:pPr>
            <a:r>
              <a:rPr lang="en-US" sz="2000" dirty="0" smtClean="0"/>
              <a:t>The basic </a:t>
            </a:r>
            <a:r>
              <a:rPr lang="en-US" sz="2000" b="1" dirty="0" smtClean="0"/>
              <a:t>genome analysis </a:t>
            </a:r>
            <a:r>
              <a:rPr lang="en-US" sz="2000" dirty="0" smtClean="0"/>
              <a:t>toolkit:</a:t>
            </a:r>
          </a:p>
          <a:p>
            <a:pPr>
              <a:lnSpc>
                <a:spcPct val="150000"/>
              </a:lnSpc>
              <a:buFont typeface="Wingdings" panose="05000000000000000000" pitchFamily="2" charset="2"/>
              <a:buChar char="Ø"/>
            </a:pPr>
            <a:r>
              <a:rPr lang="en-US" sz="2000" b="1" smtClean="0"/>
              <a:t>Genome </a:t>
            </a:r>
            <a:r>
              <a:rPr lang="en-US" sz="2000" b="1" dirty="0" smtClean="0"/>
              <a:t>assembly</a:t>
            </a:r>
            <a:r>
              <a:rPr lang="en-US" sz="2000" dirty="0" smtClean="0"/>
              <a:t> </a:t>
            </a:r>
            <a:endParaRPr lang="en-US" sz="2000" b="1" dirty="0" smtClean="0"/>
          </a:p>
          <a:p>
            <a:pPr>
              <a:lnSpc>
                <a:spcPct val="150000"/>
              </a:lnSpc>
              <a:buFont typeface="Wingdings" panose="05000000000000000000" pitchFamily="2" charset="2"/>
              <a:buChar char="Ø"/>
            </a:pPr>
            <a:r>
              <a:rPr lang="en-US" sz="2000" b="1" dirty="0" smtClean="0"/>
              <a:t>Structural annotation </a:t>
            </a:r>
            <a:r>
              <a:rPr lang="en-US" sz="2000" dirty="0" smtClean="0"/>
              <a:t>shows where genes are</a:t>
            </a:r>
          </a:p>
          <a:p>
            <a:pPr>
              <a:lnSpc>
                <a:spcPct val="150000"/>
              </a:lnSpc>
              <a:buFont typeface="Wingdings" panose="05000000000000000000" pitchFamily="2" charset="2"/>
              <a:buChar char="Ø"/>
            </a:pPr>
            <a:r>
              <a:rPr lang="en-US" sz="2000" b="1" dirty="0" smtClean="0"/>
              <a:t>Functional annotation</a:t>
            </a:r>
            <a:r>
              <a:rPr lang="en-US" sz="2000" b="1" i="1" dirty="0" smtClean="0"/>
              <a:t> </a:t>
            </a:r>
            <a:r>
              <a:rPr lang="en-US" sz="2000" dirty="0" smtClean="0"/>
              <a:t>tells you what genes do</a:t>
            </a:r>
            <a:endParaRPr lang="en-US" sz="2000" b="1" dirty="0" smtClean="0"/>
          </a:p>
          <a:p>
            <a:pPr>
              <a:lnSpc>
                <a:spcPct val="150000"/>
              </a:lnSpc>
              <a:buFont typeface="Wingdings" panose="05000000000000000000" pitchFamily="2" charset="2"/>
              <a:buChar char="Ø"/>
            </a:pPr>
            <a:r>
              <a:rPr lang="en-US" sz="2000" dirty="0" smtClean="0"/>
              <a:t>Data availability of </a:t>
            </a:r>
            <a:r>
              <a:rPr lang="en-US" sz="2000" b="1" dirty="0" smtClean="0"/>
              <a:t>genome sequence &amp; gene annotation</a:t>
            </a:r>
          </a:p>
          <a:p>
            <a:pPr marL="0" indent="0">
              <a:lnSpc>
                <a:spcPct val="150000"/>
              </a:lnSpc>
              <a:buNone/>
            </a:pPr>
            <a:r>
              <a:rPr lang="en-US" sz="2000" smtClean="0"/>
              <a:t>Facilitate </a:t>
            </a:r>
            <a:r>
              <a:rPr lang="en-US" sz="2000" b="1" dirty="0" smtClean="0"/>
              <a:t>biological discovery</a:t>
            </a:r>
          </a:p>
          <a:p>
            <a:pPr marL="0" indent="0">
              <a:lnSpc>
                <a:spcPct val="150000"/>
              </a:lnSpc>
              <a:buNone/>
            </a:pPr>
            <a:endParaRPr lang="en-US" sz="2000" b="1" dirty="0" smtClean="0"/>
          </a:p>
          <a:p>
            <a:pPr>
              <a:lnSpc>
                <a:spcPct val="150000"/>
              </a:lnSpc>
            </a:pPr>
            <a:endParaRPr lang="en-US" sz="2000" b="1" dirty="0" smtClean="0"/>
          </a:p>
          <a:p>
            <a:pPr>
              <a:lnSpc>
                <a:spcPct val="150000"/>
              </a:lnSpc>
            </a:pPr>
            <a:endParaRPr lang="en-US" b="1" dirty="0" smtClean="0"/>
          </a:p>
        </p:txBody>
      </p:sp>
      <p:pic>
        <p:nvPicPr>
          <p:cNvPr id="6" name="Picture 5" descr="largecover.gif"/>
          <p:cNvPicPr>
            <a:picLocks noChangeAspect="1"/>
          </p:cNvPicPr>
          <p:nvPr/>
        </p:nvPicPr>
        <p:blipFill>
          <a:blip r:embed="rId4" cstate="print"/>
          <a:stretch>
            <a:fillRect/>
          </a:stretch>
        </p:blipFill>
        <p:spPr>
          <a:xfrm>
            <a:off x="7750304" y="1024208"/>
            <a:ext cx="1210990" cy="1566029"/>
          </a:xfrm>
          <a:prstGeom prst="rect">
            <a:avLst/>
          </a:prstGeom>
          <a:ln>
            <a:solidFill>
              <a:schemeClr val="bg1">
                <a:lumMod val="75000"/>
              </a:schemeClr>
            </a:solid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889" y="2805323"/>
            <a:ext cx="1210405" cy="16450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864" y="1024208"/>
            <a:ext cx="1210405" cy="159047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975" y="2835032"/>
            <a:ext cx="1210405" cy="158563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0889" y="4669617"/>
            <a:ext cx="1210405" cy="153548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151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a:t>
            </a:r>
            <a:r>
              <a:rPr lang="en-US" sz="2000" dirty="0" smtClean="0"/>
              <a:t>tool</a:t>
            </a:r>
          </a:p>
          <a:p>
            <a:pPr lvl="1">
              <a:lnSpc>
                <a:spcPct val="150000"/>
              </a:lnSpc>
            </a:pPr>
            <a:r>
              <a:rPr lang="en-US" sz="1900" dirty="0"/>
              <a:t>to </a:t>
            </a:r>
            <a:r>
              <a:rPr lang="en-US" sz="1900" b="1" dirty="0"/>
              <a:t>transfer knowledge</a:t>
            </a:r>
            <a:r>
              <a:rPr lang="en-US" sz="1900" dirty="0"/>
              <a:t> from </a:t>
            </a:r>
            <a:r>
              <a:rPr lang="en-US" sz="1900" b="1" dirty="0"/>
              <a:t>model species</a:t>
            </a:r>
            <a:r>
              <a:rPr lang="en-US" sz="1900" dirty="0"/>
              <a:t> to crops</a:t>
            </a:r>
          </a:p>
          <a:p>
            <a:pPr lvl="1">
              <a:lnSpc>
                <a:spcPct val="150000"/>
              </a:lnSpc>
            </a:pPr>
            <a:r>
              <a:rPr lang="en-US" sz="1900" dirty="0"/>
              <a:t>to link </a:t>
            </a:r>
            <a:r>
              <a:rPr lang="en-US" sz="1900" b="1" dirty="0"/>
              <a:t>genomic changes </a:t>
            </a:r>
            <a:r>
              <a:rPr lang="en-US" sz="1900" dirty="0"/>
              <a:t>to </a:t>
            </a:r>
            <a:r>
              <a:rPr lang="en-US" sz="1900" b="1" dirty="0"/>
              <a:t>environmental adaptation</a:t>
            </a:r>
          </a:p>
          <a:p>
            <a:pPr lvl="1">
              <a:lnSpc>
                <a:spcPct val="150000"/>
              </a:lnSpc>
            </a:pPr>
            <a:r>
              <a:rPr lang="en-US" sz="1900" dirty="0"/>
              <a:t>to trace </a:t>
            </a:r>
            <a:r>
              <a:rPr lang="en-US" sz="1900" b="1" dirty="0"/>
              <a:t>structural changes </a:t>
            </a:r>
            <a:r>
              <a:rPr lang="en-US" sz="1900" dirty="0"/>
              <a:t>within a genome or population</a:t>
            </a:r>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7010400" cy="4485968"/>
          </a:xfrm>
        </p:spPr>
        <p:txBody>
          <a:bodyPr/>
          <a:lstStyle/>
          <a:p>
            <a:pPr>
              <a:lnSpc>
                <a:spcPct val="150000"/>
              </a:lnSpc>
            </a:pPr>
            <a:r>
              <a:rPr lang="en-US" sz="2000" b="1" dirty="0" smtClean="0"/>
              <a:t>Comparative </a:t>
            </a:r>
            <a:r>
              <a:rPr lang="en-US" sz="2000" b="1" dirty="0"/>
              <a:t>genomics </a:t>
            </a:r>
            <a:r>
              <a:rPr lang="en-US" sz="2000" dirty="0" smtClean="0"/>
              <a:t>has </a:t>
            </a:r>
            <a:r>
              <a:rPr lang="en-US" sz="2000" dirty="0"/>
              <a:t>a </a:t>
            </a:r>
            <a:r>
              <a:rPr lang="en-US" sz="2000" b="1" dirty="0"/>
              <a:t>steep learning </a:t>
            </a:r>
            <a:r>
              <a:rPr lang="en-US" sz="2000" b="1" dirty="0" smtClean="0"/>
              <a:t>curve</a:t>
            </a:r>
          </a:p>
          <a:p>
            <a:pPr lvl="1">
              <a:lnSpc>
                <a:spcPct val="150000"/>
              </a:lnSpc>
            </a:pPr>
            <a:r>
              <a:rPr lang="en-US" sz="1800" dirty="0" smtClean="0"/>
              <a:t>Gathering data in the </a:t>
            </a:r>
            <a:r>
              <a:rPr lang="en-US" sz="1800" b="1" dirty="0" smtClean="0"/>
              <a:t>same </a:t>
            </a:r>
            <a:r>
              <a:rPr lang="en-US" sz="1800" b="1" dirty="0" smtClean="0"/>
              <a:t>state </a:t>
            </a:r>
            <a:r>
              <a:rPr lang="en-US" sz="1800" dirty="0" smtClean="0"/>
              <a:t>incl. proper </a:t>
            </a:r>
            <a:r>
              <a:rPr lang="en-US" sz="1800" b="1" dirty="0" smtClean="0"/>
              <a:t>QC</a:t>
            </a:r>
            <a:r>
              <a:rPr lang="en-US" sz="1800" dirty="0" smtClean="0"/>
              <a:t>, </a:t>
            </a:r>
            <a:r>
              <a:rPr lang="en-US" sz="1800" dirty="0" smtClean="0"/>
              <a:t>ready for </a:t>
            </a:r>
            <a:r>
              <a:rPr lang="en-US" sz="1800" b="1" dirty="0" smtClean="0"/>
              <a:t>processing</a:t>
            </a:r>
            <a:r>
              <a:rPr lang="en-US" sz="1800" dirty="0" smtClean="0"/>
              <a:t>, is not effortlessly</a:t>
            </a:r>
          </a:p>
          <a:p>
            <a:pPr lvl="1">
              <a:lnSpc>
                <a:spcPct val="150000"/>
              </a:lnSpc>
            </a:pPr>
            <a:r>
              <a:rPr lang="en-US" sz="1800" b="1" dirty="0" smtClean="0"/>
              <a:t>Knowledge </a:t>
            </a:r>
            <a:r>
              <a:rPr lang="en-US" sz="1800" dirty="0" smtClean="0"/>
              <a:t>of </a:t>
            </a:r>
            <a:r>
              <a:rPr lang="en-US" sz="1800" b="1" dirty="0" smtClean="0"/>
              <a:t>data processing tools </a:t>
            </a:r>
            <a:r>
              <a:rPr lang="en-US" sz="1800" dirty="0" smtClean="0"/>
              <a:t>is required</a:t>
            </a:r>
          </a:p>
          <a:p>
            <a:pPr lvl="1">
              <a:lnSpc>
                <a:spcPct val="150000"/>
              </a:lnSpc>
            </a:pPr>
            <a:r>
              <a:rPr lang="en-US" sz="1800" b="1" dirty="0" smtClean="0"/>
              <a:t>Computer clusters </a:t>
            </a:r>
            <a:r>
              <a:rPr lang="en-US" sz="1800" dirty="0" smtClean="0"/>
              <a:t>and </a:t>
            </a:r>
            <a:r>
              <a:rPr lang="en-US" sz="1800" b="1" dirty="0" smtClean="0"/>
              <a:t>high memory </a:t>
            </a:r>
            <a:r>
              <a:rPr lang="en-US" sz="1800" dirty="0" smtClean="0"/>
              <a:t>machines are required</a:t>
            </a:r>
          </a:p>
          <a:p>
            <a:pPr lvl="1">
              <a:lnSpc>
                <a:spcPct val="150000"/>
              </a:lnSpc>
            </a:pPr>
            <a:r>
              <a:rPr lang="en-US" sz="1800" b="1" dirty="0" smtClean="0"/>
              <a:t>User friendly visualizations </a:t>
            </a:r>
            <a:r>
              <a:rPr lang="en-US" sz="1800" dirty="0" smtClean="0"/>
              <a:t>are necessary to explore genomic features across multiple species</a:t>
            </a:r>
          </a:p>
          <a:p>
            <a:pPr lvl="1">
              <a:lnSpc>
                <a:spcPct val="150000"/>
              </a:lnSpc>
            </a:pPr>
            <a:r>
              <a:rPr lang="en-US" sz="1800" b="1" dirty="0" smtClean="0"/>
              <a:t>Limited access </a:t>
            </a:r>
            <a:r>
              <a:rPr lang="en-US" sz="1800" dirty="0" smtClean="0"/>
              <a:t>to high quality comparative genomics information</a:t>
            </a:r>
            <a:endParaRPr lang="en-US" sz="1800" b="1" dirty="0"/>
          </a:p>
          <a:p>
            <a:pPr>
              <a:lnSpc>
                <a:spcPct val="150000"/>
              </a:lnSpc>
            </a:pPr>
            <a:endParaRPr lang="en-US" sz="18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98" y="3721768"/>
            <a:ext cx="1659570" cy="246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09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746" b="82895"/>
          <a:stretch/>
        </p:blipFill>
        <p:spPr bwMode="auto">
          <a:xfrm>
            <a:off x="0" y="0"/>
            <a:ext cx="9144508" cy="116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53208" y="141288"/>
            <a:ext cx="6534150" cy="630237"/>
          </a:xfrm>
        </p:spPr>
        <p:txBody>
          <a:bodyPr/>
          <a:lstStyle/>
          <a:p>
            <a:r>
              <a:rPr lang="en-US" sz="2400" dirty="0">
                <a:solidFill>
                  <a:schemeClr val="bg1"/>
                </a:solidFill>
                <a:effectLst>
                  <a:outerShdw blurRad="38100" dist="38100" dir="2700000" algn="tl">
                    <a:srgbClr val="000000">
                      <a:alpha val="43137"/>
                    </a:srgbClr>
                  </a:outerShdw>
                </a:effectLst>
              </a:rPr>
              <a:t>Exploiting cross-species genome information</a:t>
            </a:r>
            <a:endParaRPr lang="nl-BE" sz="24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smtClean="0">
                <a:solidFill>
                  <a:schemeClr val="bg1">
                    <a:lumMod val="50000"/>
                  </a:schemeClr>
                </a:solidFill>
                <a:latin typeface="Calibri" pitchFamily="34" charset="0"/>
              </a:rPr>
              <a:t>&gt;20 </a:t>
            </a:r>
            <a:r>
              <a:rPr lang="en-US" sz="2000" b="1" dirty="0">
                <a:solidFill>
                  <a:schemeClr val="bg1">
                    <a:lumMod val="50000"/>
                  </a:schemeClr>
                </a:solidFill>
                <a:latin typeface="Calibri" pitchFamily="34" charset="0"/>
              </a:rPr>
              <a:t>tools available!</a:t>
            </a:r>
            <a:endParaRPr lang="nl-BE" sz="2000" b="1" dirty="0">
              <a:solidFill>
                <a:schemeClr val="bg1">
                  <a:lumMod val="50000"/>
                </a:schemeClr>
              </a:solidFill>
              <a:latin typeface="Calibri" pitchFamily="34" charset="0"/>
            </a:endParaRPr>
          </a:p>
        </p:txBody>
      </p:sp>
      <p:pic>
        <p:nvPicPr>
          <p:cNvPr id="8"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b="11286"/>
          <a:stretch/>
        </p:blipFill>
        <p:spPr>
          <a:xfrm>
            <a:off x="457200" y="1530211"/>
            <a:ext cx="8229600" cy="4106703"/>
          </a:xfrm>
        </p:spPr>
      </p:pic>
    </p:spTree>
    <p:extLst>
      <p:ext uri="{BB962C8B-B14F-4D97-AF65-F5344CB8AC3E}">
        <p14:creationId xmlns:p14="http://schemas.microsoft.com/office/powerpoint/2010/main" val="140760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7" name="Rounded Rectangle 6"/>
          <p:cNvSpPr/>
          <p:nvPr/>
        </p:nvSpPr>
        <p:spPr>
          <a:xfrm>
            <a:off x="2756537" y="5783972"/>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r>
              <a:rPr lang="nl-BE" sz="1100" b="1" dirty="0" smtClean="0">
                <a:solidFill>
                  <a:schemeClr val="bg1">
                    <a:lumMod val="95000"/>
                  </a:schemeClr>
                </a:solidFill>
                <a:latin typeface="Arial" panose="020B0604020202020204" pitchFamily="34" charset="0"/>
                <a:cs typeface="Arial" panose="020B0604020202020204" pitchFamily="34" charset="0"/>
              </a:rPr>
              <a:t>/</a:t>
            </a:r>
            <a:endParaRPr lang="nl-BE" sz="11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342767" y="196879"/>
            <a:ext cx="5791201" cy="5531297"/>
          </a:xfrm>
          <a:prstGeom prst="rect">
            <a:avLst/>
          </a:prstGeom>
        </p:spPr>
      </p:pic>
    </p:spTree>
    <p:extLst>
      <p:ext uri="{BB962C8B-B14F-4D97-AF65-F5344CB8AC3E}">
        <p14:creationId xmlns:p14="http://schemas.microsoft.com/office/powerpoint/2010/main" val="388778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3030</TotalTime>
  <Words>1107</Words>
  <Application>Microsoft Office PowerPoint</Application>
  <PresentationFormat>On-screen Show (4:3)</PresentationFormat>
  <Paragraphs>156</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vt:lpstr>
      <vt:lpstr>Calibri Light</vt:lpstr>
      <vt:lpstr>Calibri</vt:lpstr>
      <vt:lpstr>Corbel</vt:lpstr>
      <vt:lpstr>VIB-UGent Center for Plant Systems Biology_4-3</vt:lpstr>
      <vt:lpstr>Functional Plant Bioinformatics</vt:lpstr>
      <vt:lpstr>Plant genome sequencing is booming</vt:lpstr>
      <vt:lpstr>Plant genome sequencing is booming</vt:lpstr>
      <vt:lpstr>Plant genome sequencing is booming</vt:lpstr>
      <vt:lpstr>From data to knowledge</vt:lpstr>
      <vt:lpstr>Cross-species genome analysis</vt:lpstr>
      <vt:lpstr>Cross-species genome analysis</vt:lpstr>
      <vt:lpstr>Exploiting cross-species genome information</vt:lpstr>
      <vt:lpstr>PowerPoint Presentation</vt:lpstr>
      <vt:lpstr>PowerPoint Presentation</vt:lpstr>
      <vt:lpstr>PLAZA Instance Main Page</vt:lpstr>
      <vt:lpstr>Gene Page: ToolBox </vt:lpstr>
      <vt:lpstr>PLAZA Workbench</vt:lpstr>
      <vt:lpstr>PLAZA Workbench</vt:lpstr>
      <vt:lpstr>Enrichment analysis: GO/InterPro/MapMan</vt:lpstr>
      <vt:lpstr>PLAZA 3.0 user statistics (2016)</vt:lpstr>
      <vt:lpstr>PLAZA 4.0 user statistics (2018)</vt:lpstr>
      <vt:lpstr>How to find what you are looking for?</vt:lpstr>
      <vt:lpstr>Further reading</vt:lpstr>
      <vt:lpstr>Conclusions</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Klaas Vandepoele</cp:lastModifiedBy>
  <cp:revision>95</cp:revision>
  <cp:lastPrinted>2017-05-09T14:43:32Z</cp:lastPrinted>
  <dcterms:created xsi:type="dcterms:W3CDTF">2017-05-04T12:39:53Z</dcterms:created>
  <dcterms:modified xsi:type="dcterms:W3CDTF">2019-10-17T09:51:54Z</dcterms:modified>
</cp:coreProperties>
</file>