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5" r:id="rId10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9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bel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341"/>
    <a:srgbClr val="1B2944"/>
    <a:srgbClr val="7C7C7C"/>
    <a:srgbClr val="582E86"/>
    <a:srgbClr val="109E9A"/>
    <a:srgbClr val="38A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88358" autoAdjust="0"/>
  </p:normalViewPr>
  <p:slideViewPr>
    <p:cSldViewPr snapToGrid="0" snapToObjects="1">
      <p:cViewPr varScale="1">
        <p:scale>
          <a:sx n="98" d="100"/>
          <a:sy n="98" d="100"/>
        </p:scale>
        <p:origin x="1644" y="90"/>
      </p:cViewPr>
      <p:guideLst>
        <p:guide orient="horz" pos="2160"/>
        <p:guide pos="2880"/>
        <p:guide orient="horz" pos="9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50" d="100"/>
          <a:sy n="50" d="100"/>
        </p:scale>
        <p:origin x="-2934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9B66B-4677-42D6-8550-9EF373973CA1}" type="datetimeFigureOut">
              <a:rPr lang="nl-BE" smtClean="0"/>
              <a:t>17/10/2019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9713C-F03C-43B0-B9C7-68776B782B0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580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C128F-AFEE-4890-85B2-1F48215E6BEA}" type="datetimeFigureOut">
              <a:rPr lang="nl-BE" smtClean="0"/>
              <a:t>17/10/2019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F9E79-600B-4EBD-ACB4-5FFB84038D1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47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9E79-600B-4EBD-ACB4-5FFB84038D1C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3898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FFFFFF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733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 b="1">
                <a:solidFill>
                  <a:srgbClr val="5F5F5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38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1B2944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1B2944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845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610" y="2445488"/>
            <a:ext cx="7738646" cy="2200939"/>
          </a:xfrm>
        </p:spPr>
        <p:txBody>
          <a:bodyPr anchor="t" anchorCtr="0">
            <a:noAutofit/>
          </a:bodyPr>
          <a:lstStyle>
            <a:lvl1pPr algn="l">
              <a:defRPr sz="4800" b="1" kern="15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582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200"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85968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 marL="16002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4pPr>
            <a:lvl5pPr marL="20574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351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Sub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nl-NL" dirty="0"/>
              <a:t>Headline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53167"/>
            <a:ext cx="8229600" cy="4033002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455738"/>
            <a:ext cx="8229599" cy="559329"/>
          </a:xfrm>
        </p:spPr>
        <p:txBody>
          <a:bodyPr>
            <a:noAutofit/>
          </a:bodyPr>
          <a:lstStyle>
            <a:lvl1pPr marL="0" indent="0">
              <a:buNone/>
              <a:defRPr baseline="0">
                <a:solidFill>
                  <a:srgbClr val="EA6341"/>
                </a:solidFill>
                <a:latin typeface="+mj-lt"/>
              </a:defRPr>
            </a:lvl1pPr>
          </a:lstStyle>
          <a:p>
            <a:pPr lvl="0"/>
            <a:r>
              <a:rPr lang="nl-BE" dirty="0"/>
              <a:t>Subheadline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992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 -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88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195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46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3" r:id="rId3"/>
    <p:sldLayoutId id="2147483668" r:id="rId4"/>
    <p:sldLayoutId id="2147483669" r:id="rId5"/>
    <p:sldLayoutId id="2147483664" r:id="rId6"/>
    <p:sldLayoutId id="2147483670" r:id="rId7"/>
    <p:sldLayoutId id="2147483667" r:id="rId8"/>
    <p:sldLayoutId id="2147483671" r:id="rId9"/>
    <p:sldLayoutId id="2147483673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 cap="all" baseline="0">
          <a:solidFill>
            <a:srgbClr val="1B294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EA6341"/>
        </a:buClr>
        <a:buFont typeface="Arial" panose="020B0604020202020204" pitchFamily="34" charset="0"/>
        <a:buChar char="•"/>
        <a:defRPr sz="3200" kern="1200">
          <a:solidFill>
            <a:srgbClr val="1B294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Tx/>
        <a:buBlip>
          <a:blip r:embed="rId13"/>
        </a:buBlip>
        <a:defRPr sz="2800" kern="1200">
          <a:solidFill>
            <a:srgbClr val="1B294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/>
        <a:buChar char="•"/>
        <a:defRPr sz="2400" kern="1200">
          <a:solidFill>
            <a:srgbClr val="1B294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Functional Plant Bioinformatics</a:t>
            </a:r>
            <a:endParaRPr lang="nl-B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PLAZA workbench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14-15 September, </a:t>
            </a:r>
            <a:r>
              <a:rPr lang="en-US" dirty="0"/>
              <a:t>2017</a:t>
            </a:r>
            <a:endParaRPr lang="nl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Michiel Van Bel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649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29" y="274638"/>
            <a:ext cx="8542057" cy="1143000"/>
          </a:xfrm>
        </p:spPr>
        <p:txBody>
          <a:bodyPr/>
          <a:lstStyle/>
          <a:p>
            <a:r>
              <a:rPr lang="en-US" dirty="0"/>
              <a:t>Small-scale operations on large-scale </a:t>
            </a:r>
            <a:r>
              <a:rPr lang="en-US" dirty="0" smtClean="0"/>
              <a:t>data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20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Default PLAZA usage: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Search for a gene or functional term</a:t>
            </a:r>
            <a:endParaRPr lang="nl-NL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Explore associated web pages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Write down 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Repeat …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Imagine doing this for a </a:t>
            </a:r>
            <a:r>
              <a:rPr lang="en-US" dirty="0" smtClean="0"/>
              <a:t>1000 </a:t>
            </a:r>
            <a:r>
              <a:rPr lang="en-US" dirty="0"/>
              <a:t>differentially regulated genes from an RNA-</a:t>
            </a:r>
            <a:r>
              <a:rPr lang="en-US" dirty="0" err="1"/>
              <a:t>seq</a:t>
            </a:r>
            <a:r>
              <a:rPr lang="en-US" dirty="0"/>
              <a:t> experiment…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629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Large scale solution for large scale data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u="sng" dirty="0"/>
              <a:t>The PLAZA workbench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Work with </a:t>
            </a:r>
            <a:r>
              <a:rPr lang="en-US" b="1" dirty="0"/>
              <a:t>sets of genes</a:t>
            </a:r>
            <a:r>
              <a:rPr lang="en-US" dirty="0"/>
              <a:t> compared to </a:t>
            </a:r>
            <a:r>
              <a:rPr lang="en-US" b="1" dirty="0"/>
              <a:t>single genes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Compare, merge, differentiate between </a:t>
            </a:r>
            <a:r>
              <a:rPr lang="en-US" b="1" dirty="0"/>
              <a:t>gene sets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 set-specific tools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functional enrichments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Locational biases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248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Register for a free workbench account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Security: Analyzes are not public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History: Keep track of analyzes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4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287" y="3319634"/>
            <a:ext cx="5688579" cy="252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2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Create experiment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5</a:t>
            </a:fld>
            <a:endParaRPr lang="nl-BE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14" y="2091283"/>
            <a:ext cx="6580004" cy="399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7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Upload genes into the gene set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6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32" y="2247488"/>
            <a:ext cx="7710367" cy="2154498"/>
          </a:xfrm>
          <a:prstGeom prst="rect">
            <a:avLst/>
          </a:prstGeom>
        </p:spPr>
      </p:pic>
      <p:sp>
        <p:nvSpPr>
          <p:cNvPr id="6" name="Pijl: rechts 5"/>
          <p:cNvSpPr/>
          <p:nvPr/>
        </p:nvSpPr>
        <p:spPr>
          <a:xfrm rot="10800000">
            <a:off x="8406506" y="2997516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7"/>
          <p:cNvSpPr/>
          <p:nvPr/>
        </p:nvSpPr>
        <p:spPr>
          <a:xfrm rot="10800000">
            <a:off x="8406506" y="3231031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53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analyzes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7</a:t>
            </a:fld>
            <a:endParaRPr lang="nl-B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353" y="1211606"/>
            <a:ext cx="5160491" cy="442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</a:t>
            </a:r>
            <a:r>
              <a:rPr lang="en-US" dirty="0" smtClean="0"/>
              <a:t>Enrichment analysis</a:t>
            </a:r>
            <a:endParaRPr lang="nl-BE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1563" y="1643063"/>
            <a:ext cx="7310437" cy="2855912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Determines 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over/under-representation</a:t>
            </a:r>
            <a:r>
              <a:rPr lang="en-US" sz="2000" kern="0" dirty="0">
                <a:latin typeface="+mn-lt"/>
              </a:rPr>
              <a:t> of a certain GO term in a gene set compared to the genome-wide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background </a:t>
            </a:r>
            <a:r>
              <a:rPr lang="en-US" sz="2000" kern="0" dirty="0">
                <a:latin typeface="+mn-lt"/>
              </a:rPr>
              <a:t>frequency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significance</a:t>
            </a:r>
            <a:r>
              <a:rPr lang="en-US" sz="2000" kern="0" dirty="0">
                <a:latin typeface="+mn-lt"/>
              </a:rPr>
              <a:t> is determined using the </a:t>
            </a:r>
            <a:r>
              <a:rPr lang="en-US" sz="2000" kern="0" dirty="0" err="1">
                <a:latin typeface="+mn-lt"/>
              </a:rPr>
              <a:t>hypergeometric</a:t>
            </a:r>
            <a:r>
              <a:rPr lang="en-US" sz="2000" kern="0" dirty="0">
                <a:latin typeface="+mn-lt"/>
              </a:rPr>
              <a:t> distribution (incl. multiple testing correction)</a:t>
            </a:r>
          </a:p>
        </p:txBody>
      </p:sp>
      <p:sp>
        <p:nvSpPr>
          <p:cNvPr id="33799" name="TextBox 21"/>
          <p:cNvSpPr txBox="1">
            <a:spLocks noChangeArrowheads="1"/>
          </p:cNvSpPr>
          <p:nvPr/>
        </p:nvSpPr>
        <p:spPr bwMode="auto">
          <a:xfrm>
            <a:off x="3103563" y="3868738"/>
            <a:ext cx="1403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 freq(gene set)</a:t>
            </a:r>
            <a:endParaRPr lang="nl-BE" sz="1600" dirty="0">
              <a:latin typeface="+mj-lt"/>
              <a:cs typeface="Times New Roman" pitchFamily="18" charset="0"/>
            </a:endParaRPr>
          </a:p>
        </p:txBody>
      </p:sp>
      <p:sp>
        <p:nvSpPr>
          <p:cNvPr id="33800" name="TextBox 22"/>
          <p:cNvSpPr txBox="1">
            <a:spLocks noChangeArrowheads="1"/>
          </p:cNvSpPr>
          <p:nvPr/>
        </p:nvSpPr>
        <p:spPr bwMode="auto">
          <a:xfrm>
            <a:off x="2994025" y="4160838"/>
            <a:ext cx="1631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freq(background)</a:t>
            </a:r>
          </a:p>
          <a:p>
            <a:pPr>
              <a:defRPr/>
            </a:pPr>
            <a:endParaRPr lang="nl-BE" sz="1600" dirty="0">
              <a:latin typeface="+mj-lt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000375" y="4214813"/>
            <a:ext cx="1571625" cy="1587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2" name="TextBox 24"/>
          <p:cNvSpPr txBox="1">
            <a:spLocks noChangeArrowheads="1"/>
          </p:cNvSpPr>
          <p:nvPr/>
        </p:nvSpPr>
        <p:spPr bwMode="auto">
          <a:xfrm>
            <a:off x="1335088" y="4027488"/>
            <a:ext cx="1738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Enrichment fold = </a:t>
            </a:r>
          </a:p>
          <a:p>
            <a:pPr>
              <a:defRPr/>
            </a:pPr>
            <a:endParaRPr lang="nl-BE" sz="1600" b="1" dirty="0">
              <a:latin typeface="+mj-lt"/>
              <a:cs typeface="Times New Roman" pitchFamily="18" charset="0"/>
            </a:endParaRPr>
          </a:p>
        </p:txBody>
      </p:sp>
      <p:pic>
        <p:nvPicPr>
          <p:cNvPr id="3379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4786313"/>
            <a:ext cx="5287962" cy="146685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3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: demo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61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B-UGent Center for Plant Systems Biology_4-3">
  <a:themeElements>
    <a:clrScheme name="VIB Colours">
      <a:dk1>
        <a:srgbClr val="1B2944"/>
      </a:dk1>
      <a:lt1>
        <a:sysClr val="window" lastClr="FFFFFF"/>
      </a:lt1>
      <a:dk2>
        <a:srgbClr val="1B2944"/>
      </a:dk2>
      <a:lt2>
        <a:srgbClr val="FFFFFF"/>
      </a:lt2>
      <a:accent1>
        <a:srgbClr val="5DB7B1"/>
      </a:accent1>
      <a:accent2>
        <a:srgbClr val="5A2A82"/>
      </a:accent2>
      <a:accent3>
        <a:srgbClr val="FF681E"/>
      </a:accent3>
      <a:accent4>
        <a:srgbClr val="1B2944"/>
      </a:accent4>
      <a:accent5>
        <a:srgbClr val="7C7C7C"/>
      </a:accent5>
      <a:accent6>
        <a:srgbClr val="FFFFFF"/>
      </a:accent6>
      <a:hlink>
        <a:srgbClr val="5DB7B1"/>
      </a:hlink>
      <a:folHlink>
        <a:srgbClr val="5DB7B1"/>
      </a:folHlink>
    </a:clrScheme>
    <a:fontScheme name="VIB Them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86ACBA5E-3A25-4A34-A43E-B5735477C2B2}" vid="{DC177829-E576-4970-8B66-A20C24F481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VIB-UGent Center for Plant Systems Biology_4-3</Template>
  <TotalTime>8543</TotalTime>
  <Words>200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Times New Roman</vt:lpstr>
      <vt:lpstr>Wingdings</vt:lpstr>
      <vt:lpstr>VIB-UGent Center for Plant Systems Biology_4-3</vt:lpstr>
      <vt:lpstr>Functional Plant Bioinformatics</vt:lpstr>
      <vt:lpstr>Small-scale operations on large-scale data</vt:lpstr>
      <vt:lpstr>Large scale solution for large scale data : The PLAZA workbench</vt:lpstr>
      <vt:lpstr>The PLAZA workbench: A quick how-to </vt:lpstr>
      <vt:lpstr>The PLAZA workbench: A quick how-to </vt:lpstr>
      <vt:lpstr>The PLAZA workbench: A quick how-to </vt:lpstr>
      <vt:lpstr>PLAZA workbench analyzes </vt:lpstr>
      <vt:lpstr>Functional Enrichment analysis</vt:lpstr>
      <vt:lpstr>PLAZA workbench : demo </vt:lpstr>
    </vt:vector>
  </TitlesOfParts>
  <Company>Universiteit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mibel</dc:creator>
  <cp:lastModifiedBy>Klaas Vandepoele</cp:lastModifiedBy>
  <cp:revision>97</cp:revision>
  <cp:lastPrinted>2017-05-09T14:43:32Z</cp:lastPrinted>
  <dcterms:created xsi:type="dcterms:W3CDTF">2017-05-04T12:39:53Z</dcterms:created>
  <dcterms:modified xsi:type="dcterms:W3CDTF">2019-10-17T10:16:53Z</dcterms:modified>
</cp:coreProperties>
</file>