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97" r:id="rId3"/>
    <p:sldId id="294" r:id="rId4"/>
    <p:sldId id="295" r:id="rId5"/>
    <p:sldId id="298" r:id="rId6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</p:embeddedFont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bel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944"/>
    <a:srgbClr val="EA6341"/>
    <a:srgbClr val="7C7C7C"/>
    <a:srgbClr val="582E86"/>
    <a:srgbClr val="109E9A"/>
    <a:srgbClr val="38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88358" autoAdjust="0"/>
  </p:normalViewPr>
  <p:slideViewPr>
    <p:cSldViewPr snapToGrid="0" snapToObjects="1">
      <p:cViewPr varScale="1">
        <p:scale>
          <a:sx n="72" d="100"/>
          <a:sy n="72" d="100"/>
        </p:scale>
        <p:origin x="148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0" d="100"/>
          <a:sy n="50" d="100"/>
        </p:scale>
        <p:origin x="-293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B66B-4677-42D6-8550-9EF373973CA1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713C-F03C-43B0-B9C7-68776B782B0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580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128F-AFEE-4890-85B2-1F48215E6BEA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9E79-600B-4EBD-ACB4-5FFB84038D1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78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F9E79-600B-4EBD-ACB4-5FFB84038D1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89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3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1B2944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845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10" y="2445488"/>
            <a:ext cx="7738646" cy="2200939"/>
          </a:xfrm>
        </p:spPr>
        <p:txBody>
          <a:bodyPr anchor="t" anchorCtr="0">
            <a:noAutofit/>
          </a:bodyPr>
          <a:lstStyle>
            <a:lvl1pPr algn="l">
              <a:defRPr sz="4800" b="1" kern="15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8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85968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 marL="16002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4pPr>
            <a:lvl5pPr marL="20574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51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Sub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nl-NL" dirty="0"/>
              <a:t>Headline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53167"/>
            <a:ext cx="8229600" cy="4033002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55738"/>
            <a:ext cx="8229599" cy="559329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EA634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Subheadline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92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 -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88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6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95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4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8" r:id="rId4"/>
    <p:sldLayoutId id="2147483669" r:id="rId5"/>
    <p:sldLayoutId id="2147483664" r:id="rId6"/>
    <p:sldLayoutId id="2147483670" r:id="rId7"/>
    <p:sldLayoutId id="2147483667" r:id="rId8"/>
    <p:sldLayoutId id="2147483671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 cap="all" baseline="0">
          <a:solidFill>
            <a:srgbClr val="1B29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A6341"/>
        </a:buClr>
        <a:buFont typeface="Arial" panose="020B0604020202020204" pitchFamily="34" charset="0"/>
        <a:buChar char="•"/>
        <a:defRPr sz="3200" kern="1200">
          <a:solidFill>
            <a:srgbClr val="1B294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2"/>
        </a:buBlip>
        <a:defRPr sz="2800" kern="1200">
          <a:solidFill>
            <a:srgbClr val="1B294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/>
        <a:buChar char="•"/>
        <a:defRPr sz="2400" kern="1200">
          <a:solidFill>
            <a:srgbClr val="1B294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lexander.halksworth@psb.ugent.b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7472226602?pwd=SmJCdTVMV1BuRHpIb1hVK3JQWFpVQT09" TargetMode="External"/><Relationship Id="rId2" Type="http://schemas.openxmlformats.org/officeDocument/2006/relationships/hyperlink" Target="https://us02web.zoom.us/j/88929359996?pwd=Y01Yc3FPY1YxV0dKOHpJSnFoV29jUT09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4543936236?pwd=V3EyTDlmL2VNcWF1Ump3T1YrNFNFQT09" TargetMode="External"/><Relationship Id="rId2" Type="http://schemas.openxmlformats.org/officeDocument/2006/relationships/hyperlink" Target="https://us02web.zoom.us/j/87810202901?pwd=aDQ1bUdOTzFqZmFLZDBmbWJONjZ1UT09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Functional Plant Bioinformatics</a:t>
            </a:r>
            <a:endParaRPr lang="nl-B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PLAZA to get more out of your plant omics data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25-26 October, 2021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73478" y="6247002"/>
            <a:ext cx="3273595" cy="468321"/>
          </a:xfrm>
        </p:spPr>
        <p:txBody>
          <a:bodyPr/>
          <a:lstStyle/>
          <a:p>
            <a:r>
              <a:rPr lang="en-US" dirty="0" err="1"/>
              <a:t>Klaas</a:t>
            </a:r>
            <a:r>
              <a:rPr lang="en-US" dirty="0"/>
              <a:t> </a:t>
            </a:r>
            <a:r>
              <a:rPr lang="en-US" dirty="0" err="1"/>
              <a:t>Vandepoele</a:t>
            </a:r>
            <a:endParaRPr lang="en-US" dirty="0"/>
          </a:p>
          <a:p>
            <a:r>
              <a:rPr lang="en-US" dirty="0" err="1"/>
              <a:t>Michiel</a:t>
            </a:r>
            <a:r>
              <a:rPr lang="en-US" dirty="0"/>
              <a:t> Van Bel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49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Trainers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Michiel</a:t>
            </a:r>
            <a:r>
              <a:rPr lang="en-US" dirty="0"/>
              <a:t> Van Bel</a:t>
            </a:r>
          </a:p>
          <a:p>
            <a:endParaRPr lang="en-US" dirty="0"/>
          </a:p>
          <a:p>
            <a:r>
              <a:rPr lang="en-US" dirty="0"/>
              <a:t>Prof. Dr. Klaas Vandepoele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Workshop support Elixir/VIB</a:t>
            </a:r>
          </a:p>
          <a:p>
            <a:pPr marL="0" indent="0">
              <a:buNone/>
            </a:pPr>
            <a:r>
              <a:rPr lang="en-US" dirty="0"/>
              <a:t>	Alexander </a:t>
            </a:r>
            <a:r>
              <a:rPr lang="en-US" dirty="0" err="1"/>
              <a:t>Halksworth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</a:t>
            </a:fld>
            <a:endParaRPr lang="nl-BE"/>
          </a:p>
        </p:txBody>
      </p:sp>
      <p:pic>
        <p:nvPicPr>
          <p:cNvPr id="1026" name="Picture 2" descr="https://training.vib.be/sites/default/files/styles/trainer/public/MichielvanBel.jpg?itok=MoTmO0q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04" y="1204683"/>
            <a:ext cx="1506297" cy="15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raining.vib.be/sites/default/files/styles/trainer/public/KlaasVandepoele2018%20VIB%20square_0.jpg?itok=u4XtL0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84" y="2321932"/>
            <a:ext cx="1373317" cy="150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59E3480-3AB9-432A-9A3D-37BADE15B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53" y="4147021"/>
            <a:ext cx="1506297" cy="177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9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3DEDE-0E6F-478E-98A6-9A6D68D3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General Information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B0DB71-22E3-42AF-9099-1E8AA95D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7194"/>
          </a:xfrm>
        </p:spPr>
        <p:txBody>
          <a:bodyPr/>
          <a:lstStyle/>
          <a:p>
            <a:r>
              <a:rPr lang="en-US" sz="2000" dirty="0"/>
              <a:t>Virtual workshop via Zoom</a:t>
            </a:r>
          </a:p>
          <a:p>
            <a:pPr lvl="1"/>
            <a:r>
              <a:rPr lang="en-US" sz="2000" b="1" dirty="0"/>
              <a:t>4 sessions: one link per ½ day session</a:t>
            </a:r>
          </a:p>
          <a:p>
            <a:pPr lvl="1"/>
            <a:r>
              <a:rPr lang="en-US" sz="2000" b="1" dirty="0"/>
              <a:t>Fixed time slots for Theory and Hands-on</a:t>
            </a:r>
          </a:p>
          <a:p>
            <a:pPr lvl="1"/>
            <a:endParaRPr lang="en-US" sz="2000" b="1" dirty="0"/>
          </a:p>
          <a:p>
            <a:r>
              <a:rPr lang="en-US" sz="2000" b="1" dirty="0"/>
              <a:t>Questions / communication</a:t>
            </a:r>
          </a:p>
          <a:p>
            <a:pPr lvl="1"/>
            <a:r>
              <a:rPr lang="en-US" sz="2000" dirty="0"/>
              <a:t>Zoom Chat function</a:t>
            </a:r>
          </a:p>
          <a:p>
            <a:pPr lvl="1"/>
            <a:r>
              <a:rPr lang="en-US" sz="2000" dirty="0"/>
              <a:t>Zoom breakout room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Help</a:t>
            </a:r>
          </a:p>
          <a:p>
            <a:pPr lvl="1"/>
            <a:r>
              <a:rPr lang="en-US" sz="2000" dirty="0"/>
              <a:t>PLAZA Documentation, Glossary</a:t>
            </a:r>
          </a:p>
          <a:p>
            <a:pPr lvl="1"/>
            <a:r>
              <a:rPr lang="en-US" sz="2000" dirty="0"/>
              <a:t>E-mail Alexander: </a:t>
            </a:r>
            <a:r>
              <a:rPr lang="en-US" sz="2000" dirty="0">
                <a:hlinkClick r:id="rId2"/>
              </a:rPr>
              <a:t>alexander.halksworth@psb.ugent.be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67F7F5-8844-4D78-8127-EF70B8F1D8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51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13448-CBE3-451C-A68D-164D61A5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Workshop Schedule – day1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E78038-F438-461A-B258-C730A66BA4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F718FE-0A63-4350-8613-4EA9944B22F5}" type="slidenum">
              <a:rPr lang="nl-BE" smtClean="0"/>
              <a:pPr>
                <a:spcAft>
                  <a:spcPts val="600"/>
                </a:spcAft>
              </a:pPr>
              <a:t>4</a:t>
            </a:fld>
            <a:endParaRPr lang="nl-BE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60DBD6-AD09-4BE8-BF0A-E29F8F71C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12286"/>
              </p:ext>
            </p:extLst>
          </p:nvPr>
        </p:nvGraphicFramePr>
        <p:xfrm>
          <a:off x="1285041" y="1425838"/>
          <a:ext cx="6573920" cy="403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486">
                  <a:extLst>
                    <a:ext uri="{9D8B030D-6E8A-4147-A177-3AD203B41FA5}">
                      <a16:colId xmlns:a16="http://schemas.microsoft.com/office/drawing/2014/main" val="1911847349"/>
                    </a:ext>
                  </a:extLst>
                </a:gridCol>
                <a:gridCol w="388746">
                  <a:extLst>
                    <a:ext uri="{9D8B030D-6E8A-4147-A177-3AD203B41FA5}">
                      <a16:colId xmlns:a16="http://schemas.microsoft.com/office/drawing/2014/main" val="842320558"/>
                    </a:ext>
                  </a:extLst>
                </a:gridCol>
                <a:gridCol w="222884">
                  <a:extLst>
                    <a:ext uri="{9D8B030D-6E8A-4147-A177-3AD203B41FA5}">
                      <a16:colId xmlns:a16="http://schemas.microsoft.com/office/drawing/2014/main" val="866935215"/>
                    </a:ext>
                  </a:extLst>
                </a:gridCol>
                <a:gridCol w="4663518">
                  <a:extLst>
                    <a:ext uri="{9D8B030D-6E8A-4147-A177-3AD203B41FA5}">
                      <a16:colId xmlns:a16="http://schemas.microsoft.com/office/drawing/2014/main" val="3993717076"/>
                    </a:ext>
                  </a:extLst>
                </a:gridCol>
                <a:gridCol w="447286">
                  <a:extLst>
                    <a:ext uri="{9D8B030D-6E8A-4147-A177-3AD203B41FA5}">
                      <a16:colId xmlns:a16="http://schemas.microsoft.com/office/drawing/2014/main" val="437366571"/>
                    </a:ext>
                  </a:extLst>
                </a:gridCol>
              </a:tblGrid>
              <a:tr h="1733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Monday 25 Oct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sng" strike="noStrike">
                          <a:effectLst/>
                          <a:hlinkClick r:id="rId2"/>
                        </a:rPr>
                        <a:t>https://us02web.zoom.us/j/88929359996?pwd=Y01Yc3FPY1YxV0dKOHpJSnFoV29jUT09</a:t>
                      </a:r>
                      <a:endParaRPr lang="en-US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840848499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09:30-09:45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Welcome: general info + sharing pointers to help channels (Documentation/glossary - breakout rooms)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Klaas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2713187174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09:45-10:00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Short introduction participants (species/biological process of interest)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Klaas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3995032192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10:00-10:30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PLAZA Introduction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Klaas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3125932120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10:30-11:00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Coffee break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3481264256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11:00-11:30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Theory I: genes, gene families, and genome organization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Klaas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4281790969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11:30-12:30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Excercises I: genes, gene families, and genome organization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Michiel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312770779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12:30-13:30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Lunch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2221315302"/>
                  </a:ext>
                </a:extLst>
              </a:tr>
              <a:tr h="173383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sng" strike="noStrike">
                          <a:effectLst/>
                          <a:hlinkClick r:id="rId3"/>
                        </a:rPr>
                        <a:t>https://us02web.zoom.us/j/87472226602?pwd=SmJCdTVMV1BuRHpIb1hVK3JQWFpVQT09</a:t>
                      </a:r>
                      <a:endParaRPr lang="en-US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3506892770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13:30-14:15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Theory II: Orthologs, paralogs, and phylogenetic trees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Klaas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1241545323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14:15-15:15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Excercises II: Orthologs, paralogs, and phylogenetic trees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Michiel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4209472519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15:15-15:45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Coffee break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3978615669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15:45-16:15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Theory III: Functional annotation &amp; functional enrichments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Michiel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3995705904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16:15-17:00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Excercises III: Functional annotation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err="1">
                          <a:effectLst/>
                        </a:rPr>
                        <a:t>Michiel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5" marR="7465" marT="7465" marB="0"/>
                </a:tc>
                <a:extLst>
                  <a:ext uri="{0D108BD9-81ED-4DB2-BD59-A6C34878D82A}">
                    <a16:rowId xmlns:a16="http://schemas.microsoft.com/office/drawing/2014/main" val="1197937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5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13448-CBE3-451C-A68D-164D61A5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Workshop Schedule – day2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E78038-F438-461A-B258-C730A66BA4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F718FE-0A63-4350-8613-4EA9944B22F5}" type="slidenum">
              <a:rPr lang="nl-BE" smtClean="0"/>
              <a:pPr>
                <a:spcAft>
                  <a:spcPts val="600"/>
                </a:spcAft>
              </a:pPr>
              <a:t>5</a:t>
            </a:fld>
            <a:endParaRPr lang="nl-B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C5855C-D83F-4FAC-9CB3-1512FA3F7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35079"/>
              </p:ext>
            </p:extLst>
          </p:nvPr>
        </p:nvGraphicFramePr>
        <p:xfrm>
          <a:off x="928997" y="1532171"/>
          <a:ext cx="7286008" cy="403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793">
                  <a:extLst>
                    <a:ext uri="{9D8B030D-6E8A-4147-A177-3AD203B41FA5}">
                      <a16:colId xmlns:a16="http://schemas.microsoft.com/office/drawing/2014/main" val="483897483"/>
                    </a:ext>
                  </a:extLst>
                </a:gridCol>
                <a:gridCol w="441335">
                  <a:extLst>
                    <a:ext uri="{9D8B030D-6E8A-4147-A177-3AD203B41FA5}">
                      <a16:colId xmlns:a16="http://schemas.microsoft.com/office/drawing/2014/main" val="852543051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val="3885279615"/>
                    </a:ext>
                  </a:extLst>
                </a:gridCol>
                <a:gridCol w="5307051">
                  <a:extLst>
                    <a:ext uri="{9D8B030D-6E8A-4147-A177-3AD203B41FA5}">
                      <a16:colId xmlns:a16="http://schemas.microsoft.com/office/drawing/2014/main" val="3895106086"/>
                    </a:ext>
                  </a:extLst>
                </a:gridCol>
                <a:gridCol w="507794">
                  <a:extLst>
                    <a:ext uri="{9D8B030D-6E8A-4147-A177-3AD203B41FA5}">
                      <a16:colId xmlns:a16="http://schemas.microsoft.com/office/drawing/2014/main" val="2743373875"/>
                    </a:ext>
                  </a:extLst>
                </a:gridCol>
              </a:tblGrid>
              <a:tr h="3487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Tuesday 26 Oct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2"/>
                        </a:rPr>
                        <a:t>https://us02web.zoom.us/j/87810202901?pwd=aDQ1bUdOTzFqZmFLZDBmbWJONjZ1UT09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114346799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09:30-10:15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Theory IV: PLAZA Workbench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Michiel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614910474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10:15-10:45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Excercises IVa: PLAZA Workbench registration + upload gene set(s)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Michiel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2837196256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10:45-11:15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Coffee break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1915213585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11:15-12:00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Excercises IVb: PLAZA Workbench functional data analysis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Michiel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3104943148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12:00-13:00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Lunch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473745548"/>
                  </a:ext>
                </a:extLst>
              </a:tr>
              <a:tr h="196837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>
                          <a:effectLst/>
                          <a:hlinkClick r:id="rId3"/>
                        </a:rPr>
                        <a:t>https://us02web.zoom.us/j/84543936236?pwd=V3EyTDlmL2VNcWF1Ump3T1YrNFNFQT09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3771301953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13:00-13:45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Theory V: Advanced orthology, synteny, and expression analysis in cereals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Klaas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3879112263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13:45-14:45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Excercises Va: Advanced orthology, synteny, and expression analysis in cereals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Klaas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3203082544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14:45-15:15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Coffee break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1007832651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15:15-16:00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Excercises Vb: Advanced orthology/synteny using PLAZA workbench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Klaas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1054411096"/>
                  </a:ext>
                </a:extLst>
              </a:tr>
              <a:tr h="348743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16:00-16:30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Feedback + closing workshop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4" marR="8474" marT="8474" marB="0"/>
                </a:tc>
                <a:extLst>
                  <a:ext uri="{0D108BD9-81ED-4DB2-BD59-A6C34878D82A}">
                    <a16:rowId xmlns:a16="http://schemas.microsoft.com/office/drawing/2014/main" val="261797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052205"/>
      </p:ext>
    </p:extLst>
  </p:cSld>
  <p:clrMapOvr>
    <a:masterClrMapping/>
  </p:clrMapOvr>
</p:sld>
</file>

<file path=ppt/theme/theme1.xml><?xml version="1.0" encoding="utf-8"?>
<a:theme xmlns:a="http://schemas.openxmlformats.org/drawingml/2006/main" name="VIB-UGent Center for Plant Systems Biology_4-3">
  <a:themeElements>
    <a:clrScheme name="VIB Colours">
      <a:dk1>
        <a:srgbClr val="1B2944"/>
      </a:dk1>
      <a:lt1>
        <a:sysClr val="window" lastClr="FFFFFF"/>
      </a:lt1>
      <a:dk2>
        <a:srgbClr val="1B2944"/>
      </a:dk2>
      <a:lt2>
        <a:srgbClr val="FFFFFF"/>
      </a:lt2>
      <a:accent1>
        <a:srgbClr val="5DB7B1"/>
      </a:accent1>
      <a:accent2>
        <a:srgbClr val="5A2A82"/>
      </a:accent2>
      <a:accent3>
        <a:srgbClr val="FF681E"/>
      </a:accent3>
      <a:accent4>
        <a:srgbClr val="1B2944"/>
      </a:accent4>
      <a:accent5>
        <a:srgbClr val="7C7C7C"/>
      </a:accent5>
      <a:accent6>
        <a:srgbClr val="FFFFFF"/>
      </a:accent6>
      <a:hlink>
        <a:srgbClr val="5DB7B1"/>
      </a:hlink>
      <a:folHlink>
        <a:srgbClr val="5DB7B1"/>
      </a:folHlink>
    </a:clrScheme>
    <a:fontScheme name="VIB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6ACBA5E-3A25-4A34-A43E-B5735477C2B2}" vid="{DC177829-E576-4970-8B66-A20C24F48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VIB-UGent Center for Plant Systems Biology_4-3</Template>
  <TotalTime>3335</TotalTime>
  <Words>393</Words>
  <Application>Microsoft Office PowerPoint</Application>
  <PresentationFormat>On-screen Show (4:3)</PresentationFormat>
  <Paragraphs>120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Corbel</vt:lpstr>
      <vt:lpstr>Calibri Light</vt:lpstr>
      <vt:lpstr>Calibri</vt:lpstr>
      <vt:lpstr>Arial</vt:lpstr>
      <vt:lpstr>VIB-UGent Center for Plant Systems Biology_4-3</vt:lpstr>
      <vt:lpstr>Functional Plant Bioinformatics</vt:lpstr>
      <vt:lpstr>Trainers</vt:lpstr>
      <vt:lpstr>Workshop General Information</vt:lpstr>
      <vt:lpstr>Workshop Schedule – day1</vt:lpstr>
      <vt:lpstr>Workshop Schedule – day2</vt:lpstr>
    </vt:vector>
  </TitlesOfParts>
  <Company>Universiteit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mibel</dc:creator>
  <cp:lastModifiedBy>Klaas Vandepoele</cp:lastModifiedBy>
  <cp:revision>109</cp:revision>
  <cp:lastPrinted>2017-05-09T14:43:32Z</cp:lastPrinted>
  <dcterms:created xsi:type="dcterms:W3CDTF">2017-05-04T12:39:53Z</dcterms:created>
  <dcterms:modified xsi:type="dcterms:W3CDTF">2021-10-18T10:20:58Z</dcterms:modified>
</cp:coreProperties>
</file>