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1"/>
  </p:sldMasterIdLst>
  <p:notesMasterIdLst>
    <p:notesMasterId r:id="rId22"/>
  </p:notesMasterIdLst>
  <p:handoutMasterIdLst>
    <p:handoutMasterId r:id="rId23"/>
  </p:handoutMasterIdLst>
  <p:sldIdLst>
    <p:sldId id="258" r:id="rId2"/>
    <p:sldId id="290" r:id="rId3"/>
    <p:sldId id="291" r:id="rId4"/>
    <p:sldId id="292" r:id="rId5"/>
    <p:sldId id="260" r:id="rId6"/>
    <p:sldId id="259" r:id="rId7"/>
    <p:sldId id="285" r:id="rId8"/>
    <p:sldId id="269" r:id="rId9"/>
    <p:sldId id="270" r:id="rId10"/>
    <p:sldId id="286" r:id="rId11"/>
    <p:sldId id="278" r:id="rId12"/>
    <p:sldId id="280" r:id="rId13"/>
    <p:sldId id="266" r:id="rId14"/>
    <p:sldId id="284" r:id="rId15"/>
    <p:sldId id="275" r:id="rId16"/>
    <p:sldId id="309" r:id="rId17"/>
    <p:sldId id="808" r:id="rId18"/>
    <p:sldId id="287" r:id="rId19"/>
    <p:sldId id="268" r:id="rId20"/>
    <p:sldId id="267" r:id="rId21"/>
  </p:sldIdLst>
  <p:sldSz cx="9144000" cy="6858000" type="screen4x3"/>
  <p:notesSz cx="6797675" cy="9926638"/>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orbel" panose="020B0503020204020204" pitchFamily="34" charset="0"/>
      <p:regular r:id="rId30"/>
      <p:bold r:id="rId31"/>
      <p:italic r:id="rId32"/>
      <p:boldItalic r:id="rId33"/>
    </p:embeddedFont>
  </p:embeddedFontLst>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bel" initial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944"/>
    <a:srgbClr val="EA6341"/>
    <a:srgbClr val="7C7C7C"/>
    <a:srgbClr val="582E86"/>
    <a:srgbClr val="109E9A"/>
    <a:srgbClr val="38AA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2" autoAdjust="0"/>
    <p:restoredTop sz="88358" autoAdjust="0"/>
  </p:normalViewPr>
  <p:slideViewPr>
    <p:cSldViewPr snapToGrid="0" snapToObjects="1">
      <p:cViewPr varScale="1">
        <p:scale>
          <a:sx n="97" d="100"/>
          <a:sy n="97" d="100"/>
        </p:scale>
        <p:origin x="16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50" d="100"/>
          <a:sy n="50" d="100"/>
        </p:scale>
        <p:origin x="-2934"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D79B66B-4677-42D6-8550-9EF373973CA1}" type="datetimeFigureOut">
              <a:rPr lang="nl-BE" smtClean="0"/>
              <a:t>18/10/2021</a:t>
            </a:fld>
            <a:endParaRPr lang="nl-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5C9713C-F03C-43B0-B9C7-68776B782B09}" type="slidenum">
              <a:rPr lang="nl-BE" smtClean="0"/>
              <a:t>‹#›</a:t>
            </a:fld>
            <a:endParaRPr lang="nl-BE"/>
          </a:p>
        </p:txBody>
      </p:sp>
    </p:spTree>
    <p:extLst>
      <p:ext uri="{BB962C8B-B14F-4D97-AF65-F5344CB8AC3E}">
        <p14:creationId xmlns:p14="http://schemas.microsoft.com/office/powerpoint/2010/main" val="2515800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54C128F-AFEE-4890-85B2-1F48215E6BEA}" type="datetimeFigureOut">
              <a:rPr lang="nl-BE" smtClean="0"/>
              <a:t>18/10/2021</a:t>
            </a:fld>
            <a:endParaRPr lang="nl-BE"/>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F1F9E79-600B-4EBD-ACB4-5FFB84038D1C}" type="slidenum">
              <a:rPr lang="nl-BE" smtClean="0"/>
              <a:t>‹#›</a:t>
            </a:fld>
            <a:endParaRPr lang="nl-BE"/>
          </a:p>
        </p:txBody>
      </p:sp>
    </p:spTree>
    <p:extLst>
      <p:ext uri="{BB962C8B-B14F-4D97-AF65-F5344CB8AC3E}">
        <p14:creationId xmlns:p14="http://schemas.microsoft.com/office/powerpoint/2010/main" val="114478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labipd.de/timeline_view.ep"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plabipd.de/plant_genomes_pa.e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a:t>
            </a:fld>
            <a:endParaRPr lang="nl-BE"/>
          </a:p>
        </p:txBody>
      </p:sp>
    </p:spTree>
    <p:extLst>
      <p:ext uri="{BB962C8B-B14F-4D97-AF65-F5344CB8AC3E}">
        <p14:creationId xmlns:p14="http://schemas.microsoft.com/office/powerpoint/2010/main" val="1703898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endParaRPr lang="nl-B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1F9E79-600B-4EBD-ACB4-5FFB84038D1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23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Strong increase in plant genome sequences, but due to increasing</a:t>
            </a:r>
            <a:r>
              <a:rPr lang="en-US" baseline="0" dirty="0"/>
              <a:t> performance of long molecule sequencing and mapping strategies, also more complex genomes are being sequenced. This complex genomes are sometimes </a:t>
            </a:r>
            <a:r>
              <a:rPr lang="en-US" baseline="0" dirty="0" err="1"/>
              <a:t>plyploids</a:t>
            </a:r>
            <a:r>
              <a:rPr lang="en-US" baseline="0" dirty="0"/>
              <a:t> and have genome size that easily are a few times larger than </a:t>
            </a:r>
            <a:r>
              <a:rPr lang="en-US" baseline="0" dirty="0" err="1"/>
              <a:t>te</a:t>
            </a:r>
            <a:r>
              <a:rPr lang="en-US" baseline="0" dirty="0"/>
              <a:t> human genome.</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Michael &amp; </a:t>
            </a:r>
            <a:r>
              <a:rPr lang="en-US" dirty="0" err="1"/>
              <a:t>VanBuren</a:t>
            </a:r>
            <a:r>
              <a:rPr lang="en-US" baseline="0" dirty="0"/>
              <a:t>: </a:t>
            </a:r>
            <a:r>
              <a:rPr lang="en-US" sz="1200" b="0" i="0" kern="1200" dirty="0">
                <a:solidFill>
                  <a:schemeClr val="tx1"/>
                </a:solidFill>
                <a:effectLst/>
                <a:latin typeface="+mn-lt"/>
                <a:ea typeface="+mn-ea"/>
                <a:cs typeface="+mn-cs"/>
              </a:rPr>
              <a:t>Progress, challenges and the future of crop genomes</a:t>
            </a:r>
            <a:r>
              <a:rPr lang="nl-BE" sz="1200" b="0" i="0" kern="1200" dirty="0">
                <a:solidFill>
                  <a:schemeClr val="tx1"/>
                </a:solidFill>
                <a:effectLst/>
                <a:latin typeface="+mn-lt"/>
                <a:ea typeface="+mn-ea"/>
                <a:cs typeface="+mn-cs"/>
              </a:rPr>
              <a:t>.</a:t>
            </a:r>
            <a:r>
              <a:rPr lang="nl-BE" sz="1200" b="0" i="0" kern="1200" baseline="0" dirty="0">
                <a:solidFill>
                  <a:schemeClr val="tx1"/>
                </a:solidFill>
                <a:effectLst/>
                <a:latin typeface="+mn-lt"/>
                <a:ea typeface="+mn-ea"/>
                <a:cs typeface="+mn-cs"/>
              </a:rPr>
              <a:t> Current Opinion in Plant Biology (2015)</a:t>
            </a:r>
          </a:p>
        </p:txBody>
      </p:sp>
      <p:sp>
        <p:nvSpPr>
          <p:cNvPr id="4" name="Slide Number Placeholder 3"/>
          <p:cNvSpPr>
            <a:spLocks noGrp="1"/>
          </p:cNvSpPr>
          <p:nvPr>
            <p:ph type="sldNum" sz="quarter" idx="10"/>
          </p:nvPr>
        </p:nvSpPr>
        <p:spPr/>
        <p:txBody>
          <a:bodyPr/>
          <a:lstStyle/>
          <a:p>
            <a:fld id="{CF1F9E79-600B-4EBD-ACB4-5FFB84038D1C}" type="slidenum">
              <a:rPr lang="nl-BE" smtClean="0"/>
              <a:t>2</a:t>
            </a:fld>
            <a:endParaRPr lang="nl-BE"/>
          </a:p>
        </p:txBody>
      </p:sp>
    </p:spTree>
    <p:extLst>
      <p:ext uri="{BB962C8B-B14F-4D97-AF65-F5344CB8AC3E}">
        <p14:creationId xmlns:p14="http://schemas.microsoft.com/office/powerpoint/2010/main" val="108277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Source: </a:t>
            </a:r>
            <a:r>
              <a:rPr lang="nl-BE" dirty="0">
                <a:hlinkClick r:id="rId3"/>
              </a:rPr>
              <a:t>https://www.plabipd.de/timeline_view.ep</a:t>
            </a:r>
            <a:r>
              <a:rPr lang="nl-BE" dirty="0"/>
              <a:t> and </a:t>
            </a:r>
            <a:r>
              <a:rPr lang="nl-BE" dirty="0">
                <a:hlinkClick r:id="rId4"/>
              </a:rPr>
              <a:t>https://www.plabipd.de/plant_genomes_pa.ep</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1F9E79-600B-4EBD-ACB4-5FFB84038D1C}" type="slidenum">
              <a:rPr lang="nl-BE" smtClean="0"/>
              <a:t>3</a:t>
            </a:fld>
            <a:endParaRPr lang="nl-BE"/>
          </a:p>
        </p:txBody>
      </p:sp>
    </p:spTree>
    <p:extLst>
      <p:ext uri="{BB962C8B-B14F-4D97-AF65-F5344CB8AC3E}">
        <p14:creationId xmlns:p14="http://schemas.microsoft.com/office/powerpoint/2010/main" val="29088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few basic steps are needed to transform read data in useful sequence data. Discovery? Identify</a:t>
            </a:r>
            <a:r>
              <a:rPr lang="en-US" baseline="0" dirty="0"/>
              <a:t> pathways producing specific </a:t>
            </a:r>
            <a:r>
              <a:rPr lang="en-US" baseline="0" dirty="0" err="1"/>
              <a:t>specific</a:t>
            </a:r>
            <a:r>
              <a:rPr lang="en-US" baseline="0" dirty="0"/>
              <a:t> s</a:t>
            </a:r>
            <a:r>
              <a:rPr lang="en-US" dirty="0"/>
              <a:t>econdary metabolites responsible for</a:t>
            </a:r>
            <a:r>
              <a:rPr lang="en-US" baseline="0" dirty="0"/>
              <a:t> great </a:t>
            </a:r>
            <a:r>
              <a:rPr lang="en-US" baseline="0" dirty="0" err="1"/>
              <a:t>flavours</a:t>
            </a:r>
            <a:r>
              <a:rPr lang="en-US" baseline="0" dirty="0"/>
              <a:t> / aroma’s, which genes responsible for disease resistance, or which genes control plant biomass.</a:t>
            </a:r>
            <a:endParaRPr lang="nl-BE" dirty="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5</a:t>
            </a:fld>
            <a:endParaRPr lang="nl-BE"/>
          </a:p>
        </p:txBody>
      </p:sp>
    </p:spTree>
    <p:extLst>
      <p:ext uri="{BB962C8B-B14F-4D97-AF65-F5344CB8AC3E}">
        <p14:creationId xmlns:p14="http://schemas.microsoft.com/office/powerpoint/2010/main" val="332762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Comparative genomics can be performed at different levels: genome level to study chromosome biology,</a:t>
            </a:r>
            <a:r>
              <a:rPr lang="en-US" baseline="0" dirty="0"/>
              <a:t> at the gene level to study pathways or GFs, but also at the DNA level to for example identify CVs, SNPS. In all these cases, setting up CG workflows is not easy, as you need to handle a lot of data, combine several tools and also make sure the performance of your methods scales well with for example extra genomes.</a:t>
            </a:r>
            <a:endParaRPr lang="nl-BE" dirty="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6</a:t>
            </a:fld>
            <a:endParaRPr lang="nl-BE"/>
          </a:p>
        </p:txBody>
      </p:sp>
    </p:spTree>
    <p:extLst>
      <p:ext uri="{BB962C8B-B14F-4D97-AF65-F5344CB8AC3E}">
        <p14:creationId xmlns:p14="http://schemas.microsoft.com/office/powerpoint/2010/main" val="3503422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Comparative genomics can be performed at different levels: genome level to study chromosome biology,</a:t>
            </a:r>
            <a:r>
              <a:rPr lang="en-US" baseline="0" dirty="0"/>
              <a:t> at the gene level to study pathways or GFs, but also at the DNA level to for example identify CVs, SNPS. In all these cases, setting up CG workflows is not easy, as you need to handle a lot of data, combine several tools and also make sure the performance of your methods scales well with for example extra genomes.</a:t>
            </a:r>
            <a:endParaRPr lang="nl-BE" dirty="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7</a:t>
            </a:fld>
            <a:endParaRPr lang="nl-BE"/>
          </a:p>
        </p:txBody>
      </p:sp>
    </p:spTree>
    <p:extLst>
      <p:ext uri="{BB962C8B-B14F-4D97-AF65-F5344CB8AC3E}">
        <p14:creationId xmlns:p14="http://schemas.microsoft.com/office/powerpoint/2010/main" val="3503422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10 years ago, we started developing PLAZA. Integrative</a:t>
            </a:r>
            <a:r>
              <a:rPr lang="en-US" baseline="0" dirty="0"/>
              <a:t> resource for plant genomics, with a focus on comp. genomics. Different PLAZA </a:t>
            </a:r>
            <a:r>
              <a:rPr lang="en-US" baseline="0" dirty="0" err="1"/>
              <a:t>dbs</a:t>
            </a:r>
            <a:r>
              <a:rPr lang="en-US" baseline="0" dirty="0"/>
              <a:t> have been developed, depending on which species with the green plant lineage you like best.</a:t>
            </a:r>
            <a:endParaRPr lang="nl-BE" dirty="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9</a:t>
            </a:fld>
            <a:endParaRPr lang="nl-BE"/>
          </a:p>
        </p:txBody>
      </p:sp>
    </p:spTree>
    <p:extLst>
      <p:ext uri="{BB962C8B-B14F-4D97-AF65-F5344CB8AC3E}">
        <p14:creationId xmlns:p14="http://schemas.microsoft.com/office/powerpoint/2010/main" val="1192555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PLAZA starts</a:t>
            </a:r>
            <a:r>
              <a:rPr lang="en-US" baseline="0" dirty="0"/>
              <a:t> from plant genomes, or better structural and functional annotations, produced by a variety of data providers. It focusses on gene-based comp. sequence analysis, with an emphasis on gene families, pathways and genome organization. </a:t>
            </a:r>
          </a:p>
          <a:p>
            <a:r>
              <a:rPr lang="en-US" dirty="0"/>
              <a:t>Scalable: version1: 9 genomes 250K proteins, now</a:t>
            </a:r>
            <a:r>
              <a:rPr lang="en-US" baseline="0" dirty="0"/>
              <a:t> integrate genomes of &gt;80 species, &gt;1M proteins</a:t>
            </a:r>
            <a:endParaRPr lang="nl-BE" dirty="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10</a:t>
            </a:fld>
            <a:endParaRPr lang="nl-BE"/>
          </a:p>
        </p:txBody>
      </p:sp>
    </p:spTree>
    <p:extLst>
      <p:ext uri="{BB962C8B-B14F-4D97-AF65-F5344CB8AC3E}">
        <p14:creationId xmlns:p14="http://schemas.microsoft.com/office/powerpoint/2010/main" val="2493374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PLAZA</a:t>
            </a:r>
            <a:r>
              <a:rPr lang="en-US" baseline="0" dirty="0"/>
              <a:t> papers: 575 citations dd. Sept 2019</a:t>
            </a:r>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16</a:t>
            </a:fld>
            <a:endParaRPr lang="nl-BE"/>
          </a:p>
        </p:txBody>
      </p:sp>
    </p:spTree>
    <p:extLst>
      <p:ext uri="{BB962C8B-B14F-4D97-AF65-F5344CB8AC3E}">
        <p14:creationId xmlns:p14="http://schemas.microsoft.com/office/powerpoint/2010/main" val="354527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el 1"/>
          <p:cNvSpPr>
            <a:spLocks noGrp="1"/>
          </p:cNvSpPr>
          <p:nvPr>
            <p:ph type="ctrTitle"/>
          </p:nvPr>
        </p:nvSpPr>
        <p:spPr>
          <a:xfrm>
            <a:off x="118532" y="2534925"/>
            <a:ext cx="7772400" cy="1470025"/>
          </a:xfrm>
        </p:spPr>
        <p:txBody>
          <a:bodyPr>
            <a:noAutofit/>
          </a:bodyPr>
          <a:lstStyle>
            <a:lvl1pPr algn="l">
              <a:defRPr sz="4800" cap="none" baseline="0">
                <a:solidFill>
                  <a:srgbClr val="FFFFFF"/>
                </a:solidFill>
                <a:latin typeface="Corbel" panose="020B0503020204020204" pitchFamily="34" charset="0"/>
              </a:defRPr>
            </a:lvl1pPr>
          </a:lstStyle>
          <a:p>
            <a:r>
              <a:rPr lang="en-US"/>
              <a:t>Click to edit Master title style</a:t>
            </a:r>
            <a:endParaRPr lang="nl-NL" dirty="0"/>
          </a:p>
        </p:txBody>
      </p:sp>
      <p:sp>
        <p:nvSpPr>
          <p:cNvPr id="10" name="Subtitel 2"/>
          <p:cNvSpPr>
            <a:spLocks noGrp="1"/>
          </p:cNvSpPr>
          <p:nvPr>
            <p:ph type="subTitle" idx="1"/>
          </p:nvPr>
        </p:nvSpPr>
        <p:spPr>
          <a:xfrm>
            <a:off x="118532" y="4147626"/>
            <a:ext cx="6400800" cy="1181647"/>
          </a:xfrm>
        </p:spPr>
        <p:txBody>
          <a:bodyPr>
            <a:noAutofit/>
          </a:bodyPr>
          <a:lstStyle>
            <a:lvl1pPr marL="0" indent="0" algn="l">
              <a:buNone/>
              <a:defRPr sz="2000" baseline="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18" name="Text Placeholder 2"/>
          <p:cNvSpPr>
            <a:spLocks noGrp="1"/>
          </p:cNvSpPr>
          <p:nvPr>
            <p:ph type="body" sz="quarter" idx="11" hasCustomPrompt="1"/>
          </p:nvPr>
        </p:nvSpPr>
        <p:spPr>
          <a:xfrm>
            <a:off x="6998140" y="5933243"/>
            <a:ext cx="2048933" cy="313759"/>
          </a:xfrm>
        </p:spPr>
        <p:txBody>
          <a:bodyPr>
            <a:noAutofit/>
          </a:bodyPr>
          <a:lstStyle>
            <a:lvl1pPr marL="0" indent="0" algn="r">
              <a:buNone/>
              <a:defRPr sz="1200" baseline="0">
                <a:solidFill>
                  <a:schemeClr val="bg1"/>
                </a:solidFill>
                <a:latin typeface="Calibri Light" panose="020F0302020204030204" pitchFamily="34" charset="0"/>
              </a:defRPr>
            </a:lvl1pPr>
            <a:lvl5pPr>
              <a:defRPr/>
            </a:lvl5pPr>
          </a:lstStyle>
          <a:p>
            <a:pPr lvl="0"/>
            <a:r>
              <a:rPr lang="nl-BE" dirty="0"/>
              <a:t>Date</a:t>
            </a:r>
          </a:p>
        </p:txBody>
      </p:sp>
      <p:sp>
        <p:nvSpPr>
          <p:cNvPr id="19" name="Text Placeholder 4"/>
          <p:cNvSpPr>
            <a:spLocks noGrp="1"/>
          </p:cNvSpPr>
          <p:nvPr>
            <p:ph type="body" sz="quarter" idx="12" hasCustomPrompt="1"/>
          </p:nvPr>
        </p:nvSpPr>
        <p:spPr>
          <a:xfrm>
            <a:off x="5773478" y="6388827"/>
            <a:ext cx="3273595" cy="326496"/>
          </a:xfrm>
        </p:spPr>
        <p:txBody>
          <a:bodyPr>
            <a:noAutofit/>
          </a:bodyPr>
          <a:lstStyle>
            <a:lvl1pPr marL="0" indent="0" algn="r">
              <a:buNone/>
              <a:defRPr sz="1200" baseline="0">
                <a:solidFill>
                  <a:schemeClr val="bg1"/>
                </a:solidFill>
                <a:latin typeface="+mn-lt"/>
              </a:defRPr>
            </a:lvl1pPr>
          </a:lstStyle>
          <a:p>
            <a:pPr lvl="0"/>
            <a:r>
              <a:rPr lang="nl-BE" dirty="0"/>
              <a:t>Presenter</a:t>
            </a:r>
          </a:p>
        </p:txBody>
      </p:sp>
      <p:sp>
        <p:nvSpPr>
          <p:cNvPr id="8"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867333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el 1"/>
          <p:cNvSpPr>
            <a:spLocks noGrp="1"/>
          </p:cNvSpPr>
          <p:nvPr>
            <p:ph type="ctrTitle"/>
          </p:nvPr>
        </p:nvSpPr>
        <p:spPr>
          <a:xfrm>
            <a:off x="118532" y="2534925"/>
            <a:ext cx="7772400" cy="1470025"/>
          </a:xfrm>
        </p:spPr>
        <p:txBody>
          <a:bodyPr>
            <a:noAutofit/>
          </a:bodyPr>
          <a:lstStyle>
            <a:lvl1pPr algn="l">
              <a:defRPr sz="4800" cap="none" baseline="0">
                <a:solidFill>
                  <a:srgbClr val="1B2944"/>
                </a:solidFill>
                <a:latin typeface="Corbel" panose="020B0503020204020204" pitchFamily="34" charset="0"/>
              </a:defRPr>
            </a:lvl1pPr>
          </a:lstStyle>
          <a:p>
            <a:r>
              <a:rPr lang="en-US"/>
              <a:t>Click to edit Master title style</a:t>
            </a:r>
            <a:endParaRPr lang="nl-NL" dirty="0"/>
          </a:p>
        </p:txBody>
      </p:sp>
      <p:sp>
        <p:nvSpPr>
          <p:cNvPr id="10" name="Subtitel 2"/>
          <p:cNvSpPr>
            <a:spLocks noGrp="1"/>
          </p:cNvSpPr>
          <p:nvPr>
            <p:ph type="subTitle" idx="1"/>
          </p:nvPr>
        </p:nvSpPr>
        <p:spPr>
          <a:xfrm>
            <a:off x="118532" y="4147626"/>
            <a:ext cx="6400800" cy="1181647"/>
          </a:xfrm>
        </p:spPr>
        <p:txBody>
          <a:bodyPr>
            <a:noAutofit/>
          </a:bodyPr>
          <a:lstStyle>
            <a:lvl1pPr marL="0" indent="0" algn="l">
              <a:buNone/>
              <a:defRPr sz="2000" baseline="0">
                <a:solidFill>
                  <a:srgbClr val="1B2944"/>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3" name="Text Placeholder 2"/>
          <p:cNvSpPr>
            <a:spLocks noGrp="1"/>
          </p:cNvSpPr>
          <p:nvPr>
            <p:ph type="body" sz="quarter" idx="10" hasCustomPrompt="1"/>
          </p:nvPr>
        </p:nvSpPr>
        <p:spPr>
          <a:xfrm>
            <a:off x="6998140" y="5933243"/>
            <a:ext cx="2048933" cy="313759"/>
          </a:xfrm>
        </p:spPr>
        <p:txBody>
          <a:bodyPr>
            <a:noAutofit/>
          </a:bodyPr>
          <a:lstStyle>
            <a:lvl1pPr marL="0" indent="0" algn="r">
              <a:buNone/>
              <a:defRPr sz="1200" baseline="0">
                <a:solidFill>
                  <a:schemeClr val="bg1"/>
                </a:solidFill>
                <a:latin typeface="Calibri Light" panose="020F0302020204030204" pitchFamily="34" charset="0"/>
              </a:defRPr>
            </a:lvl1pPr>
            <a:lvl5pPr>
              <a:defRPr/>
            </a:lvl5pPr>
          </a:lstStyle>
          <a:p>
            <a:pPr lvl="0"/>
            <a:r>
              <a:rPr lang="nl-BE" dirty="0"/>
              <a:t>Date</a:t>
            </a:r>
          </a:p>
        </p:txBody>
      </p:sp>
      <p:sp>
        <p:nvSpPr>
          <p:cNvPr id="5" name="Text Placeholder 4"/>
          <p:cNvSpPr>
            <a:spLocks noGrp="1"/>
          </p:cNvSpPr>
          <p:nvPr>
            <p:ph type="body" sz="quarter" idx="11" hasCustomPrompt="1"/>
          </p:nvPr>
        </p:nvSpPr>
        <p:spPr>
          <a:xfrm>
            <a:off x="5773478" y="6388827"/>
            <a:ext cx="3273595" cy="326496"/>
          </a:xfrm>
        </p:spPr>
        <p:txBody>
          <a:bodyPr>
            <a:noAutofit/>
          </a:bodyPr>
          <a:lstStyle>
            <a:lvl1pPr marL="0" indent="0" algn="r">
              <a:buNone/>
              <a:defRPr sz="1200" baseline="0">
                <a:solidFill>
                  <a:schemeClr val="bg1"/>
                </a:solidFill>
                <a:latin typeface="+mn-lt"/>
              </a:defRPr>
            </a:lvl1pPr>
          </a:lstStyle>
          <a:p>
            <a:pPr lvl="0"/>
            <a:r>
              <a:rPr lang="nl-BE" dirty="0"/>
              <a:t>Presenter</a:t>
            </a:r>
          </a:p>
        </p:txBody>
      </p:sp>
      <p:sp>
        <p:nvSpPr>
          <p:cNvPr id="8"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20845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182610" y="2445488"/>
            <a:ext cx="7738646" cy="2200939"/>
          </a:xfrm>
        </p:spPr>
        <p:txBody>
          <a:bodyPr anchor="t" anchorCtr="0">
            <a:noAutofit/>
          </a:bodyPr>
          <a:lstStyle>
            <a:lvl1pPr algn="l">
              <a:defRPr sz="4800" b="1" kern="1500" cap="none" spc="0" baseline="0">
                <a:solidFill>
                  <a:schemeClr val="bg1"/>
                </a:solidFill>
              </a:defRPr>
            </a:lvl1pPr>
          </a:lstStyle>
          <a:p>
            <a:r>
              <a:rPr lang="en-US"/>
              <a:t>Click to edit Master title style</a:t>
            </a:r>
            <a:endParaRPr lang="nl-NL" dirty="0"/>
          </a:p>
        </p:txBody>
      </p:sp>
      <p:sp>
        <p:nvSpPr>
          <p:cNvPr id="5"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595824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n-lt"/>
              </a:defRPr>
            </a:lvl1pPr>
          </a:lstStyle>
          <a:p>
            <a:r>
              <a:rPr lang="en-US"/>
              <a:t>Click to edit Master title style</a:t>
            </a:r>
            <a:endParaRPr lang="nl-NL" dirty="0"/>
          </a:p>
        </p:txBody>
      </p:sp>
      <p:sp>
        <p:nvSpPr>
          <p:cNvPr id="3" name="Tijdelijke aanduiding voor inhoud 2"/>
          <p:cNvSpPr>
            <a:spLocks noGrp="1"/>
          </p:cNvSpPr>
          <p:nvPr>
            <p:ph idx="1"/>
          </p:nvPr>
        </p:nvSpPr>
        <p:spPr>
          <a:xfrm>
            <a:off x="457200" y="1600201"/>
            <a:ext cx="8229600" cy="4485968"/>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baseline="0">
                <a:solidFill>
                  <a:srgbClr val="1B2944"/>
                </a:solidFill>
                <a:latin typeface="+mn-lt"/>
              </a:defRPr>
            </a:lvl2pPr>
            <a:lvl3pPr>
              <a:buClr>
                <a:srgbClr val="1B2944"/>
              </a:buClr>
              <a:defRPr baseline="0">
                <a:solidFill>
                  <a:srgbClr val="1B2944"/>
                </a:solidFill>
                <a:latin typeface="+mn-lt"/>
              </a:defRPr>
            </a:lvl3pPr>
            <a:lvl4pPr marL="1600200" indent="-228600">
              <a:buClr>
                <a:srgbClr val="1B2944"/>
              </a:buClr>
              <a:buFont typeface="Arial" panose="020B0604020202020204" pitchFamily="34" charset="0"/>
              <a:buChar char="•"/>
              <a:defRPr baseline="0">
                <a:solidFill>
                  <a:srgbClr val="1B2944"/>
                </a:solidFill>
                <a:latin typeface="+mn-lt"/>
              </a:defRPr>
            </a:lvl4pPr>
            <a:lvl5pPr marL="2057400" indent="-228600">
              <a:buClr>
                <a:srgbClr val="1B2944"/>
              </a:buClr>
              <a:buFont typeface="Arial" panose="020B0604020202020204" pitchFamily="34" charset="0"/>
              <a:buChar char="•"/>
              <a:defRPr baseline="0">
                <a:solidFill>
                  <a:srgbClr val="1B294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6"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49351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 Subtitel -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Autofit/>
          </a:bodyPr>
          <a:lstStyle>
            <a:lvl1pPr algn="l">
              <a:defRPr cap="none" baseline="0">
                <a:solidFill>
                  <a:srgbClr val="1B2944"/>
                </a:solidFill>
                <a:latin typeface="+mn-lt"/>
              </a:defRPr>
            </a:lvl1pPr>
          </a:lstStyle>
          <a:p>
            <a:r>
              <a:rPr lang="nl-NL" dirty="0"/>
              <a:t>Headline</a:t>
            </a:r>
          </a:p>
        </p:txBody>
      </p:sp>
      <p:sp>
        <p:nvSpPr>
          <p:cNvPr id="3" name="Tijdelijke aanduiding voor inhoud 2"/>
          <p:cNvSpPr>
            <a:spLocks noGrp="1"/>
          </p:cNvSpPr>
          <p:nvPr>
            <p:ph idx="1"/>
          </p:nvPr>
        </p:nvSpPr>
        <p:spPr>
          <a:xfrm>
            <a:off x="457200" y="2053167"/>
            <a:ext cx="8229600" cy="4033002"/>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baseline="0">
                <a:solidFill>
                  <a:srgbClr val="1B2944"/>
                </a:solidFill>
                <a:latin typeface="+mn-lt"/>
              </a:defRPr>
            </a:lvl2pPr>
            <a:lvl3pPr>
              <a:buClr>
                <a:srgbClr val="1B2944"/>
              </a:buClr>
              <a:defRPr baseline="0">
                <a:solidFill>
                  <a:srgbClr val="1B2944"/>
                </a:solidFill>
                <a:latin typeface="+mn-lt"/>
              </a:defRPr>
            </a:lvl3pPr>
            <a:lvl4pPr>
              <a:buClr>
                <a:srgbClr val="1B2944"/>
              </a:buClr>
              <a:defRPr baseline="0">
                <a:solidFill>
                  <a:srgbClr val="1B2944"/>
                </a:solidFill>
                <a:latin typeface="+mn-lt"/>
              </a:defRPr>
            </a:lvl4pPr>
            <a:lvl5pPr>
              <a:buClr>
                <a:srgbClr val="1B2944"/>
              </a:buClr>
              <a:defRPr baseline="0">
                <a:solidFill>
                  <a:srgbClr val="1B294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ext Placeholder 5"/>
          <p:cNvSpPr>
            <a:spLocks noGrp="1"/>
          </p:cNvSpPr>
          <p:nvPr>
            <p:ph type="body" sz="quarter" idx="10" hasCustomPrompt="1"/>
          </p:nvPr>
        </p:nvSpPr>
        <p:spPr>
          <a:xfrm>
            <a:off x="457200" y="1455738"/>
            <a:ext cx="8229599" cy="559329"/>
          </a:xfrm>
        </p:spPr>
        <p:txBody>
          <a:bodyPr>
            <a:noAutofit/>
          </a:bodyPr>
          <a:lstStyle>
            <a:lvl1pPr marL="0" indent="0">
              <a:buNone/>
              <a:defRPr baseline="0">
                <a:solidFill>
                  <a:srgbClr val="EA6341"/>
                </a:solidFill>
                <a:latin typeface="+mj-lt"/>
              </a:defRPr>
            </a:lvl1pPr>
          </a:lstStyle>
          <a:p>
            <a:pPr lvl="0"/>
            <a:r>
              <a:rPr lang="nl-BE" dirty="0"/>
              <a:t>Subheadline</a:t>
            </a:r>
          </a:p>
        </p:txBody>
      </p:sp>
      <p:sp>
        <p:nvSpPr>
          <p:cNvPr id="16"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1269929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el  - 2x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j-lt"/>
              </a:defRPr>
            </a:lvl1pPr>
          </a:lstStyle>
          <a:p>
            <a:r>
              <a:rPr lang="en-US"/>
              <a:t>Click to edit Master title style</a:t>
            </a:r>
            <a:endParaRPr lang="nl-NL" dirty="0"/>
          </a:p>
        </p:txBody>
      </p:sp>
      <p:sp>
        <p:nvSpPr>
          <p:cNvPr id="3" name="Tijdelijke aanduiding voor inhoud 2"/>
          <p:cNvSpPr>
            <a:spLocks noGrp="1"/>
          </p:cNvSpPr>
          <p:nvPr>
            <p:ph sz="half" idx="1"/>
          </p:nvPr>
        </p:nvSpPr>
        <p:spPr>
          <a:xfrm>
            <a:off x="457200" y="1600200"/>
            <a:ext cx="4038600" cy="4485969"/>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sz="2400" baseline="0">
                <a:solidFill>
                  <a:srgbClr val="1B2944"/>
                </a:solidFill>
                <a:latin typeface="+mn-lt"/>
              </a:defRPr>
            </a:lvl2pPr>
            <a:lvl3pPr>
              <a:buClr>
                <a:srgbClr val="1B2944"/>
              </a:buClr>
              <a:defRPr sz="2000" baseline="0">
                <a:solidFill>
                  <a:srgbClr val="1B2944"/>
                </a:solidFill>
                <a:latin typeface="+mn-lt"/>
              </a:defRPr>
            </a:lvl3pPr>
            <a:lvl4pPr>
              <a:buClr>
                <a:srgbClr val="1B2944"/>
              </a:buClr>
              <a:defRPr sz="1800" baseline="0">
                <a:solidFill>
                  <a:srgbClr val="1B2944"/>
                </a:solidFill>
                <a:latin typeface="+mn-lt"/>
              </a:defRPr>
            </a:lvl4pPr>
            <a:lvl5pPr>
              <a:buClr>
                <a:srgbClr val="1B2944"/>
              </a:buClr>
              <a:defRPr sz="1800" baseline="0">
                <a:solidFill>
                  <a:srgbClr val="1B2944"/>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inhoud 3"/>
          <p:cNvSpPr>
            <a:spLocks noGrp="1"/>
          </p:cNvSpPr>
          <p:nvPr>
            <p:ph sz="half" idx="2"/>
          </p:nvPr>
        </p:nvSpPr>
        <p:spPr>
          <a:xfrm>
            <a:off x="4648200" y="1600200"/>
            <a:ext cx="4038600" cy="4485969"/>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sz="2400" baseline="0">
                <a:solidFill>
                  <a:srgbClr val="1B2944"/>
                </a:solidFill>
                <a:latin typeface="+mn-lt"/>
              </a:defRPr>
            </a:lvl2pPr>
            <a:lvl3pPr>
              <a:buClr>
                <a:srgbClr val="1B2944"/>
              </a:buClr>
              <a:defRPr sz="2000" baseline="0">
                <a:solidFill>
                  <a:srgbClr val="1B2944"/>
                </a:solidFill>
                <a:latin typeface="+mn-lt"/>
              </a:defRPr>
            </a:lvl3pPr>
            <a:lvl4pPr>
              <a:buClr>
                <a:srgbClr val="1B2944"/>
              </a:buClr>
              <a:defRPr sz="1800" baseline="0">
                <a:solidFill>
                  <a:srgbClr val="1B2944"/>
                </a:solidFill>
                <a:latin typeface="+mn-lt"/>
              </a:defRPr>
            </a:lvl4pPr>
            <a:lvl5pPr>
              <a:buClr>
                <a:srgbClr val="1B2944"/>
              </a:buClr>
              <a:defRPr sz="1800" baseline="0">
                <a:solidFill>
                  <a:srgbClr val="1B2944"/>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5"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217788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 Blanco">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j-lt"/>
              </a:defRPr>
            </a:lvl1pPr>
          </a:lstStyle>
          <a:p>
            <a:r>
              <a:rPr lang="en-US"/>
              <a:t>Click to edit Master title style</a:t>
            </a:r>
            <a:endParaRPr lang="nl-NL" dirty="0"/>
          </a:p>
        </p:txBody>
      </p:sp>
      <p:sp>
        <p:nvSpPr>
          <p:cNvPr id="13"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217769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12"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dirty="0"/>
          </a:p>
        </p:txBody>
      </p:sp>
    </p:spTree>
    <p:extLst>
      <p:ext uri="{BB962C8B-B14F-4D97-AF65-F5344CB8AC3E}">
        <p14:creationId xmlns:p14="http://schemas.microsoft.com/office/powerpoint/2010/main" val="418195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c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7448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746603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68" r:id="rId4"/>
    <p:sldLayoutId id="2147483669" r:id="rId5"/>
    <p:sldLayoutId id="2147483664" r:id="rId6"/>
    <p:sldLayoutId id="2147483670" r:id="rId7"/>
    <p:sldLayoutId id="2147483667" r:id="rId8"/>
    <p:sldLayoutId id="2147483671" r:id="rId9"/>
  </p:sldLayoutIdLst>
  <p:hf hdr="0" ftr="0" dt="0"/>
  <p:txStyles>
    <p:titleStyle>
      <a:lvl1pPr algn="l" defTabSz="457200" rtl="0" eaLnBrk="1" latinLnBrk="0" hangingPunct="1">
        <a:spcBef>
          <a:spcPct val="0"/>
        </a:spcBef>
        <a:buNone/>
        <a:defRPr sz="4400" b="1" i="0" kern="1200" cap="all" baseline="0">
          <a:solidFill>
            <a:srgbClr val="1B2944"/>
          </a:solidFill>
          <a:latin typeface="+mj-lt"/>
          <a:ea typeface="+mj-ea"/>
          <a:cs typeface="+mj-cs"/>
        </a:defRPr>
      </a:lvl1pPr>
    </p:titleStyle>
    <p:bodyStyle>
      <a:lvl1pPr marL="342900" indent="-342900" algn="l" defTabSz="457200" rtl="0" eaLnBrk="1" latinLnBrk="0" hangingPunct="1">
        <a:spcBef>
          <a:spcPct val="20000"/>
        </a:spcBef>
        <a:buClr>
          <a:srgbClr val="EA6341"/>
        </a:buClr>
        <a:buFont typeface="Arial" panose="020B0604020202020204" pitchFamily="34" charset="0"/>
        <a:buChar char="•"/>
        <a:defRPr sz="3200" kern="1200">
          <a:solidFill>
            <a:srgbClr val="1B2944"/>
          </a:solidFill>
          <a:latin typeface="+mn-lt"/>
          <a:ea typeface="+mn-ea"/>
          <a:cs typeface="+mn-cs"/>
        </a:defRPr>
      </a:lvl1pPr>
      <a:lvl2pPr marL="742950" indent="-285750" algn="l" defTabSz="457200" rtl="0" eaLnBrk="1" latinLnBrk="0" hangingPunct="1">
        <a:spcBef>
          <a:spcPct val="20000"/>
        </a:spcBef>
        <a:buFontTx/>
        <a:buBlip>
          <a:blip r:embed="rId12"/>
        </a:buBlip>
        <a:defRPr sz="2800" kern="120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40.emf"/></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3.gif"/><Relationship Id="rId4" Type="http://schemas.openxmlformats.org/officeDocument/2006/relationships/image" Target="../media/image42.emf"/></Relationships>
</file>

<file path=ppt/slides/_rels/slide18.xml.rels><?xml version="1.0" encoding="UTF-8" standalone="yes"?>
<Relationships xmlns="http://schemas.openxmlformats.org/package/2006/relationships"><Relationship Id="rId2" Type="http://schemas.openxmlformats.org/officeDocument/2006/relationships/hyperlink" Target="http://bioinformatics.psb.ugent.be/plaza/documentation"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plantphysiol.org/content/158/2/590.long" TargetMode="External"/><Relationship Id="rId2" Type="http://schemas.openxmlformats.org/officeDocument/2006/relationships/hyperlink" Target="https://www.ncbi.nlm.nih.gov/pmc/articles/PMC4384038/" TargetMode="External"/><Relationship Id="rId1" Type="http://schemas.openxmlformats.org/officeDocument/2006/relationships/slideLayout" Target="../slideLayouts/slideLayout4.xml"/><Relationship Id="rId5" Type="http://schemas.openxmlformats.org/officeDocument/2006/relationships/hyperlink" Target="http://link.springer.com/protocol/10.1007/978-1-4939-6658-5_10" TargetMode="External"/><Relationship Id="rId4" Type="http://schemas.openxmlformats.org/officeDocument/2006/relationships/hyperlink" Target="http://www.plantcell.org/content/21/12/3718.lo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plabipd.de/timeline_view.ep"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Functional Plant Bioinformatics</a:t>
            </a:r>
            <a:endParaRPr lang="nl-BE" sz="4000" dirty="0"/>
          </a:p>
        </p:txBody>
      </p:sp>
      <p:sp>
        <p:nvSpPr>
          <p:cNvPr id="3" name="Subtitle 2"/>
          <p:cNvSpPr>
            <a:spLocks noGrp="1"/>
          </p:cNvSpPr>
          <p:nvPr>
            <p:ph type="subTitle" idx="1"/>
          </p:nvPr>
        </p:nvSpPr>
        <p:spPr/>
        <p:txBody>
          <a:bodyPr/>
          <a:lstStyle/>
          <a:p>
            <a:r>
              <a:rPr lang="en-US" dirty="0"/>
              <a:t>Using PLAZA to get more out of your plant omics data</a:t>
            </a:r>
            <a:endParaRPr lang="nl-BE" dirty="0"/>
          </a:p>
        </p:txBody>
      </p:sp>
      <p:sp>
        <p:nvSpPr>
          <p:cNvPr id="4" name="Text Placeholder 3"/>
          <p:cNvSpPr>
            <a:spLocks noGrp="1"/>
          </p:cNvSpPr>
          <p:nvPr>
            <p:ph type="body" sz="quarter" idx="10"/>
          </p:nvPr>
        </p:nvSpPr>
        <p:spPr/>
        <p:txBody>
          <a:bodyPr/>
          <a:lstStyle/>
          <a:p>
            <a:r>
              <a:rPr lang="en-US" dirty="0"/>
              <a:t>25-26 October, 2021</a:t>
            </a:r>
          </a:p>
          <a:p>
            <a:endParaRPr lang="nl-BE" dirty="0"/>
          </a:p>
        </p:txBody>
      </p:sp>
      <p:sp>
        <p:nvSpPr>
          <p:cNvPr id="5" name="Text Placeholder 4"/>
          <p:cNvSpPr>
            <a:spLocks noGrp="1"/>
          </p:cNvSpPr>
          <p:nvPr>
            <p:ph type="body" sz="quarter" idx="11"/>
          </p:nvPr>
        </p:nvSpPr>
        <p:spPr>
          <a:xfrm>
            <a:off x="5773478" y="6247002"/>
            <a:ext cx="3273595" cy="468321"/>
          </a:xfrm>
        </p:spPr>
        <p:txBody>
          <a:bodyPr/>
          <a:lstStyle/>
          <a:p>
            <a:r>
              <a:rPr lang="en-US" dirty="0" err="1"/>
              <a:t>Klaas</a:t>
            </a:r>
            <a:r>
              <a:rPr lang="en-US" dirty="0"/>
              <a:t> </a:t>
            </a:r>
            <a:r>
              <a:rPr lang="en-US" dirty="0" err="1"/>
              <a:t>Vandepoele</a:t>
            </a:r>
            <a:endParaRPr lang="en-US" dirty="0"/>
          </a:p>
          <a:p>
            <a:r>
              <a:rPr lang="en-US" dirty="0" err="1"/>
              <a:t>Michiel</a:t>
            </a:r>
            <a:r>
              <a:rPr lang="en-US" dirty="0"/>
              <a:t> Van Bel</a:t>
            </a:r>
            <a:endParaRPr lang="nl-BE" dirty="0"/>
          </a:p>
        </p:txBody>
      </p:sp>
      <p:sp>
        <p:nvSpPr>
          <p:cNvPr id="6" name="Slide Number Placeholder 5"/>
          <p:cNvSpPr>
            <a:spLocks noGrp="1"/>
          </p:cNvSpPr>
          <p:nvPr>
            <p:ph type="sldNum" sz="quarter" idx="13"/>
          </p:nvPr>
        </p:nvSpPr>
        <p:spPr/>
        <p:txBody>
          <a:bodyPr/>
          <a:lstStyle/>
          <a:p>
            <a:fld id="{7FF718FE-0A63-4350-8613-4EA9944B22F5}" type="slidenum">
              <a:rPr lang="nl-BE" smtClean="0"/>
              <a:pPr/>
              <a:t>1</a:t>
            </a:fld>
            <a:endParaRPr lang="nl-BE"/>
          </a:p>
        </p:txBody>
      </p:sp>
    </p:spTree>
    <p:extLst>
      <p:ext uri="{BB962C8B-B14F-4D97-AF65-F5344CB8AC3E}">
        <p14:creationId xmlns:p14="http://schemas.microsoft.com/office/powerpoint/2010/main" val="2526494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7FF718FE-0A63-4350-8613-4EA9944B22F5}" type="slidenum">
              <a:rPr lang="nl-BE" smtClean="0"/>
              <a:pPr/>
              <a:t>10</a:t>
            </a:fld>
            <a:endParaRPr lang="nl-BE"/>
          </a:p>
        </p:txBody>
      </p:sp>
      <p:pic>
        <p:nvPicPr>
          <p:cNvPr id="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1746" b="82056"/>
          <a:stretch/>
        </p:blipFill>
        <p:spPr bwMode="auto">
          <a:xfrm>
            <a:off x="-508" y="-3688"/>
            <a:ext cx="9144508" cy="122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5652120" y="188640"/>
            <a:ext cx="3060340" cy="324036"/>
          </a:xfrm>
          <a:prstGeom prst="roundRect">
            <a:avLst/>
          </a:prstGeom>
          <a:solidFill>
            <a:srgbClr val="40404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100" b="1" dirty="0">
                <a:solidFill>
                  <a:schemeClr val="bg1">
                    <a:lumMod val="95000"/>
                  </a:schemeClr>
                </a:solidFill>
                <a:latin typeface="Arial" panose="020B0604020202020204" pitchFamily="34" charset="0"/>
                <a:cs typeface="Arial" panose="020B0604020202020204" pitchFamily="34" charset="0"/>
              </a:rPr>
              <a:t>http://bioinformatics.psb.ugent.be/plaza/</a:t>
            </a:r>
            <a:endParaRPr lang="nl-BE" sz="1100" b="1" dirty="0">
              <a:latin typeface="Arial" panose="020B0604020202020204" pitchFamily="34" charset="0"/>
              <a:cs typeface="Arial" panose="020B0604020202020204" pitchFamily="34" charset="0"/>
            </a:endParaRPr>
          </a:p>
        </p:txBody>
      </p:sp>
      <p:pic>
        <p:nvPicPr>
          <p:cNvPr id="8" name="Picture 7"/>
          <p:cNvPicPr>
            <a:picLocks noChangeAspect="1" noChangeArrowheads="1"/>
          </p:cNvPicPr>
          <p:nvPr/>
        </p:nvPicPr>
        <p:blipFill>
          <a:blip r:embed="rId4" cstate="print"/>
          <a:srcRect/>
          <a:stretch>
            <a:fillRect/>
          </a:stretch>
        </p:blipFill>
        <p:spPr bwMode="auto">
          <a:xfrm>
            <a:off x="5940153" y="1202337"/>
            <a:ext cx="2454208" cy="1855842"/>
          </a:xfrm>
          <a:prstGeom prst="rect">
            <a:avLst/>
          </a:prstGeom>
          <a:noFill/>
          <a:ln w="9525">
            <a:noFill/>
            <a:miter lim="800000"/>
            <a:headEnd/>
            <a:tailEnd/>
          </a:ln>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3" y="3106622"/>
            <a:ext cx="2499179" cy="112998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303376" y="4630989"/>
            <a:ext cx="5724636" cy="1169551"/>
          </a:xfrm>
          <a:prstGeom prst="rect">
            <a:avLst/>
          </a:prstGeom>
          <a:noFill/>
        </p:spPr>
        <p:txBody>
          <a:bodyPr wrap="square" rtlCol="0">
            <a:spAutoFit/>
          </a:bodyPr>
          <a:lstStyle/>
          <a:p>
            <a:pPr marL="177800" indent="-177800" fontAlgn="auto">
              <a:spcBef>
                <a:spcPts val="0"/>
              </a:spcBef>
              <a:spcAft>
                <a:spcPts val="0"/>
              </a:spcAft>
              <a:buFont typeface="Arial" pitchFamily="34" charset="0"/>
              <a:buChar char="•"/>
            </a:pPr>
            <a:r>
              <a:rPr lang="en-US" sz="1400" dirty="0">
                <a:solidFill>
                  <a:prstClr val="black"/>
                </a:solidFill>
                <a:latin typeface="Calibri"/>
              </a:rPr>
              <a:t>Gene family annotation and phylogenetic trees</a:t>
            </a:r>
          </a:p>
          <a:p>
            <a:pPr marL="177800" indent="-177800" fontAlgn="auto">
              <a:spcBef>
                <a:spcPts val="0"/>
              </a:spcBef>
              <a:spcAft>
                <a:spcPts val="0"/>
              </a:spcAft>
              <a:buFont typeface="Arial" pitchFamily="34" charset="0"/>
              <a:buChar char="•"/>
            </a:pPr>
            <a:r>
              <a:rPr lang="en-US" sz="1400" dirty="0">
                <a:solidFill>
                  <a:prstClr val="black"/>
                </a:solidFill>
                <a:latin typeface="Calibri"/>
              </a:rPr>
              <a:t>Traceable functional annotation (GO/InterPro/MapMan)</a:t>
            </a:r>
          </a:p>
          <a:p>
            <a:pPr marL="177800" indent="-177800" fontAlgn="auto">
              <a:spcBef>
                <a:spcPts val="0"/>
              </a:spcBef>
              <a:spcAft>
                <a:spcPts val="0"/>
              </a:spcAft>
              <a:buFont typeface="Arial" pitchFamily="34" charset="0"/>
              <a:buChar char="•"/>
            </a:pPr>
            <a:r>
              <a:rPr lang="en-US" sz="1400" dirty="0">
                <a:solidFill>
                  <a:prstClr val="black"/>
                </a:solidFill>
                <a:latin typeface="Calibri"/>
              </a:rPr>
              <a:t>Colinearity and synteny </a:t>
            </a:r>
          </a:p>
          <a:p>
            <a:pPr marL="177800" indent="-177800" fontAlgn="auto">
              <a:spcBef>
                <a:spcPts val="0"/>
              </a:spcBef>
              <a:spcAft>
                <a:spcPts val="0"/>
              </a:spcAft>
              <a:buFont typeface="Arial" pitchFamily="34" charset="0"/>
              <a:buChar char="•"/>
            </a:pPr>
            <a:r>
              <a:rPr lang="en-US" sz="1400" dirty="0">
                <a:solidFill>
                  <a:srgbClr val="FFC000"/>
                </a:solidFill>
                <a:latin typeface="Calibri"/>
              </a:rPr>
              <a:t>Integrative gene orthology inference</a:t>
            </a:r>
            <a:endParaRPr lang="en-US" sz="1400" dirty="0">
              <a:solidFill>
                <a:prstClr val="black"/>
              </a:solidFill>
              <a:latin typeface="Calibri"/>
            </a:endParaRPr>
          </a:p>
          <a:p>
            <a:pPr marL="285750" indent="-285750" fontAlgn="auto">
              <a:spcBef>
                <a:spcPts val="0"/>
              </a:spcBef>
              <a:spcAft>
                <a:spcPts val="0"/>
              </a:spcAft>
              <a:buFont typeface="Wingdings" panose="05000000000000000000" pitchFamily="2" charset="2"/>
              <a:buChar char="Ø"/>
            </a:pPr>
            <a:r>
              <a:rPr lang="en-US" sz="1400" b="1" dirty="0">
                <a:solidFill>
                  <a:srgbClr val="92D050"/>
                </a:solidFill>
                <a:latin typeface="Calibri"/>
              </a:rPr>
              <a:t>Highly integrative platform to translate knowledge from model to crop</a:t>
            </a:r>
            <a:endParaRPr lang="nl-BE" sz="1400" b="1" dirty="0">
              <a:solidFill>
                <a:srgbClr val="92D050"/>
              </a:solidFill>
              <a:latin typeface="Calibri"/>
            </a:endParaRPr>
          </a:p>
        </p:txBody>
      </p:sp>
      <p:sp>
        <p:nvSpPr>
          <p:cNvPr id="11" name="TextBox 10"/>
          <p:cNvSpPr txBox="1"/>
          <p:nvPr/>
        </p:nvSpPr>
        <p:spPr>
          <a:xfrm>
            <a:off x="5940153" y="4297551"/>
            <a:ext cx="2811188" cy="2108269"/>
          </a:xfrm>
          <a:prstGeom prst="rect">
            <a:avLst/>
          </a:prstGeom>
          <a:noFill/>
        </p:spPr>
        <p:txBody>
          <a:bodyPr wrap="square" rtlCol="0">
            <a:spAutoFit/>
          </a:bodyPr>
          <a:lstStyle/>
          <a:p>
            <a:pPr marL="177800" indent="-177800" fontAlgn="auto">
              <a:spcBef>
                <a:spcPts val="0"/>
              </a:spcBef>
              <a:spcAft>
                <a:spcPts val="0"/>
              </a:spcAft>
              <a:buFont typeface="Arial" pitchFamily="34" charset="0"/>
              <a:buChar char="•"/>
            </a:pPr>
            <a:r>
              <a:rPr lang="en-US" sz="1400" dirty="0">
                <a:solidFill>
                  <a:srgbClr val="FFC000"/>
                </a:solidFill>
                <a:latin typeface="Calibri"/>
              </a:rPr>
              <a:t>&gt; 100 species/genomes</a:t>
            </a:r>
          </a:p>
          <a:p>
            <a:pPr lvl="1"/>
            <a:r>
              <a:rPr lang="en-US" sz="1100" dirty="0">
                <a:solidFill>
                  <a:prstClr val="black"/>
                </a:solidFill>
                <a:latin typeface="Calibri"/>
                <a:sym typeface="Wingdings" panose="05000000000000000000" pitchFamily="2" charset="2"/>
              </a:rPr>
              <a:t> d</a:t>
            </a:r>
            <a:r>
              <a:rPr lang="en-US" sz="1100" dirty="0">
                <a:solidFill>
                  <a:prstClr val="black"/>
                </a:solidFill>
                <a:latin typeface="Calibri"/>
              </a:rPr>
              <a:t>icots, monocots, gymnosperms, 	algae, diatoms, etc. </a:t>
            </a:r>
          </a:p>
          <a:p>
            <a:pPr marL="177800" indent="-177800" fontAlgn="auto">
              <a:spcBef>
                <a:spcPts val="0"/>
              </a:spcBef>
              <a:spcAft>
                <a:spcPts val="0"/>
              </a:spcAft>
              <a:buFont typeface="Arial" pitchFamily="34" charset="0"/>
              <a:buChar char="•"/>
            </a:pPr>
            <a:r>
              <a:rPr lang="en-US" sz="1400" dirty="0">
                <a:solidFill>
                  <a:prstClr val="black"/>
                </a:solidFill>
                <a:latin typeface="Calibri"/>
              </a:rPr>
              <a:t>Highly scalable design</a:t>
            </a:r>
          </a:p>
          <a:p>
            <a:pPr lvl="1"/>
            <a:r>
              <a:rPr lang="en-US" sz="1100" dirty="0">
                <a:solidFill>
                  <a:prstClr val="black"/>
                </a:solidFill>
                <a:latin typeface="Calibri"/>
                <a:sym typeface="Wingdings" panose="05000000000000000000" pitchFamily="2" charset="2"/>
              </a:rPr>
              <a:t> </a:t>
            </a:r>
            <a:r>
              <a:rPr lang="en-US" sz="1100" dirty="0">
                <a:solidFill>
                  <a:prstClr val="black"/>
                </a:solidFill>
                <a:latin typeface="Calibri"/>
              </a:rPr>
              <a:t>Web-based mobile user interface</a:t>
            </a:r>
          </a:p>
          <a:p>
            <a:pPr marL="177800" indent="-177800" fontAlgn="auto">
              <a:spcBef>
                <a:spcPts val="0"/>
              </a:spcBef>
              <a:spcAft>
                <a:spcPts val="0"/>
              </a:spcAft>
              <a:buFont typeface="Arial" pitchFamily="34" charset="0"/>
              <a:buChar char="•"/>
            </a:pPr>
            <a:r>
              <a:rPr lang="en-US" sz="1400" dirty="0">
                <a:solidFill>
                  <a:prstClr val="black"/>
                </a:solidFill>
                <a:latin typeface="Calibri"/>
              </a:rPr>
              <a:t>Integrated </a:t>
            </a:r>
            <a:r>
              <a:rPr lang="en-US" sz="1400" dirty="0">
                <a:solidFill>
                  <a:srgbClr val="FFC000"/>
                </a:solidFill>
                <a:latin typeface="Calibri"/>
              </a:rPr>
              <a:t>Workbench </a:t>
            </a:r>
            <a:r>
              <a:rPr lang="en-US" sz="1400" dirty="0">
                <a:solidFill>
                  <a:prstClr val="black"/>
                </a:solidFill>
                <a:latin typeface="Calibri"/>
              </a:rPr>
              <a:t>for analysis of sets of genes</a:t>
            </a:r>
          </a:p>
          <a:p>
            <a:pPr marL="177800" indent="-177800" fontAlgn="auto">
              <a:spcBef>
                <a:spcPts val="0"/>
              </a:spcBef>
              <a:spcAft>
                <a:spcPts val="0"/>
              </a:spcAft>
              <a:buFont typeface="Arial" pitchFamily="34" charset="0"/>
              <a:buChar char="•"/>
            </a:pPr>
            <a:r>
              <a:rPr lang="en-US" sz="1400" dirty="0">
                <a:solidFill>
                  <a:prstClr val="black"/>
                </a:solidFill>
                <a:latin typeface="Calibri"/>
              </a:rPr>
              <a:t>APIs &amp; FTP dumps for large scale custom analyses</a:t>
            </a:r>
            <a:endParaRPr lang="nl-BE" sz="1400" dirty="0">
              <a:solidFill>
                <a:prstClr val="black"/>
              </a:solidFill>
              <a:latin typeface="Calibri"/>
            </a:endParaRPr>
          </a:p>
          <a:p>
            <a:pPr marL="177800" indent="-177800" fontAlgn="auto">
              <a:spcBef>
                <a:spcPts val="0"/>
              </a:spcBef>
              <a:spcAft>
                <a:spcPts val="0"/>
              </a:spcAft>
            </a:pPr>
            <a:endParaRPr lang="en-US" sz="1400" dirty="0">
              <a:solidFill>
                <a:prstClr val="black"/>
              </a:solidFill>
              <a:latin typeface="Calibri"/>
            </a:endParaRPr>
          </a:p>
        </p:txBody>
      </p:sp>
      <p:grpSp>
        <p:nvGrpSpPr>
          <p:cNvPr id="12" name="Group 11"/>
          <p:cNvGrpSpPr/>
          <p:nvPr/>
        </p:nvGrpSpPr>
        <p:grpSpPr>
          <a:xfrm>
            <a:off x="700802" y="1192210"/>
            <a:ext cx="4161755" cy="3438780"/>
            <a:chOff x="619125" y="785297"/>
            <a:chExt cx="5089194" cy="4241512"/>
          </a:xfrm>
        </p:grpSpPr>
        <p:pic>
          <p:nvPicPr>
            <p:cNvPr id="13" name="Picture 12"/>
            <p:cNvPicPr>
              <a:picLocks noChangeAspect="1"/>
            </p:cNvPicPr>
            <p:nvPr/>
          </p:nvPicPr>
          <p:blipFill>
            <a:blip r:embed="rId6"/>
            <a:stretch>
              <a:fillRect/>
            </a:stretch>
          </p:blipFill>
          <p:spPr>
            <a:xfrm>
              <a:off x="619125" y="1129614"/>
              <a:ext cx="2412399" cy="1604391"/>
            </a:xfrm>
            <a:prstGeom prst="rect">
              <a:avLst/>
            </a:prstGeom>
          </p:spPr>
        </p:pic>
        <p:pic>
          <p:nvPicPr>
            <p:cNvPr id="14" name="Picture 13"/>
            <p:cNvPicPr>
              <a:picLocks noChangeAspect="1"/>
            </p:cNvPicPr>
            <p:nvPr/>
          </p:nvPicPr>
          <p:blipFill>
            <a:blip r:embed="rId7"/>
            <a:stretch>
              <a:fillRect/>
            </a:stretch>
          </p:blipFill>
          <p:spPr>
            <a:xfrm>
              <a:off x="3270422" y="785297"/>
              <a:ext cx="2369265" cy="2205037"/>
            </a:xfrm>
            <a:prstGeom prst="rect">
              <a:avLst/>
            </a:prstGeom>
          </p:spPr>
        </p:pic>
        <p:pic>
          <p:nvPicPr>
            <p:cNvPr id="15" name="Picture 14"/>
            <p:cNvPicPr>
              <a:picLocks noChangeAspect="1"/>
            </p:cNvPicPr>
            <p:nvPr/>
          </p:nvPicPr>
          <p:blipFill>
            <a:blip r:embed="rId8"/>
            <a:stretch>
              <a:fillRect/>
            </a:stretch>
          </p:blipFill>
          <p:spPr>
            <a:xfrm>
              <a:off x="3270423" y="3171567"/>
              <a:ext cx="2437896" cy="1655805"/>
            </a:xfrm>
            <a:prstGeom prst="rect">
              <a:avLst/>
            </a:prstGeom>
          </p:spPr>
        </p:pic>
        <p:pic>
          <p:nvPicPr>
            <p:cNvPr id="16" name="Picture 15"/>
            <p:cNvPicPr>
              <a:picLocks noChangeAspect="1"/>
            </p:cNvPicPr>
            <p:nvPr/>
          </p:nvPicPr>
          <p:blipFill>
            <a:blip r:embed="rId9"/>
            <a:stretch>
              <a:fillRect/>
            </a:stretch>
          </p:blipFill>
          <p:spPr>
            <a:xfrm>
              <a:off x="619125" y="2990334"/>
              <a:ext cx="2330021" cy="2036475"/>
            </a:xfrm>
            <a:prstGeom prst="rect">
              <a:avLst/>
            </a:prstGeom>
          </p:spPr>
        </p:pic>
        <p:sp>
          <p:nvSpPr>
            <p:cNvPr id="17" name="Curved Left Arrow 16"/>
            <p:cNvSpPr/>
            <p:nvPr/>
          </p:nvSpPr>
          <p:spPr>
            <a:xfrm>
              <a:off x="2850291" y="2504303"/>
              <a:ext cx="884221" cy="1178934"/>
            </a:xfrm>
            <a:prstGeom prst="curvedLef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grpSp>
    </p:spTree>
    <p:extLst>
      <p:ext uri="{BB962C8B-B14F-4D97-AF65-F5344CB8AC3E}">
        <p14:creationId xmlns:p14="http://schemas.microsoft.com/office/powerpoint/2010/main" val="2132981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PLAZA Instance Main Page</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11</a:t>
            </a:fld>
            <a:endParaRPr lang="nl-BE"/>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5835" y="1699545"/>
            <a:ext cx="6211675" cy="4530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007835" y="1995684"/>
            <a:ext cx="1005084" cy="445865"/>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nl-BE"/>
          </a:p>
        </p:txBody>
      </p:sp>
      <p:sp>
        <p:nvSpPr>
          <p:cNvPr id="9" name="Rectangle 8"/>
          <p:cNvSpPr/>
          <p:nvPr/>
        </p:nvSpPr>
        <p:spPr>
          <a:xfrm>
            <a:off x="3938470" y="1995683"/>
            <a:ext cx="1993794" cy="445865"/>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nl-BE"/>
          </a:p>
        </p:txBody>
      </p:sp>
      <p:sp>
        <p:nvSpPr>
          <p:cNvPr id="10" name="Rectangle 9"/>
          <p:cNvSpPr/>
          <p:nvPr/>
        </p:nvSpPr>
        <p:spPr>
          <a:xfrm>
            <a:off x="3048001" y="2025283"/>
            <a:ext cx="541586" cy="386668"/>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nl-BE"/>
          </a:p>
        </p:txBody>
      </p:sp>
      <p:sp>
        <p:nvSpPr>
          <p:cNvPr id="11" name="Rectangle 10"/>
          <p:cNvSpPr/>
          <p:nvPr/>
        </p:nvSpPr>
        <p:spPr>
          <a:xfrm>
            <a:off x="2652516" y="2025282"/>
            <a:ext cx="341326" cy="386668"/>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nl-BE"/>
          </a:p>
        </p:txBody>
      </p:sp>
      <p:sp>
        <p:nvSpPr>
          <p:cNvPr id="12" name="Rectangle 11"/>
          <p:cNvSpPr/>
          <p:nvPr/>
        </p:nvSpPr>
        <p:spPr>
          <a:xfrm>
            <a:off x="5752156" y="3296752"/>
            <a:ext cx="1005084" cy="2590170"/>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nl-BE"/>
          </a:p>
        </p:txBody>
      </p:sp>
      <p:sp>
        <p:nvSpPr>
          <p:cNvPr id="6" name="Rounded Rectangle 5"/>
          <p:cNvSpPr/>
          <p:nvPr/>
        </p:nvSpPr>
        <p:spPr>
          <a:xfrm>
            <a:off x="181369" y="4133693"/>
            <a:ext cx="1443392" cy="649904"/>
          </a:xfrm>
          <a:prstGeom prst="round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a:solidFill>
                  <a:schemeClr val="tx1"/>
                </a:solidFill>
              </a:rPr>
              <a:t>Tools and Visualizations</a:t>
            </a:r>
            <a:endParaRPr lang="nl-BE" sz="1400" dirty="0">
              <a:solidFill>
                <a:schemeClr val="tx1"/>
              </a:solidFill>
            </a:endParaRPr>
          </a:p>
        </p:txBody>
      </p:sp>
      <p:sp>
        <p:nvSpPr>
          <p:cNvPr id="14" name="Rounded Rectangle 13"/>
          <p:cNvSpPr/>
          <p:nvPr/>
        </p:nvSpPr>
        <p:spPr>
          <a:xfrm>
            <a:off x="181369" y="3069412"/>
            <a:ext cx="1443392" cy="649904"/>
          </a:xfrm>
          <a:prstGeom prst="round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a:solidFill>
                  <a:schemeClr val="tx1"/>
                </a:solidFill>
              </a:rPr>
              <a:t>Data overview and downloads</a:t>
            </a:r>
            <a:endParaRPr lang="nl-BE" sz="1400" dirty="0">
              <a:solidFill>
                <a:schemeClr val="tx1"/>
              </a:solidFill>
            </a:endParaRPr>
          </a:p>
        </p:txBody>
      </p:sp>
      <p:sp>
        <p:nvSpPr>
          <p:cNvPr id="15" name="Rounded Rectangle 14"/>
          <p:cNvSpPr/>
          <p:nvPr/>
        </p:nvSpPr>
        <p:spPr>
          <a:xfrm>
            <a:off x="7243408" y="4254605"/>
            <a:ext cx="1443392" cy="649904"/>
          </a:xfrm>
          <a:prstGeom prst="round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a:solidFill>
                  <a:schemeClr val="tx1"/>
                </a:solidFill>
              </a:rPr>
              <a:t>Available Species</a:t>
            </a:r>
            <a:endParaRPr lang="nl-BE" sz="1400" dirty="0">
              <a:solidFill>
                <a:schemeClr val="tx1"/>
              </a:solidFill>
            </a:endParaRPr>
          </a:p>
        </p:txBody>
      </p:sp>
      <p:sp>
        <p:nvSpPr>
          <p:cNvPr id="16" name="Rounded Rectangle 15"/>
          <p:cNvSpPr/>
          <p:nvPr/>
        </p:nvSpPr>
        <p:spPr>
          <a:xfrm>
            <a:off x="7243408" y="3069412"/>
            <a:ext cx="1443392" cy="649904"/>
          </a:xfrm>
          <a:prstGeom prst="round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a:solidFill>
                  <a:schemeClr val="tx1"/>
                </a:solidFill>
              </a:rPr>
              <a:t>Other PLAZA Instances</a:t>
            </a:r>
            <a:endParaRPr lang="nl-BE" sz="1400" dirty="0">
              <a:solidFill>
                <a:schemeClr val="tx1"/>
              </a:solidFill>
            </a:endParaRPr>
          </a:p>
        </p:txBody>
      </p:sp>
      <p:sp>
        <p:nvSpPr>
          <p:cNvPr id="17" name="Rounded Rectangle 16"/>
          <p:cNvSpPr/>
          <p:nvPr/>
        </p:nvSpPr>
        <p:spPr>
          <a:xfrm>
            <a:off x="3660749" y="1073096"/>
            <a:ext cx="2549236" cy="539067"/>
          </a:xfrm>
          <a:prstGeom prst="round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a:solidFill>
                  <a:schemeClr val="tx1"/>
                </a:solidFill>
              </a:rPr>
              <a:t>Search bar</a:t>
            </a:r>
            <a:endParaRPr lang="nl-BE" sz="1400" dirty="0">
              <a:solidFill>
                <a:schemeClr val="tx1"/>
              </a:solidFill>
            </a:endParaRPr>
          </a:p>
        </p:txBody>
      </p:sp>
      <p:cxnSp>
        <p:nvCxnSpPr>
          <p:cNvPr id="8" name="Straight Arrow Connector 7"/>
          <p:cNvCxnSpPr>
            <a:stCxn id="11" idx="1"/>
            <a:endCxn id="14" idx="0"/>
          </p:cNvCxnSpPr>
          <p:nvPr/>
        </p:nvCxnSpPr>
        <p:spPr>
          <a:xfrm flipH="1">
            <a:off x="903065" y="2218616"/>
            <a:ext cx="1749451" cy="85079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0" idx="2"/>
            <a:endCxn id="6" idx="3"/>
          </p:cNvCxnSpPr>
          <p:nvPr/>
        </p:nvCxnSpPr>
        <p:spPr>
          <a:xfrm flipH="1">
            <a:off x="1624761" y="2411951"/>
            <a:ext cx="1694033" cy="204669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9" idx="0"/>
            <a:endCxn id="17" idx="2"/>
          </p:cNvCxnSpPr>
          <p:nvPr/>
        </p:nvCxnSpPr>
        <p:spPr>
          <a:xfrm flipV="1">
            <a:off x="4935367" y="1612163"/>
            <a:ext cx="0" cy="38352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2" idx="3"/>
            <a:endCxn id="15" idx="1"/>
          </p:cNvCxnSpPr>
          <p:nvPr/>
        </p:nvCxnSpPr>
        <p:spPr>
          <a:xfrm flipV="1">
            <a:off x="6757240" y="4579557"/>
            <a:ext cx="486168" cy="1228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5" idx="3"/>
            <a:endCxn id="16" idx="0"/>
          </p:cNvCxnSpPr>
          <p:nvPr/>
        </p:nvCxnSpPr>
        <p:spPr>
          <a:xfrm>
            <a:off x="7012919" y="2218617"/>
            <a:ext cx="952185" cy="85079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8027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7FF718FE-0A63-4350-8613-4EA9944B22F5}" type="slidenum">
              <a:rPr lang="nl-BE" smtClean="0"/>
              <a:pPr/>
              <a:t>12</a:t>
            </a:fld>
            <a:endParaRPr lang="nl-BE"/>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299" y="1035311"/>
            <a:ext cx="6723065" cy="1785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25" y="2433362"/>
            <a:ext cx="2963811" cy="184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225" y="4441550"/>
            <a:ext cx="3308100" cy="122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7831" y="3126786"/>
            <a:ext cx="2339864" cy="233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6" cstate="print"/>
          <a:srcRect/>
          <a:stretch>
            <a:fillRect/>
          </a:stretch>
        </p:blipFill>
        <p:spPr bwMode="auto">
          <a:xfrm>
            <a:off x="6617425" y="3228868"/>
            <a:ext cx="2416256" cy="1827143"/>
          </a:xfrm>
          <a:prstGeom prst="rect">
            <a:avLst/>
          </a:prstGeom>
          <a:noFill/>
          <a:ln w="9525">
            <a:noFill/>
            <a:miter lim="800000"/>
            <a:headEnd/>
            <a:tailEnd/>
          </a:ln>
        </p:spPr>
      </p:pic>
      <p:sp>
        <p:nvSpPr>
          <p:cNvPr id="2" name="Title 1"/>
          <p:cNvSpPr>
            <a:spLocks noGrp="1"/>
          </p:cNvSpPr>
          <p:nvPr>
            <p:ph type="title"/>
          </p:nvPr>
        </p:nvSpPr>
        <p:spPr/>
        <p:txBody>
          <a:bodyPr/>
          <a:lstStyle/>
          <a:p>
            <a:r>
              <a:rPr lang="en-US" sz="3200" dirty="0"/>
              <a:t>Gene Page: </a:t>
            </a:r>
            <a:r>
              <a:rPr lang="en-US" sz="3200" dirty="0" err="1"/>
              <a:t>ToolBox</a:t>
            </a:r>
            <a:r>
              <a:rPr lang="en-US" sz="3200" dirty="0"/>
              <a:t> </a:t>
            </a:r>
            <a:endParaRPr lang="nl-BE" sz="3200" dirty="0"/>
          </a:p>
        </p:txBody>
      </p:sp>
    </p:spTree>
    <p:extLst>
      <p:ext uri="{BB962C8B-B14F-4D97-AF65-F5344CB8AC3E}">
        <p14:creationId xmlns:p14="http://schemas.microsoft.com/office/powerpoint/2010/main" val="3169051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PLAZA Workbench</a:t>
            </a:r>
            <a:endParaRPr lang="nl-BE" sz="3200" dirty="0"/>
          </a:p>
        </p:txBody>
      </p:sp>
      <p:sp>
        <p:nvSpPr>
          <p:cNvPr id="3" name="Content Placeholder 2"/>
          <p:cNvSpPr>
            <a:spLocks noGrp="1"/>
          </p:cNvSpPr>
          <p:nvPr>
            <p:ph idx="1"/>
          </p:nvPr>
        </p:nvSpPr>
        <p:spPr>
          <a:xfrm>
            <a:off x="457200" y="1223211"/>
            <a:ext cx="8229600" cy="2273967"/>
          </a:xfrm>
        </p:spPr>
        <p:txBody>
          <a:bodyPr/>
          <a:lstStyle/>
          <a:p>
            <a:r>
              <a:rPr lang="en-US" sz="2000" kern="0" dirty="0">
                <a:solidFill>
                  <a:schemeClr val="tx2"/>
                </a:solidFill>
                <a:latin typeface="Calibri" pitchFamily="34" charset="0"/>
              </a:rPr>
              <a:t>Create a custom gene set (~experiment) using </a:t>
            </a:r>
            <a:r>
              <a:rPr lang="en-US" sz="2000" b="1" kern="0" dirty="0">
                <a:solidFill>
                  <a:schemeClr val="tx2"/>
                </a:solidFill>
                <a:latin typeface="Calibri" pitchFamily="34" charset="0"/>
              </a:rPr>
              <a:t>gene identifiers</a:t>
            </a:r>
            <a:r>
              <a:rPr lang="en-US" sz="2000" kern="0" dirty="0">
                <a:solidFill>
                  <a:schemeClr val="tx2"/>
                </a:solidFill>
                <a:latin typeface="Calibri" pitchFamily="34" charset="0"/>
              </a:rPr>
              <a:t> or </a:t>
            </a:r>
            <a:r>
              <a:rPr lang="en-US" sz="2000" b="1" kern="0" dirty="0">
                <a:solidFill>
                  <a:schemeClr val="tx2"/>
                </a:solidFill>
                <a:latin typeface="Calibri" pitchFamily="34" charset="0"/>
              </a:rPr>
              <a:t>BLAST</a:t>
            </a:r>
          </a:p>
          <a:p>
            <a:pPr lvl="1"/>
            <a:r>
              <a:rPr lang="en-US" sz="1800" kern="0" dirty="0">
                <a:solidFill>
                  <a:schemeClr val="tx2"/>
                </a:solidFill>
                <a:latin typeface="Calibri" pitchFamily="34" charset="0"/>
              </a:rPr>
              <a:t>External/internal gene IDs (e.g. AN3, AT5G28640, GRMZM2G180246_T01)</a:t>
            </a:r>
          </a:p>
          <a:p>
            <a:pPr lvl="1"/>
            <a:r>
              <a:rPr lang="en-US" sz="1800" kern="0" dirty="0">
                <a:solidFill>
                  <a:schemeClr val="tx2"/>
                </a:solidFill>
                <a:latin typeface="Calibri" pitchFamily="34" charset="0"/>
              </a:rPr>
              <a:t>BLAST interface can be used to map sequence data from a non-model species to a reference species present in PLAZA</a:t>
            </a:r>
            <a:endParaRPr lang="en-US" sz="1800" b="1" kern="0" dirty="0">
              <a:solidFill>
                <a:schemeClr val="tx2"/>
              </a:solidFill>
              <a:latin typeface="Calibri" pitchFamily="34" charset="0"/>
            </a:endParaRPr>
          </a:p>
          <a:p>
            <a:pPr lvl="1"/>
            <a:endParaRPr lang="en-US" sz="2000" b="1" kern="0" dirty="0">
              <a:solidFill>
                <a:schemeClr val="tx2"/>
              </a:solidFill>
              <a:latin typeface="Calibri" pitchFamily="34" charset="0"/>
            </a:endParaRPr>
          </a:p>
          <a:p>
            <a:r>
              <a:rPr lang="en-US" sz="2000" kern="0" dirty="0">
                <a:solidFill>
                  <a:schemeClr val="tx2"/>
                </a:solidFill>
                <a:latin typeface="Calibri" pitchFamily="34" charset="0"/>
              </a:rPr>
              <a:t>A </a:t>
            </a:r>
            <a:r>
              <a:rPr lang="en-US" sz="2000" b="1" kern="0" dirty="0">
                <a:solidFill>
                  <a:schemeClr val="tx2"/>
                </a:solidFill>
                <a:latin typeface="Calibri" pitchFamily="34" charset="0"/>
              </a:rPr>
              <a:t>toolbox</a:t>
            </a:r>
            <a:r>
              <a:rPr lang="en-US" sz="2000" kern="0" dirty="0">
                <a:solidFill>
                  <a:schemeClr val="tx2"/>
                </a:solidFill>
                <a:latin typeface="Calibri" pitchFamily="34" charset="0"/>
              </a:rPr>
              <a:t> is available to analyze user-defined gene sets (~experiment)</a:t>
            </a:r>
          </a:p>
          <a:p>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13</a:t>
            </a:fld>
            <a:endParaRPr lang="nl-BE"/>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01" y="3400472"/>
            <a:ext cx="6430615" cy="173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41FFA9C7-4F0F-47C8-9A10-55780A1B88FE}"/>
              </a:ext>
            </a:extLst>
          </p:cNvPr>
          <p:cNvSpPr txBox="1"/>
          <p:nvPr/>
        </p:nvSpPr>
        <p:spPr>
          <a:xfrm>
            <a:off x="1813946" y="5324799"/>
            <a:ext cx="814953" cy="307777"/>
          </a:xfrm>
          <a:prstGeom prst="rect">
            <a:avLst/>
          </a:prstGeom>
          <a:noFill/>
        </p:spPr>
        <p:txBody>
          <a:bodyPr wrap="square" rtlCol="0">
            <a:spAutoFit/>
          </a:bodyPr>
          <a:lstStyle/>
          <a:p>
            <a:r>
              <a:rPr lang="en-US" sz="1400" b="1" dirty="0">
                <a:solidFill>
                  <a:schemeClr val="bg1">
                    <a:lumMod val="50000"/>
                  </a:schemeClr>
                </a:solidFill>
                <a:latin typeface="+mn-lt"/>
                <a:cs typeface="Arial" panose="020B0604020202020204" pitchFamily="34" charset="0"/>
              </a:rPr>
              <a:t>INPUT</a:t>
            </a:r>
            <a:endParaRPr lang="nl-BE" sz="1400" b="1" dirty="0">
              <a:solidFill>
                <a:schemeClr val="bg1">
                  <a:lumMod val="50000"/>
                </a:schemeClr>
              </a:solidFill>
              <a:latin typeface="+mn-lt"/>
              <a:cs typeface="Arial" panose="020B0604020202020204" pitchFamily="34" charset="0"/>
            </a:endParaRPr>
          </a:p>
        </p:txBody>
      </p:sp>
      <p:sp>
        <p:nvSpPr>
          <p:cNvPr id="8" name="TextBox 7">
            <a:extLst>
              <a:ext uri="{FF2B5EF4-FFF2-40B4-BE49-F238E27FC236}">
                <a16:creationId xmlns:a16="http://schemas.microsoft.com/office/drawing/2014/main" id="{0A0F9D56-89AC-4729-94B2-9E6C06F5C572}"/>
              </a:ext>
            </a:extLst>
          </p:cNvPr>
          <p:cNvSpPr txBox="1"/>
          <p:nvPr/>
        </p:nvSpPr>
        <p:spPr>
          <a:xfrm>
            <a:off x="5655118" y="5323310"/>
            <a:ext cx="2616045" cy="307777"/>
          </a:xfrm>
          <a:prstGeom prst="rect">
            <a:avLst/>
          </a:prstGeom>
          <a:noFill/>
        </p:spPr>
        <p:txBody>
          <a:bodyPr wrap="square" rtlCol="0">
            <a:spAutoFit/>
          </a:bodyPr>
          <a:lstStyle/>
          <a:p>
            <a:r>
              <a:rPr lang="en-US" sz="1400" b="1" dirty="0">
                <a:solidFill>
                  <a:schemeClr val="bg1">
                    <a:lumMod val="50000"/>
                  </a:schemeClr>
                </a:solidFill>
                <a:latin typeface="+mn-lt"/>
                <a:cs typeface="Arial" panose="020B0604020202020204" pitchFamily="34" charset="0"/>
              </a:rPr>
              <a:t>OUTPUT: PLAZA Data analysis</a:t>
            </a:r>
            <a:endParaRPr lang="nl-BE" sz="1400" b="1" dirty="0">
              <a:solidFill>
                <a:schemeClr val="bg1">
                  <a:lumMod val="50000"/>
                </a:schemeClr>
              </a:solidFill>
              <a:latin typeface="+mn-lt"/>
              <a:cs typeface="Arial" panose="020B0604020202020204" pitchFamily="34" charset="0"/>
            </a:endParaRPr>
          </a:p>
        </p:txBody>
      </p:sp>
    </p:spTree>
    <p:extLst>
      <p:ext uri="{BB962C8B-B14F-4D97-AF65-F5344CB8AC3E}">
        <p14:creationId xmlns:p14="http://schemas.microsoft.com/office/powerpoint/2010/main" val="963229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PLAZA Workbench</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14</a:t>
            </a:fld>
            <a:endParaRPr lang="nl-BE"/>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616" y="1103324"/>
            <a:ext cx="5753891" cy="482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999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Enrichment analysis: GO/</a:t>
            </a:r>
            <a:r>
              <a:rPr lang="en-US" sz="3200" dirty="0" err="1"/>
              <a:t>InterPro</a:t>
            </a:r>
            <a:r>
              <a:rPr lang="en-US" sz="3200" dirty="0"/>
              <a:t>/</a:t>
            </a:r>
            <a:r>
              <a:rPr lang="en-US" sz="3200" dirty="0" err="1"/>
              <a:t>MapMan</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15</a:t>
            </a:fld>
            <a:endParaRPr lang="nl-BE"/>
          </a:p>
        </p:txBody>
      </p:sp>
      <p:pic>
        <p:nvPicPr>
          <p:cNvPr id="7" name="Picture 6"/>
          <p:cNvPicPr>
            <a:picLocks noChangeAspect="1"/>
          </p:cNvPicPr>
          <p:nvPr/>
        </p:nvPicPr>
        <p:blipFill>
          <a:blip r:embed="rId2"/>
          <a:stretch>
            <a:fillRect/>
          </a:stretch>
        </p:blipFill>
        <p:spPr>
          <a:xfrm>
            <a:off x="4477806" y="1321271"/>
            <a:ext cx="4499119" cy="3955269"/>
          </a:xfrm>
          <a:prstGeom prst="rect">
            <a:avLst/>
          </a:prstGeom>
        </p:spPr>
      </p:pic>
      <p:pic>
        <p:nvPicPr>
          <p:cNvPr id="8" name="Picture 7"/>
          <p:cNvPicPr>
            <a:picLocks noChangeAspect="1"/>
          </p:cNvPicPr>
          <p:nvPr/>
        </p:nvPicPr>
        <p:blipFill>
          <a:blip r:embed="rId3"/>
          <a:stretch>
            <a:fillRect/>
          </a:stretch>
        </p:blipFill>
        <p:spPr>
          <a:xfrm>
            <a:off x="744983" y="2464271"/>
            <a:ext cx="3827017" cy="3414163"/>
          </a:xfrm>
          <a:prstGeom prst="rect">
            <a:avLst/>
          </a:prstGeom>
        </p:spPr>
      </p:pic>
      <p:pic>
        <p:nvPicPr>
          <p:cNvPr id="9" name="Picture 8"/>
          <p:cNvPicPr>
            <a:picLocks noChangeAspect="1"/>
          </p:cNvPicPr>
          <p:nvPr/>
        </p:nvPicPr>
        <p:blipFill>
          <a:blip r:embed="rId4"/>
          <a:stretch>
            <a:fillRect/>
          </a:stretch>
        </p:blipFill>
        <p:spPr>
          <a:xfrm>
            <a:off x="980675" y="1321271"/>
            <a:ext cx="3207006" cy="1047803"/>
          </a:xfrm>
          <a:prstGeom prst="rect">
            <a:avLst/>
          </a:prstGeom>
        </p:spPr>
      </p:pic>
    </p:spTree>
    <p:extLst>
      <p:ext uri="{BB962C8B-B14F-4D97-AF65-F5344CB8AC3E}">
        <p14:creationId xmlns:p14="http://schemas.microsoft.com/office/powerpoint/2010/main" val="2939142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PLAZA User statistics 2020</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16</a:t>
            </a:fld>
            <a:endParaRPr lang="nl-BE"/>
          </a:p>
        </p:txBody>
      </p:sp>
      <p:pic>
        <p:nvPicPr>
          <p:cNvPr id="7" name="Picture 6">
            <a:extLst>
              <a:ext uri="{FF2B5EF4-FFF2-40B4-BE49-F238E27FC236}">
                <a16:creationId xmlns:a16="http://schemas.microsoft.com/office/drawing/2014/main" id="{509C123A-9B69-46E6-AD82-2F9031C12FFD}"/>
              </a:ext>
            </a:extLst>
          </p:cNvPr>
          <p:cNvPicPr>
            <a:picLocks noChangeAspect="1"/>
          </p:cNvPicPr>
          <p:nvPr/>
        </p:nvPicPr>
        <p:blipFill>
          <a:blip r:embed="rId3"/>
          <a:stretch>
            <a:fillRect/>
          </a:stretch>
        </p:blipFill>
        <p:spPr>
          <a:xfrm>
            <a:off x="707922" y="1351500"/>
            <a:ext cx="7490016" cy="2518600"/>
          </a:xfrm>
          <a:prstGeom prst="rect">
            <a:avLst/>
          </a:prstGeom>
        </p:spPr>
      </p:pic>
      <p:pic>
        <p:nvPicPr>
          <p:cNvPr id="9" name="Picture 8">
            <a:extLst>
              <a:ext uri="{FF2B5EF4-FFF2-40B4-BE49-F238E27FC236}">
                <a16:creationId xmlns:a16="http://schemas.microsoft.com/office/drawing/2014/main" id="{48688A46-0272-4F70-965B-01991698C247}"/>
              </a:ext>
            </a:extLst>
          </p:cNvPr>
          <p:cNvPicPr>
            <a:picLocks noChangeAspect="1"/>
          </p:cNvPicPr>
          <p:nvPr/>
        </p:nvPicPr>
        <p:blipFill>
          <a:blip r:embed="rId4"/>
          <a:stretch>
            <a:fillRect/>
          </a:stretch>
        </p:blipFill>
        <p:spPr>
          <a:xfrm>
            <a:off x="5100776" y="4212752"/>
            <a:ext cx="3097162" cy="1893601"/>
          </a:xfrm>
          <a:prstGeom prst="rect">
            <a:avLst/>
          </a:prstGeom>
        </p:spPr>
      </p:pic>
      <p:sp>
        <p:nvSpPr>
          <p:cNvPr id="10" name="Content Placeholder 2">
            <a:extLst>
              <a:ext uri="{FF2B5EF4-FFF2-40B4-BE49-F238E27FC236}">
                <a16:creationId xmlns:a16="http://schemas.microsoft.com/office/drawing/2014/main" id="{A63DD8C0-9526-41CC-B7DD-09A62B24065E}"/>
              </a:ext>
            </a:extLst>
          </p:cNvPr>
          <p:cNvSpPr txBox="1">
            <a:spLocks/>
          </p:cNvSpPr>
          <p:nvPr/>
        </p:nvSpPr>
        <p:spPr>
          <a:xfrm>
            <a:off x="707922" y="3870100"/>
            <a:ext cx="3864078" cy="223625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rgbClr val="EA6341"/>
              </a:buClr>
              <a:buSzPct val="100000"/>
              <a:buFont typeface="Corbel" panose="020B0503020204020204" pitchFamily="34" charset="0"/>
              <a:buChar char="•"/>
              <a:defRPr sz="2800" kern="1200" baseline="0">
                <a:solidFill>
                  <a:srgbClr val="1B2944"/>
                </a:solidFill>
                <a:latin typeface="+mn-lt"/>
                <a:ea typeface="+mn-ea"/>
                <a:cs typeface="+mn-cs"/>
              </a:defRPr>
            </a:lvl1pPr>
            <a:lvl2pPr marL="742950" indent="-285750" algn="l" defTabSz="457200" rtl="0" eaLnBrk="1" latinLnBrk="0" hangingPunct="1">
              <a:spcBef>
                <a:spcPct val="20000"/>
              </a:spcBef>
              <a:buSzPct val="80000"/>
              <a:buFontTx/>
              <a:buBlip>
                <a:blip r:embed="rId5"/>
              </a:buBlip>
              <a:defRPr sz="2800" kern="1200" baseline="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baseline="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&gt;19,000 users (</a:t>
            </a:r>
            <a:r>
              <a:rPr lang="en-US" sz="1800" dirty="0">
                <a:solidFill>
                  <a:srgbClr val="FFC000"/>
                </a:solidFill>
              </a:rPr>
              <a:t>+19%</a:t>
            </a:r>
            <a:r>
              <a:rPr lang="en-US" sz="1800" dirty="0"/>
              <a:t>)</a:t>
            </a:r>
          </a:p>
          <a:p>
            <a:r>
              <a:rPr lang="en-US" sz="1800" dirty="0"/>
              <a:t>547k pageviews (</a:t>
            </a:r>
            <a:r>
              <a:rPr lang="en-US" sz="1800" dirty="0">
                <a:solidFill>
                  <a:srgbClr val="FFC000"/>
                </a:solidFill>
              </a:rPr>
              <a:t>+19%</a:t>
            </a:r>
            <a:r>
              <a:rPr lang="en-US" sz="1800" dirty="0"/>
              <a:t>), users from 138 countries</a:t>
            </a:r>
          </a:p>
          <a:p>
            <a:r>
              <a:rPr lang="en-US" sz="1800" dirty="0"/>
              <a:t>Intensively used by </a:t>
            </a:r>
          </a:p>
          <a:p>
            <a:pPr lvl="1"/>
            <a:r>
              <a:rPr lang="en-US" sz="1800" dirty="0"/>
              <a:t>academia (1076 citations</a:t>
            </a:r>
            <a:r>
              <a:rPr lang="en-US" sz="1400" dirty="0"/>
              <a:t>*</a:t>
            </a:r>
            <a:r>
              <a:rPr lang="en-US" sz="1800" dirty="0"/>
              <a:t>)</a:t>
            </a:r>
          </a:p>
          <a:p>
            <a:pPr lvl="1"/>
            <a:r>
              <a:rPr lang="en-US" sz="1800" dirty="0"/>
              <a:t>Industry</a:t>
            </a:r>
          </a:p>
          <a:p>
            <a:pPr marL="0" indent="0">
              <a:buFont typeface="Corbel" panose="020B0503020204020204" pitchFamily="34" charset="0"/>
              <a:buNone/>
            </a:pPr>
            <a:endParaRPr lang="en-US" sz="1100" dirty="0"/>
          </a:p>
          <a:p>
            <a:pPr marL="0" indent="0">
              <a:buFont typeface="Corbel" panose="020B0503020204020204" pitchFamily="34" charset="0"/>
              <a:buNone/>
            </a:pPr>
            <a:r>
              <a:rPr lang="en-US" sz="1100" dirty="0"/>
              <a:t>* Google Scholar</a:t>
            </a:r>
            <a:endParaRPr lang="en-US" sz="1800" dirty="0"/>
          </a:p>
          <a:p>
            <a:pPr lvl="1"/>
            <a:endParaRPr lang="en-US" sz="1800" dirty="0"/>
          </a:p>
        </p:txBody>
      </p:sp>
    </p:spTree>
    <p:extLst>
      <p:ext uri="{BB962C8B-B14F-4D97-AF65-F5344CB8AC3E}">
        <p14:creationId xmlns:p14="http://schemas.microsoft.com/office/powerpoint/2010/main" val="2966053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IR data management in ASSEMBLE Plus | Assemble+">
            <a:extLst>
              <a:ext uri="{FF2B5EF4-FFF2-40B4-BE49-F238E27FC236}">
                <a16:creationId xmlns:a16="http://schemas.microsoft.com/office/drawing/2014/main" id="{6DB0ED1D-F448-4026-990F-C614ADD0D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3067" y="2442119"/>
            <a:ext cx="2188117" cy="12308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ELIXIR</a:t>
            </a:r>
            <a:endParaRPr lang="nl-BE" dirty="0"/>
          </a:p>
        </p:txBody>
      </p:sp>
      <p:sp>
        <p:nvSpPr>
          <p:cNvPr id="3" name="Content Placeholder 2"/>
          <p:cNvSpPr>
            <a:spLocks noGrp="1"/>
          </p:cNvSpPr>
          <p:nvPr>
            <p:ph idx="1"/>
          </p:nvPr>
        </p:nvSpPr>
        <p:spPr>
          <a:xfrm>
            <a:off x="457200" y="2265217"/>
            <a:ext cx="8229600" cy="3820951"/>
          </a:xfrm>
        </p:spPr>
        <p:txBody>
          <a:bodyPr/>
          <a:lstStyle/>
          <a:p>
            <a:r>
              <a:rPr lang="en-US" sz="2400" dirty="0"/>
              <a:t>PLAZA is an ELIXIR Recommended Interoperability Resource </a:t>
            </a:r>
          </a:p>
          <a:p>
            <a:endParaRPr lang="en-US" sz="2400" dirty="0"/>
          </a:p>
          <a:p>
            <a:endParaRPr lang="en-US" sz="2400" dirty="0"/>
          </a:p>
          <a:p>
            <a:r>
              <a:rPr lang="en-US" sz="2400" dirty="0"/>
              <a:t>Authentication &amp; Authorization Infrastructure(AAI)</a:t>
            </a:r>
          </a:p>
          <a:p>
            <a:pPr lvl="1"/>
            <a:r>
              <a:rPr lang="en-US" sz="1800" dirty="0"/>
              <a:t>Make use of </a:t>
            </a:r>
            <a:r>
              <a:rPr lang="en-US" sz="1800" dirty="0" err="1"/>
              <a:t>OpenID</a:t>
            </a:r>
            <a:r>
              <a:rPr lang="en-US" sz="1800" dirty="0"/>
              <a:t>-Connect (OIDC) with ELIXIR AAI</a:t>
            </a:r>
          </a:p>
          <a:p>
            <a:pPr lvl="1"/>
            <a:r>
              <a:rPr lang="en-US" sz="1800" dirty="0"/>
              <a:t>Make use of OIDC to connect with other services in the future</a:t>
            </a:r>
          </a:p>
          <a:p>
            <a:pPr marL="457200" lvl="1" indent="0">
              <a:buNone/>
            </a:pPr>
            <a:endParaRPr lang="en-US" sz="1800" dirty="0"/>
          </a:p>
          <a:p>
            <a:r>
              <a:rPr lang="en-US" sz="2400" dirty="0"/>
              <a:t>Integration with other resources</a:t>
            </a:r>
          </a:p>
          <a:p>
            <a:pPr lvl="1"/>
            <a:r>
              <a:rPr lang="en-US" sz="1800" dirty="0" err="1"/>
              <a:t>Ensembl</a:t>
            </a:r>
            <a:r>
              <a:rPr lang="en-US" sz="1800" dirty="0"/>
              <a:t> Genomes</a:t>
            </a:r>
          </a:p>
          <a:p>
            <a:pPr lvl="1"/>
            <a:r>
              <a:rPr lang="en-US" sz="1800" dirty="0" err="1"/>
              <a:t>UniProt</a:t>
            </a:r>
            <a:r>
              <a:rPr lang="en-US" sz="1800" dirty="0"/>
              <a:t> identifiers &amp; GO data</a:t>
            </a:r>
          </a:p>
        </p:txBody>
      </p:sp>
      <p:sp>
        <p:nvSpPr>
          <p:cNvPr id="4" name="Slide Number Placeholder 3"/>
          <p:cNvSpPr>
            <a:spLocks noGrp="1"/>
          </p:cNvSpPr>
          <p:nvPr>
            <p:ph type="sldNum" sz="quarter" idx="1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FF718FE-0A63-4350-8613-4EA9944B22F5}" type="slidenum">
              <a:rPr kumimoji="0" lang="nl-BE" sz="1200" b="0" i="0" u="none" strike="noStrike" kern="1200" cap="none" spc="0" normalizeH="0" baseline="0" noProof="0" smtClean="0">
                <a:ln>
                  <a:noFill/>
                </a:ln>
                <a:solidFill>
                  <a:srgbClr val="1B2944"/>
                </a:solidFill>
                <a:effectLst/>
                <a:uLnTx/>
                <a:uFillTx/>
                <a:latin typeface="Corbe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nl-BE" sz="1200" b="0" i="0" u="none" strike="noStrike" kern="1200" cap="none" spc="0" normalizeH="0" baseline="0" noProof="0">
              <a:ln>
                <a:noFill/>
              </a:ln>
              <a:solidFill>
                <a:srgbClr val="1B2944"/>
              </a:solidFill>
              <a:effectLst/>
              <a:uLnTx/>
              <a:uFillTx/>
              <a:latin typeface="Corbel"/>
              <a:ea typeface="+mn-ea"/>
              <a:cs typeface="+mn-cs"/>
            </a:endParaRPr>
          </a:p>
        </p:txBody>
      </p:sp>
      <p:pic>
        <p:nvPicPr>
          <p:cNvPr id="7" name="Picture 6">
            <a:extLst>
              <a:ext uri="{FF2B5EF4-FFF2-40B4-BE49-F238E27FC236}">
                <a16:creationId xmlns:a16="http://schemas.microsoft.com/office/drawing/2014/main" id="{EF43FDB0-B1C3-46C4-A3C2-EA90304D2101}"/>
              </a:ext>
            </a:extLst>
          </p:cNvPr>
          <p:cNvPicPr>
            <a:picLocks noChangeAspect="1"/>
          </p:cNvPicPr>
          <p:nvPr/>
        </p:nvPicPr>
        <p:blipFill rotWithShape="1">
          <a:blip r:embed="rId4"/>
          <a:srcRect t="20358" b="12866"/>
          <a:stretch/>
        </p:blipFill>
        <p:spPr>
          <a:xfrm>
            <a:off x="6848141" y="135081"/>
            <a:ext cx="2160522" cy="2130137"/>
          </a:xfrm>
          <a:prstGeom prst="rect">
            <a:avLst/>
          </a:prstGeom>
        </p:spPr>
      </p:pic>
      <p:pic>
        <p:nvPicPr>
          <p:cNvPr id="5" name="Picture 2" descr="RIR logo">
            <a:extLst>
              <a:ext uri="{FF2B5EF4-FFF2-40B4-BE49-F238E27FC236}">
                <a16:creationId xmlns:a16="http://schemas.microsoft.com/office/drawing/2014/main" id="{12A00FC3-E41E-44E4-81A6-91FDBFBC4C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3882" y="331067"/>
            <a:ext cx="2111459" cy="165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560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How to find what you are looking for?</a:t>
            </a:r>
            <a:endParaRPr lang="nl-BE" sz="3200"/>
          </a:p>
        </p:txBody>
      </p:sp>
      <p:sp>
        <p:nvSpPr>
          <p:cNvPr id="3" name="Content Placeholder 2"/>
          <p:cNvSpPr>
            <a:spLocks noGrp="1"/>
          </p:cNvSpPr>
          <p:nvPr>
            <p:ph idx="1"/>
          </p:nvPr>
        </p:nvSpPr>
        <p:spPr/>
        <p:txBody>
          <a:bodyPr/>
          <a:lstStyle/>
          <a:p>
            <a:r>
              <a:rPr lang="en-US" sz="2000">
                <a:hlinkClick r:id="rId2"/>
              </a:rPr>
              <a:t>http://bioinformatics.psb.ugent.be/plaza/documentation</a:t>
            </a:r>
            <a:r>
              <a:rPr lang="en-US" sz="2000"/>
              <a:t> </a:t>
            </a:r>
          </a:p>
          <a:p>
            <a:endParaRPr lang="en-US" sz="2400"/>
          </a:p>
          <a:p>
            <a:r>
              <a:rPr lang="en-US" sz="2400"/>
              <a:t>Glossary</a:t>
            </a:r>
          </a:p>
          <a:p>
            <a:r>
              <a:rPr lang="en-US" sz="2400"/>
              <a:t>Documentation</a:t>
            </a:r>
          </a:p>
          <a:p>
            <a:pPr lvl="1"/>
            <a:r>
              <a:rPr lang="en-US" sz="2000"/>
              <a:t>Data content</a:t>
            </a:r>
          </a:p>
          <a:p>
            <a:pPr lvl="1"/>
            <a:r>
              <a:rPr lang="en-US" sz="2000"/>
              <a:t>Construction</a:t>
            </a:r>
          </a:p>
          <a:p>
            <a:pPr lvl="1"/>
            <a:r>
              <a:rPr lang="en-US" sz="2000"/>
              <a:t>Tools</a:t>
            </a:r>
          </a:p>
          <a:p>
            <a:r>
              <a:rPr lang="en-US" sz="2400"/>
              <a:t>Tutorials &amp; FAQ</a:t>
            </a:r>
          </a:p>
          <a:p>
            <a:r>
              <a:rPr lang="en-US" sz="2400"/>
              <a:t>Publications</a:t>
            </a:r>
          </a:p>
          <a:p>
            <a:pPr marL="457200" lvl="1" indent="0">
              <a:buNone/>
            </a:pPr>
            <a:endParaRPr lang="nl-BE" sz="2400"/>
          </a:p>
        </p:txBody>
      </p:sp>
      <p:sp>
        <p:nvSpPr>
          <p:cNvPr id="4" name="Slide Number Placeholder 3"/>
          <p:cNvSpPr>
            <a:spLocks noGrp="1"/>
          </p:cNvSpPr>
          <p:nvPr>
            <p:ph type="sldNum" sz="quarter" idx="13"/>
          </p:nvPr>
        </p:nvSpPr>
        <p:spPr/>
        <p:txBody>
          <a:bodyPr/>
          <a:lstStyle/>
          <a:p>
            <a:fld id="{7FF718FE-0A63-4350-8613-4EA9944B22F5}" type="slidenum">
              <a:rPr lang="nl-BE" smtClean="0"/>
              <a:pPr/>
              <a:t>18</a:t>
            </a:fld>
            <a:endParaRPr lang="nl-BE"/>
          </a:p>
        </p:txBody>
      </p:sp>
    </p:spTree>
    <p:extLst>
      <p:ext uri="{BB962C8B-B14F-4D97-AF65-F5344CB8AC3E}">
        <p14:creationId xmlns:p14="http://schemas.microsoft.com/office/powerpoint/2010/main" val="1509652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Further reading</a:t>
            </a:r>
            <a:endParaRPr lang="nl-BE" sz="3200" dirty="0"/>
          </a:p>
        </p:txBody>
      </p:sp>
      <p:sp>
        <p:nvSpPr>
          <p:cNvPr id="7" name="Content Placeholder 6"/>
          <p:cNvSpPr>
            <a:spLocks noGrp="1"/>
          </p:cNvSpPr>
          <p:nvPr>
            <p:ph idx="1"/>
          </p:nvPr>
        </p:nvSpPr>
        <p:spPr/>
        <p:txBody>
          <a:bodyPr/>
          <a:lstStyle/>
          <a:p>
            <a:r>
              <a:rPr lang="nl-BE" sz="1600" b="1" dirty="0"/>
              <a:t>Core Publications</a:t>
            </a:r>
          </a:p>
          <a:p>
            <a:pPr lvl="1"/>
            <a:r>
              <a:rPr lang="en-US" sz="1600" b="1" dirty="0"/>
              <a:t>Van Bel, M., Diels, T., </a:t>
            </a:r>
            <a:r>
              <a:rPr lang="en-US" sz="1600" b="1" dirty="0" err="1"/>
              <a:t>Vancaester</a:t>
            </a:r>
            <a:r>
              <a:rPr lang="en-US" sz="1600" b="1" dirty="0"/>
              <a:t>, E., </a:t>
            </a:r>
            <a:r>
              <a:rPr lang="en-US" sz="1600" b="1" dirty="0" err="1"/>
              <a:t>Kreft</a:t>
            </a:r>
            <a:r>
              <a:rPr lang="en-US" sz="1600" b="1" dirty="0"/>
              <a:t>, L., </a:t>
            </a:r>
            <a:r>
              <a:rPr lang="en-US" sz="1600" b="1" dirty="0" err="1"/>
              <a:t>Botzki</a:t>
            </a:r>
            <a:r>
              <a:rPr lang="en-US" sz="1600" b="1" dirty="0"/>
              <a:t>, A., Van de Peer, Y., Coppens, F., </a:t>
            </a:r>
            <a:r>
              <a:rPr lang="en-US" sz="1600" b="1" dirty="0" err="1"/>
              <a:t>Vandepoele</a:t>
            </a:r>
            <a:r>
              <a:rPr lang="en-US" sz="1600" b="1" dirty="0"/>
              <a:t>, K. </a:t>
            </a:r>
            <a:r>
              <a:rPr lang="en-US" sz="1600" dirty="0"/>
              <a:t>(2017) PLAZA 4.0: an integrative resource for functional, evolutionary, and comparative plant genomics </a:t>
            </a:r>
            <a:r>
              <a:rPr lang="en-US" sz="1600" u="sng" dirty="0">
                <a:solidFill>
                  <a:schemeClr val="accent1"/>
                </a:solidFill>
              </a:rPr>
              <a:t>Nucleic Acids Res. 46 (Database issue): D1190-1196</a:t>
            </a:r>
            <a:r>
              <a:rPr lang="en-US" sz="1600" dirty="0">
                <a:solidFill>
                  <a:schemeClr val="accent1"/>
                </a:solidFill>
              </a:rPr>
              <a:t> </a:t>
            </a:r>
            <a:endParaRPr lang="nl-BE" sz="1600" b="1" dirty="0">
              <a:solidFill>
                <a:schemeClr val="accent1"/>
              </a:solidFill>
            </a:endParaRPr>
          </a:p>
          <a:p>
            <a:pPr lvl="1"/>
            <a:r>
              <a:rPr lang="nl-BE" sz="1600" b="1" dirty="0"/>
              <a:t>* Proost, S.</a:t>
            </a:r>
            <a:r>
              <a:rPr lang="nl-BE" sz="1600" dirty="0"/>
              <a:t>, </a:t>
            </a:r>
            <a:r>
              <a:rPr lang="nl-BE" sz="1600" b="1" dirty="0"/>
              <a:t>* Van Bel, M.</a:t>
            </a:r>
            <a:r>
              <a:rPr lang="nl-BE" sz="1600" dirty="0"/>
              <a:t>, </a:t>
            </a:r>
            <a:r>
              <a:rPr lang="nl-BE" sz="1600" b="1" dirty="0"/>
              <a:t>Vaneechoutte, D.</a:t>
            </a:r>
            <a:r>
              <a:rPr lang="nl-BE" sz="1600" dirty="0"/>
              <a:t>, </a:t>
            </a:r>
            <a:r>
              <a:rPr lang="nl-BE" sz="1600" b="1" dirty="0"/>
              <a:t>Van de Peer, Y.</a:t>
            </a:r>
            <a:r>
              <a:rPr lang="nl-BE" sz="1600" dirty="0"/>
              <a:t>, </a:t>
            </a:r>
            <a:r>
              <a:rPr lang="nl-BE" sz="1600" b="1" dirty="0"/>
              <a:t>Inzé, D.</a:t>
            </a:r>
            <a:r>
              <a:rPr lang="nl-BE" sz="1600" dirty="0"/>
              <a:t>, </a:t>
            </a:r>
            <a:r>
              <a:rPr lang="nl-BE" sz="1600" b="1" dirty="0"/>
              <a:t>Mueller-Roeber, B.</a:t>
            </a:r>
            <a:r>
              <a:rPr lang="nl-BE" sz="1600" dirty="0"/>
              <a:t>, </a:t>
            </a:r>
            <a:r>
              <a:rPr lang="nl-BE" sz="1600" b="1" dirty="0"/>
              <a:t>Vandepoele, K.</a:t>
            </a:r>
            <a:r>
              <a:rPr lang="nl-BE" sz="1600" dirty="0"/>
              <a:t> (2014) PLAZA 3.0: an access point for plant comparative genomics. </a:t>
            </a:r>
            <a:r>
              <a:rPr lang="nl-BE" sz="1600" dirty="0">
                <a:hlinkClick r:id="rId2"/>
              </a:rPr>
              <a:t>Nucleic Acids Res. 43(Database issue):D974-81 </a:t>
            </a:r>
            <a:endParaRPr lang="nl-BE" sz="1600" dirty="0"/>
          </a:p>
          <a:p>
            <a:pPr lvl="1"/>
            <a:r>
              <a:rPr lang="nl-BE" sz="1600" b="1" dirty="0"/>
              <a:t>* Van Bel, M.</a:t>
            </a:r>
            <a:r>
              <a:rPr lang="nl-BE" sz="1600" dirty="0"/>
              <a:t>, </a:t>
            </a:r>
            <a:r>
              <a:rPr lang="nl-BE" sz="1600" b="1" dirty="0"/>
              <a:t>* Proost, S.</a:t>
            </a:r>
            <a:r>
              <a:rPr lang="nl-BE" sz="1600" dirty="0"/>
              <a:t>, </a:t>
            </a:r>
            <a:r>
              <a:rPr lang="nl-BE" sz="1600" b="1" dirty="0"/>
              <a:t>Wischnitzki, E.</a:t>
            </a:r>
            <a:r>
              <a:rPr lang="nl-BE" sz="1600" dirty="0"/>
              <a:t>, </a:t>
            </a:r>
            <a:r>
              <a:rPr lang="nl-BE" sz="1600" b="1" dirty="0"/>
              <a:t>Movahedi, S.</a:t>
            </a:r>
            <a:r>
              <a:rPr lang="nl-BE" sz="1600" dirty="0"/>
              <a:t>, </a:t>
            </a:r>
            <a:r>
              <a:rPr lang="nl-BE" sz="1600" b="1" dirty="0"/>
              <a:t>Scheerlinck, C.</a:t>
            </a:r>
            <a:r>
              <a:rPr lang="nl-BE" sz="1600" dirty="0"/>
              <a:t>, </a:t>
            </a:r>
            <a:r>
              <a:rPr lang="nl-BE" sz="1600" b="1" dirty="0"/>
              <a:t>Van de Peer, Y.</a:t>
            </a:r>
            <a:r>
              <a:rPr lang="nl-BE" sz="1600" dirty="0"/>
              <a:t>, </a:t>
            </a:r>
            <a:r>
              <a:rPr lang="nl-BE" sz="1600" b="1" dirty="0"/>
              <a:t>Vandepoele, K.</a:t>
            </a:r>
            <a:r>
              <a:rPr lang="nl-BE" sz="1600" dirty="0"/>
              <a:t> (2012) Dissecting plant genomes with the PLAZA comparative genomics platform. </a:t>
            </a:r>
            <a:r>
              <a:rPr lang="nl-BE" sz="1600" dirty="0">
                <a:hlinkClick r:id="rId3"/>
              </a:rPr>
              <a:t>Plant Physiol. 158(2):590-600 </a:t>
            </a:r>
            <a:endParaRPr lang="nl-BE" sz="1600" dirty="0"/>
          </a:p>
          <a:p>
            <a:pPr lvl="1"/>
            <a:r>
              <a:rPr lang="nl-BE" sz="1600" b="1" dirty="0"/>
              <a:t>* Proost, S.</a:t>
            </a:r>
            <a:r>
              <a:rPr lang="nl-BE" sz="1600" dirty="0"/>
              <a:t>, </a:t>
            </a:r>
            <a:r>
              <a:rPr lang="nl-BE" sz="1600" b="1" dirty="0"/>
              <a:t>* Van Bel, M.</a:t>
            </a:r>
            <a:r>
              <a:rPr lang="nl-BE" sz="1600" dirty="0"/>
              <a:t>, </a:t>
            </a:r>
            <a:r>
              <a:rPr lang="nl-BE" sz="1600" b="1" dirty="0"/>
              <a:t>Sterk, L.</a:t>
            </a:r>
            <a:r>
              <a:rPr lang="nl-BE" sz="1600" dirty="0"/>
              <a:t>, </a:t>
            </a:r>
            <a:r>
              <a:rPr lang="nl-BE" sz="1600" b="1" dirty="0"/>
              <a:t>Billiau, K.</a:t>
            </a:r>
            <a:r>
              <a:rPr lang="nl-BE" sz="1600" dirty="0"/>
              <a:t>, </a:t>
            </a:r>
            <a:r>
              <a:rPr lang="nl-BE" sz="1600" b="1" dirty="0"/>
              <a:t>Van Parys, T.</a:t>
            </a:r>
            <a:r>
              <a:rPr lang="nl-BE" sz="1600" dirty="0"/>
              <a:t>, </a:t>
            </a:r>
            <a:r>
              <a:rPr lang="nl-BE" sz="1600" b="1" dirty="0"/>
              <a:t>Van de Peer, Y.</a:t>
            </a:r>
            <a:r>
              <a:rPr lang="nl-BE" sz="1600" dirty="0"/>
              <a:t>, </a:t>
            </a:r>
            <a:r>
              <a:rPr lang="nl-BE" sz="1600" b="1" dirty="0"/>
              <a:t>Vandepoele, K.</a:t>
            </a:r>
            <a:r>
              <a:rPr lang="nl-BE" sz="1600" dirty="0"/>
              <a:t> (2009) PLAZA: a comparative genomics resource to study gene and genome evolution in plants. </a:t>
            </a:r>
            <a:r>
              <a:rPr lang="nl-BE" sz="1600" dirty="0">
                <a:hlinkClick r:id="rId4"/>
              </a:rPr>
              <a:t>Plant Cell. 21(12):3718-31 </a:t>
            </a:r>
            <a:endParaRPr lang="nl-BE" sz="1600" b="1" dirty="0"/>
          </a:p>
          <a:p>
            <a:r>
              <a:rPr lang="nl-BE" sz="1600" b="1" dirty="0"/>
              <a:t>Training Material</a:t>
            </a:r>
          </a:p>
          <a:p>
            <a:pPr lvl="1"/>
            <a:r>
              <a:rPr lang="nl-BE" sz="1600" b="1" dirty="0"/>
              <a:t>* Vandepoele, K.</a:t>
            </a:r>
            <a:r>
              <a:rPr lang="nl-BE" sz="1600" dirty="0"/>
              <a:t> (2016) A Guide to the PLAZA 3.0 Plant Comparative Genomic Database. </a:t>
            </a:r>
            <a:r>
              <a:rPr lang="nl-BE" sz="1600" dirty="0">
                <a:hlinkClick r:id="rId5"/>
              </a:rPr>
              <a:t>Methods Mol Biol. 1533:183-200.</a:t>
            </a:r>
            <a:endParaRPr lang="nl-BE" sz="1600" dirty="0"/>
          </a:p>
          <a:p>
            <a:endParaRPr lang="nl-BE" sz="16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19</a:t>
            </a:fld>
            <a:endParaRPr lang="nl-BE"/>
          </a:p>
        </p:txBody>
      </p:sp>
    </p:spTree>
    <p:extLst>
      <p:ext uri="{BB962C8B-B14F-4D97-AF65-F5344CB8AC3E}">
        <p14:creationId xmlns:p14="http://schemas.microsoft.com/office/powerpoint/2010/main" val="2354894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Plant genome sequencing is booming</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2</a:t>
            </a:fld>
            <a:endParaRPr lang="nl-BE" dirty="0"/>
          </a:p>
        </p:txBody>
      </p:sp>
      <p:sp>
        <p:nvSpPr>
          <p:cNvPr id="13" name="Content Placeholder 2"/>
          <p:cNvSpPr>
            <a:spLocks noGrp="1"/>
          </p:cNvSpPr>
          <p:nvPr>
            <p:ph idx="1"/>
          </p:nvPr>
        </p:nvSpPr>
        <p:spPr>
          <a:xfrm>
            <a:off x="590382" y="1173631"/>
            <a:ext cx="6544066" cy="2654831"/>
          </a:xfrm>
        </p:spPr>
        <p:txBody>
          <a:bodyPr>
            <a:normAutofit/>
          </a:bodyPr>
          <a:lstStyle/>
          <a:p>
            <a:r>
              <a:rPr lang="en-US" sz="2000" dirty="0"/>
              <a:t>New and </a:t>
            </a:r>
            <a:r>
              <a:rPr lang="en-US" sz="2000" b="1" dirty="0"/>
              <a:t>faster</a:t>
            </a:r>
            <a:r>
              <a:rPr lang="en-US" sz="2000" dirty="0"/>
              <a:t> sequencing </a:t>
            </a:r>
            <a:r>
              <a:rPr lang="en-US" sz="2000" b="1" dirty="0"/>
              <a:t>technologies</a:t>
            </a:r>
            <a:endParaRPr lang="en-US" sz="2000" dirty="0"/>
          </a:p>
          <a:p>
            <a:r>
              <a:rPr lang="en-US" sz="2000" dirty="0"/>
              <a:t>Generating a draft genome sequence has become </a:t>
            </a:r>
            <a:r>
              <a:rPr lang="en-US" sz="2000" b="1" dirty="0"/>
              <a:t>cheap</a:t>
            </a:r>
            <a:endParaRPr lang="en-US" sz="2000" dirty="0"/>
          </a:p>
          <a:p>
            <a:r>
              <a:rPr lang="en-US" sz="2000" dirty="0"/>
              <a:t>The number of published plant genomes </a:t>
            </a:r>
            <a:r>
              <a:rPr lang="en-US" sz="2000" b="1" dirty="0"/>
              <a:t>grows rapidly: </a:t>
            </a:r>
            <a:r>
              <a:rPr lang="en-US" sz="2000" dirty="0"/>
              <a:t>currently </a:t>
            </a:r>
            <a:r>
              <a:rPr lang="en-US" sz="2000" b="1" dirty="0"/>
              <a:t>631 (</a:t>
            </a:r>
            <a:r>
              <a:rPr lang="en-US" sz="2000" dirty="0"/>
              <a:t>published) plant genomes in </a:t>
            </a:r>
            <a:r>
              <a:rPr lang="en-US" sz="2000" dirty="0" err="1"/>
              <a:t>Genbank</a:t>
            </a:r>
            <a:endParaRPr lang="en-US" sz="2000" dirty="0"/>
          </a:p>
        </p:txBody>
      </p:sp>
      <p:sp>
        <p:nvSpPr>
          <p:cNvPr id="6" name="Rectangle 5"/>
          <p:cNvSpPr/>
          <p:nvPr/>
        </p:nvSpPr>
        <p:spPr>
          <a:xfrm>
            <a:off x="68833" y="5189505"/>
            <a:ext cx="1562986" cy="50871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Marks et al., 2021</a:t>
            </a:r>
            <a:endParaRPr lang="nl-BE" sz="1100" dirty="0"/>
          </a:p>
        </p:txBody>
      </p:sp>
      <p:pic>
        <p:nvPicPr>
          <p:cNvPr id="5" name="Picture 4">
            <a:extLst>
              <a:ext uri="{FF2B5EF4-FFF2-40B4-BE49-F238E27FC236}">
                <a16:creationId xmlns:a16="http://schemas.microsoft.com/office/drawing/2014/main" id="{8216CDD8-1C62-4EC5-B4F4-D65900A5EC7B}"/>
              </a:ext>
            </a:extLst>
          </p:cNvPr>
          <p:cNvPicPr>
            <a:picLocks noChangeAspect="1"/>
          </p:cNvPicPr>
          <p:nvPr/>
        </p:nvPicPr>
        <p:blipFill>
          <a:blip r:embed="rId3"/>
          <a:stretch>
            <a:fillRect/>
          </a:stretch>
        </p:blipFill>
        <p:spPr>
          <a:xfrm>
            <a:off x="1379599" y="2640854"/>
            <a:ext cx="7597241" cy="4132331"/>
          </a:xfrm>
          <a:prstGeom prst="rect">
            <a:avLst/>
          </a:prstGeom>
        </p:spPr>
      </p:pic>
    </p:spTree>
    <p:extLst>
      <p:ext uri="{BB962C8B-B14F-4D97-AF65-F5344CB8AC3E}">
        <p14:creationId xmlns:p14="http://schemas.microsoft.com/office/powerpoint/2010/main" val="916981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Conclusions</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20</a:t>
            </a:fld>
            <a:endParaRPr lang="nl-BE"/>
          </a:p>
        </p:txBody>
      </p:sp>
      <p:sp>
        <p:nvSpPr>
          <p:cNvPr id="5" name="Content Placeholder 2"/>
          <p:cNvSpPr txBox="1">
            <a:spLocks/>
          </p:cNvSpPr>
          <p:nvPr/>
        </p:nvSpPr>
        <p:spPr>
          <a:xfrm>
            <a:off x="1063542" y="1172244"/>
            <a:ext cx="7310437" cy="49688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EA6341"/>
              </a:buClr>
              <a:buSzPct val="100000"/>
              <a:buFont typeface="Corbel" panose="020B0503020204020204" pitchFamily="34" charset="0"/>
              <a:buChar char="•"/>
              <a:defRPr sz="2800" kern="1200" baseline="0">
                <a:solidFill>
                  <a:srgbClr val="1B2944"/>
                </a:solidFill>
                <a:latin typeface="+mn-lt"/>
                <a:ea typeface="+mn-ea"/>
                <a:cs typeface="+mn-cs"/>
              </a:defRPr>
            </a:lvl1pPr>
            <a:lvl2pPr marL="742950" indent="-285750" algn="l" defTabSz="457200" rtl="0" eaLnBrk="1" latinLnBrk="0" hangingPunct="1">
              <a:spcBef>
                <a:spcPct val="20000"/>
              </a:spcBef>
              <a:buSzPct val="80000"/>
              <a:buFontTx/>
              <a:buBlip>
                <a:blip r:embed="rId2"/>
              </a:buBlip>
              <a:defRPr sz="2800" kern="1200" baseline="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baseline="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PLAZA provides a versatile toolbox for plant genomics</a:t>
            </a:r>
          </a:p>
          <a:p>
            <a:endParaRPr lang="en-US" sz="2200" dirty="0"/>
          </a:p>
          <a:p>
            <a:r>
              <a:rPr lang="en-US" sz="2200" dirty="0"/>
              <a:t>Integration of complementary data sources describing gene functions</a:t>
            </a:r>
          </a:p>
          <a:p>
            <a:endParaRPr lang="en-US" sz="2200" dirty="0"/>
          </a:p>
          <a:p>
            <a:r>
              <a:rPr lang="en-US" sz="2200" dirty="0"/>
              <a:t>Improved algorithms to transfer functional annotation from well-characterized plant genomes to other species</a:t>
            </a:r>
          </a:p>
          <a:p>
            <a:endParaRPr lang="en-US" sz="2200" dirty="0"/>
          </a:p>
          <a:p>
            <a:r>
              <a:rPr lang="en-US" sz="2200" dirty="0"/>
              <a:t>Technical improvements</a:t>
            </a:r>
          </a:p>
          <a:p>
            <a:pPr lvl="1"/>
            <a:r>
              <a:rPr lang="en-US" sz="2000" dirty="0"/>
              <a:t>database design</a:t>
            </a:r>
          </a:p>
          <a:p>
            <a:pPr lvl="1"/>
            <a:r>
              <a:rPr lang="en-US" sz="2000" dirty="0"/>
              <a:t>comparative genomics toolbox</a:t>
            </a:r>
          </a:p>
          <a:p>
            <a:pPr lvl="1"/>
            <a:r>
              <a:rPr lang="en-US" sz="2000" dirty="0"/>
              <a:t>speed</a:t>
            </a:r>
          </a:p>
          <a:p>
            <a:pPr lvl="1"/>
            <a:r>
              <a:rPr lang="en-US" sz="2000" dirty="0"/>
              <a:t>interactive visualizations</a:t>
            </a:r>
          </a:p>
        </p:txBody>
      </p:sp>
    </p:spTree>
    <p:extLst>
      <p:ext uri="{BB962C8B-B14F-4D97-AF65-F5344CB8AC3E}">
        <p14:creationId xmlns:p14="http://schemas.microsoft.com/office/powerpoint/2010/main" val="1767928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Plant genome sequencing is booming</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3</a:t>
            </a:fld>
            <a:endParaRPr lang="nl-BE" dirty="0"/>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74" y="1079157"/>
            <a:ext cx="5231937" cy="245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889686" y="4975653"/>
            <a:ext cx="2875005" cy="646331"/>
          </a:xfrm>
          <a:prstGeom prst="rect">
            <a:avLst/>
          </a:prstGeom>
          <a:noFill/>
        </p:spPr>
        <p:txBody>
          <a:bodyPr wrap="square" rtlCol="0">
            <a:spAutoFit/>
          </a:bodyPr>
          <a:lstStyle/>
          <a:p>
            <a:r>
              <a:rPr lang="en-US" dirty="0"/>
              <a:t>Sequencing &amp; publication rate keeps increasing!</a:t>
            </a:r>
            <a:endParaRPr lang="nl-BE" dirty="0"/>
          </a:p>
        </p:txBody>
      </p:sp>
      <p:pic>
        <p:nvPicPr>
          <p:cNvPr id="5" name="Picture 4"/>
          <p:cNvPicPr>
            <a:picLocks noChangeAspect="1"/>
          </p:cNvPicPr>
          <p:nvPr/>
        </p:nvPicPr>
        <p:blipFill>
          <a:blip r:embed="rId4"/>
          <a:stretch>
            <a:fillRect/>
          </a:stretch>
        </p:blipFill>
        <p:spPr>
          <a:xfrm>
            <a:off x="4440194" y="3599934"/>
            <a:ext cx="4703805" cy="3258065"/>
          </a:xfrm>
          <a:prstGeom prst="rect">
            <a:avLst/>
          </a:prstGeom>
        </p:spPr>
      </p:pic>
      <p:sp>
        <p:nvSpPr>
          <p:cNvPr id="16" name="TextBox 15"/>
          <p:cNvSpPr txBox="1"/>
          <p:nvPr/>
        </p:nvSpPr>
        <p:spPr>
          <a:xfrm>
            <a:off x="6718435" y="2975660"/>
            <a:ext cx="1141513" cy="221133"/>
          </a:xfrm>
          <a:prstGeom prst="rect">
            <a:avLst/>
          </a:prstGeom>
          <a:solidFill>
            <a:srgbClr val="FFFFFF">
              <a:alpha val="83922"/>
            </a:srgbClr>
          </a:solidFill>
        </p:spPr>
        <p:txBody>
          <a:bodyPr wrap="square" rtlCol="0">
            <a:spAutoFit/>
          </a:bodyPr>
          <a:lstStyle/>
          <a:p>
            <a:pPr algn="r"/>
            <a:r>
              <a:rPr lang="en-US" sz="1000" dirty="0">
                <a:solidFill>
                  <a:srgbClr val="92D050"/>
                </a:solidFill>
                <a:latin typeface="Calibri" panose="020F0502020204030204" pitchFamily="34" charset="0"/>
              </a:rPr>
              <a:t>Credit: </a:t>
            </a:r>
            <a:r>
              <a:rPr lang="en-US" sz="1000" dirty="0" err="1">
                <a:solidFill>
                  <a:srgbClr val="92D050"/>
                </a:solidFill>
                <a:latin typeface="Calibri" panose="020F0502020204030204" pitchFamily="34" charset="0"/>
              </a:rPr>
              <a:t>Usadel</a:t>
            </a:r>
            <a:r>
              <a:rPr lang="en-US" sz="1000" dirty="0">
                <a:solidFill>
                  <a:srgbClr val="92D050"/>
                </a:solidFill>
                <a:latin typeface="Calibri" panose="020F0502020204030204" pitchFamily="34" charset="0"/>
              </a:rPr>
              <a:t> lab</a:t>
            </a:r>
            <a:endParaRPr lang="nl-BE" sz="1000" dirty="0">
              <a:solidFill>
                <a:srgbClr val="92D050"/>
              </a:solidFill>
              <a:latin typeface="Calibri" panose="020F0502020204030204" pitchFamily="34" charset="0"/>
            </a:endParaRPr>
          </a:p>
        </p:txBody>
      </p:sp>
      <p:sp>
        <p:nvSpPr>
          <p:cNvPr id="19" name="Bent Arrow 18"/>
          <p:cNvSpPr/>
          <p:nvPr/>
        </p:nvSpPr>
        <p:spPr>
          <a:xfrm flipV="1">
            <a:off x="2895333" y="3820236"/>
            <a:ext cx="1223320" cy="1162102"/>
          </a:xfrm>
          <a:prstGeom prst="ben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nl-BE">
              <a:solidFill>
                <a:schemeClr val="tx1"/>
              </a:solidFill>
            </a:endParaRPr>
          </a:p>
        </p:txBody>
      </p:sp>
      <p:sp>
        <p:nvSpPr>
          <p:cNvPr id="3" name="Rectangle 2"/>
          <p:cNvSpPr/>
          <p:nvPr/>
        </p:nvSpPr>
        <p:spPr>
          <a:xfrm>
            <a:off x="5945440" y="3196793"/>
            <a:ext cx="2900794" cy="276999"/>
          </a:xfrm>
          <a:prstGeom prst="rect">
            <a:avLst/>
          </a:prstGeom>
        </p:spPr>
        <p:txBody>
          <a:bodyPr wrap="none">
            <a:spAutoFit/>
          </a:bodyPr>
          <a:lstStyle/>
          <a:p>
            <a:r>
              <a:rPr lang="en-US" sz="1200" dirty="0">
                <a:solidFill>
                  <a:schemeClr val="bg1">
                    <a:lumMod val="50000"/>
                  </a:schemeClr>
                </a:solidFill>
              </a:rPr>
              <a:t>: </a:t>
            </a:r>
            <a:r>
              <a:rPr lang="nl-BE" sz="1200" dirty="0">
                <a:solidFill>
                  <a:schemeClr val="bg1">
                    <a:lumMod val="50000"/>
                  </a:schemeClr>
                </a:solidFill>
                <a:hlinkClick r:id="rId5"/>
              </a:rPr>
              <a:t>https://www.plabipd.de/timeline_view.ep</a:t>
            </a:r>
            <a:r>
              <a:rPr lang="nl-BE" sz="1200" dirty="0">
                <a:solidFill>
                  <a:schemeClr val="bg1">
                    <a:lumMod val="50000"/>
                  </a:schemeClr>
                </a:solidFill>
              </a:rPr>
              <a:t> </a:t>
            </a:r>
          </a:p>
        </p:txBody>
      </p:sp>
    </p:spTree>
    <p:extLst>
      <p:ext uri="{BB962C8B-B14F-4D97-AF65-F5344CB8AC3E}">
        <p14:creationId xmlns:p14="http://schemas.microsoft.com/office/powerpoint/2010/main" val="3986623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Plant genome sequencing is booming</a:t>
            </a:r>
            <a:endParaRPr lang="nl-BE" dirty="0"/>
          </a:p>
        </p:txBody>
      </p:sp>
      <p:sp>
        <p:nvSpPr>
          <p:cNvPr id="3" name="Content Placeholder 2"/>
          <p:cNvSpPr>
            <a:spLocks noGrp="1"/>
          </p:cNvSpPr>
          <p:nvPr>
            <p:ph idx="1"/>
          </p:nvPr>
        </p:nvSpPr>
        <p:spPr>
          <a:xfrm>
            <a:off x="457200" y="1600201"/>
            <a:ext cx="8398476" cy="4485968"/>
          </a:xfrm>
        </p:spPr>
        <p:txBody>
          <a:bodyPr/>
          <a:lstStyle/>
          <a:p>
            <a:r>
              <a:rPr lang="en-US" sz="2000" b="1" dirty="0"/>
              <a:t>Single sequenced genome </a:t>
            </a:r>
            <a:r>
              <a:rPr lang="en-US" sz="2000" dirty="0"/>
              <a:t>no longer guarantee for publication in high impact factor journal</a:t>
            </a:r>
          </a:p>
          <a:p>
            <a:pPr lvl="1"/>
            <a:r>
              <a:rPr lang="en-US" sz="1800" b="1" dirty="0"/>
              <a:t>Interest</a:t>
            </a:r>
            <a:r>
              <a:rPr lang="en-US" sz="1800" dirty="0"/>
              <a:t>: crop species and species of particular interest</a:t>
            </a:r>
          </a:p>
          <a:p>
            <a:pPr lvl="2"/>
            <a:r>
              <a:rPr lang="en-US" sz="1400" i="1" dirty="0"/>
              <a:t>A reference genome for pea provides insight into legume genome evolution (Nature Genetics 2019)</a:t>
            </a:r>
          </a:p>
          <a:p>
            <a:pPr lvl="1"/>
            <a:r>
              <a:rPr lang="en-US" sz="1800" b="1" dirty="0"/>
              <a:t>Quality</a:t>
            </a:r>
            <a:r>
              <a:rPr lang="en-US" sz="1800" dirty="0"/>
              <a:t>: pseudomolecule assembly is required</a:t>
            </a:r>
          </a:p>
          <a:p>
            <a:pPr lvl="2"/>
            <a:r>
              <a:rPr lang="en-US" sz="1400" i="1" dirty="0"/>
              <a:t>Shifting the limits in wheat research and breeding using a fully annotated reference genome (Science 2018)</a:t>
            </a:r>
          </a:p>
          <a:p>
            <a:pPr lvl="1"/>
            <a:r>
              <a:rPr lang="en-US" sz="1800" b="1" dirty="0"/>
              <a:t>Quantity</a:t>
            </a:r>
            <a:r>
              <a:rPr lang="en-US" sz="1800" dirty="0"/>
              <a:t>: multiple species are sequenced and published in the same study</a:t>
            </a:r>
          </a:p>
          <a:p>
            <a:pPr lvl="2"/>
            <a:r>
              <a:rPr lang="en-US" sz="1400" i="1" dirty="0"/>
              <a:t>The genome sequences of </a:t>
            </a:r>
            <a:r>
              <a:rPr lang="en-US" sz="1400" i="1" dirty="0" err="1"/>
              <a:t>Arachis</a:t>
            </a:r>
            <a:r>
              <a:rPr lang="en-US" sz="1400" i="1" dirty="0"/>
              <a:t> </a:t>
            </a:r>
            <a:r>
              <a:rPr lang="en-US" sz="1400" i="1" dirty="0" err="1"/>
              <a:t>duranensis</a:t>
            </a:r>
            <a:r>
              <a:rPr lang="en-US" sz="1400" i="1" dirty="0"/>
              <a:t> and </a:t>
            </a:r>
            <a:r>
              <a:rPr lang="en-US" sz="1400" i="1" dirty="0" err="1"/>
              <a:t>Arachis</a:t>
            </a:r>
            <a:r>
              <a:rPr lang="en-US" sz="1400" i="1" dirty="0"/>
              <a:t> </a:t>
            </a:r>
            <a:r>
              <a:rPr lang="en-US" sz="1400" i="1" dirty="0" err="1"/>
              <a:t>ipaensis</a:t>
            </a:r>
            <a:r>
              <a:rPr lang="en-US" sz="1400" i="1" dirty="0"/>
              <a:t>, the diploid ancestors of cultivated peanut (Nature Genetics 2016)</a:t>
            </a:r>
          </a:p>
          <a:p>
            <a:pPr lvl="1"/>
            <a:r>
              <a:rPr lang="en-US" sz="1800" b="1" dirty="0"/>
              <a:t>Coverage</a:t>
            </a:r>
            <a:r>
              <a:rPr lang="en-US" sz="1800" dirty="0"/>
              <a:t>: sequence reference and </a:t>
            </a:r>
            <a:r>
              <a:rPr lang="en-US" sz="1800" dirty="0" err="1"/>
              <a:t>resequence</a:t>
            </a:r>
            <a:r>
              <a:rPr lang="en-US" sz="1800" dirty="0"/>
              <a:t> multiple genomes to publish in the same study</a:t>
            </a:r>
          </a:p>
          <a:p>
            <a:pPr lvl="2"/>
            <a:r>
              <a:rPr lang="en-US" sz="1400" i="1" dirty="0"/>
              <a:t>Allele-defined genome of the autopolyploid sugarcane </a:t>
            </a:r>
            <a:r>
              <a:rPr lang="en-US" sz="1400" i="1" dirty="0" err="1"/>
              <a:t>Saccharum</a:t>
            </a:r>
            <a:r>
              <a:rPr lang="en-US" sz="1400" i="1" dirty="0"/>
              <a:t> </a:t>
            </a:r>
            <a:r>
              <a:rPr lang="en-US" sz="1400" i="1" dirty="0" err="1"/>
              <a:t>spontaneum</a:t>
            </a:r>
            <a:r>
              <a:rPr lang="en-US" sz="1400" i="1" dirty="0"/>
              <a:t> L. (Nature Genetics 2018) </a:t>
            </a:r>
            <a:r>
              <a:rPr lang="en-US" sz="1400" dirty="0">
                <a:sym typeface="Wingdings" panose="05000000000000000000" pitchFamily="2" charset="2"/>
              </a:rPr>
              <a:t> 64 genomes </a:t>
            </a:r>
            <a:r>
              <a:rPr lang="en-US" sz="1400" dirty="0" err="1">
                <a:sym typeface="Wingdings" panose="05000000000000000000" pitchFamily="2" charset="2"/>
              </a:rPr>
              <a:t>resequenced</a:t>
            </a:r>
            <a:endParaRPr lang="en-US" sz="1400" i="1" dirty="0"/>
          </a:p>
          <a:p>
            <a:pPr lvl="2"/>
            <a:endParaRPr lang="en-US" sz="1400" b="1" dirty="0"/>
          </a:p>
          <a:p>
            <a:pPr lvl="1"/>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4</a:t>
            </a:fld>
            <a:endParaRPr lang="nl-BE"/>
          </a:p>
        </p:txBody>
      </p:sp>
    </p:spTree>
    <p:extLst>
      <p:ext uri="{BB962C8B-B14F-4D97-AF65-F5344CB8AC3E}">
        <p14:creationId xmlns:p14="http://schemas.microsoft.com/office/powerpoint/2010/main" val="967495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From data to knowledge</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5</a:t>
            </a:fld>
            <a:endParaRPr lang="nl-BE"/>
          </a:p>
        </p:txBody>
      </p:sp>
      <p:sp>
        <p:nvSpPr>
          <p:cNvPr id="5" name="Content Placeholder 2"/>
          <p:cNvSpPr txBox="1">
            <a:spLocks/>
          </p:cNvSpPr>
          <p:nvPr/>
        </p:nvSpPr>
        <p:spPr>
          <a:xfrm>
            <a:off x="667455" y="1211178"/>
            <a:ext cx="5580945" cy="42190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EA6341"/>
              </a:buClr>
              <a:buSzPct val="100000"/>
              <a:buFont typeface="Corbel" panose="020B0503020204020204" pitchFamily="34" charset="0"/>
              <a:buChar char="•"/>
              <a:defRPr sz="2800" kern="1200" baseline="0">
                <a:solidFill>
                  <a:srgbClr val="1B2944"/>
                </a:solidFill>
                <a:latin typeface="+mn-lt"/>
                <a:ea typeface="+mn-ea"/>
                <a:cs typeface="+mn-cs"/>
              </a:defRPr>
            </a:lvl1pPr>
            <a:lvl2pPr marL="742950" indent="-285750" algn="l" defTabSz="457200" rtl="0" eaLnBrk="1" latinLnBrk="0" hangingPunct="1">
              <a:spcBef>
                <a:spcPct val="20000"/>
              </a:spcBef>
              <a:buSzPct val="80000"/>
              <a:buFontTx/>
              <a:buBlip>
                <a:blip r:embed="rId3"/>
              </a:buBlip>
              <a:defRPr sz="2800" kern="1200" baseline="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baseline="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Corbel" panose="020B0503020204020204" pitchFamily="34" charset="0"/>
              <a:buNone/>
            </a:pPr>
            <a:r>
              <a:rPr lang="en-US" sz="2000" dirty="0"/>
              <a:t>The basic </a:t>
            </a:r>
            <a:r>
              <a:rPr lang="en-US" sz="2000" b="1" dirty="0"/>
              <a:t>genome analysis </a:t>
            </a:r>
            <a:r>
              <a:rPr lang="en-US" sz="2000" dirty="0"/>
              <a:t>toolkit:</a:t>
            </a:r>
          </a:p>
          <a:p>
            <a:pPr>
              <a:lnSpc>
                <a:spcPct val="150000"/>
              </a:lnSpc>
              <a:buFont typeface="Wingdings" panose="05000000000000000000" pitchFamily="2" charset="2"/>
              <a:buChar char="Ø"/>
            </a:pPr>
            <a:r>
              <a:rPr lang="en-US" sz="2000" b="1"/>
              <a:t>Genome </a:t>
            </a:r>
            <a:r>
              <a:rPr lang="en-US" sz="2000" b="1" dirty="0"/>
              <a:t>assembly</a:t>
            </a:r>
            <a:r>
              <a:rPr lang="en-US" sz="2000" dirty="0"/>
              <a:t> </a:t>
            </a:r>
            <a:endParaRPr lang="en-US" sz="2000" b="1" dirty="0"/>
          </a:p>
          <a:p>
            <a:pPr>
              <a:lnSpc>
                <a:spcPct val="150000"/>
              </a:lnSpc>
              <a:buFont typeface="Wingdings" panose="05000000000000000000" pitchFamily="2" charset="2"/>
              <a:buChar char="Ø"/>
            </a:pPr>
            <a:r>
              <a:rPr lang="en-US" sz="2000" b="1" dirty="0"/>
              <a:t>Structural annotation </a:t>
            </a:r>
            <a:r>
              <a:rPr lang="en-US" sz="2000" dirty="0"/>
              <a:t>shows where genes are</a:t>
            </a:r>
          </a:p>
          <a:p>
            <a:pPr>
              <a:lnSpc>
                <a:spcPct val="150000"/>
              </a:lnSpc>
              <a:buFont typeface="Wingdings" panose="05000000000000000000" pitchFamily="2" charset="2"/>
              <a:buChar char="Ø"/>
            </a:pPr>
            <a:r>
              <a:rPr lang="en-US" sz="2000" b="1" dirty="0"/>
              <a:t>Functional annotation</a:t>
            </a:r>
            <a:r>
              <a:rPr lang="en-US" sz="2000" b="1" i="1" dirty="0"/>
              <a:t> </a:t>
            </a:r>
            <a:r>
              <a:rPr lang="en-US" sz="2000" dirty="0"/>
              <a:t>tells you what genes do</a:t>
            </a:r>
            <a:endParaRPr lang="en-US" sz="2000" b="1" dirty="0"/>
          </a:p>
          <a:p>
            <a:pPr>
              <a:lnSpc>
                <a:spcPct val="150000"/>
              </a:lnSpc>
              <a:buFont typeface="Wingdings" panose="05000000000000000000" pitchFamily="2" charset="2"/>
              <a:buChar char="Ø"/>
            </a:pPr>
            <a:r>
              <a:rPr lang="en-US" sz="2000" dirty="0"/>
              <a:t>Data availability of </a:t>
            </a:r>
            <a:r>
              <a:rPr lang="en-US" sz="2000" b="1" dirty="0"/>
              <a:t>genome sequence &amp; gene annotation</a:t>
            </a:r>
          </a:p>
          <a:p>
            <a:pPr marL="0" indent="0">
              <a:lnSpc>
                <a:spcPct val="150000"/>
              </a:lnSpc>
              <a:buNone/>
            </a:pPr>
            <a:r>
              <a:rPr lang="en-US" sz="2000"/>
              <a:t>Facilitate </a:t>
            </a:r>
            <a:r>
              <a:rPr lang="en-US" sz="2000" b="1" dirty="0"/>
              <a:t>biological discovery</a:t>
            </a:r>
          </a:p>
          <a:p>
            <a:pPr marL="0" indent="0">
              <a:lnSpc>
                <a:spcPct val="150000"/>
              </a:lnSpc>
              <a:buNone/>
            </a:pPr>
            <a:endParaRPr lang="en-US" sz="2000" b="1" dirty="0"/>
          </a:p>
          <a:p>
            <a:pPr>
              <a:lnSpc>
                <a:spcPct val="150000"/>
              </a:lnSpc>
            </a:pPr>
            <a:endParaRPr lang="en-US" sz="2000" b="1" dirty="0"/>
          </a:p>
          <a:p>
            <a:pPr>
              <a:lnSpc>
                <a:spcPct val="150000"/>
              </a:lnSpc>
            </a:pPr>
            <a:endParaRPr lang="en-US" b="1" dirty="0"/>
          </a:p>
        </p:txBody>
      </p:sp>
      <p:pic>
        <p:nvPicPr>
          <p:cNvPr id="6" name="Picture 5" descr="largecover.gif"/>
          <p:cNvPicPr>
            <a:picLocks noChangeAspect="1"/>
          </p:cNvPicPr>
          <p:nvPr/>
        </p:nvPicPr>
        <p:blipFill>
          <a:blip r:embed="rId4" cstate="print"/>
          <a:stretch>
            <a:fillRect/>
          </a:stretch>
        </p:blipFill>
        <p:spPr>
          <a:xfrm>
            <a:off x="7750304" y="1024208"/>
            <a:ext cx="1210990" cy="1566029"/>
          </a:xfrm>
          <a:prstGeom prst="rect">
            <a:avLst/>
          </a:prstGeom>
          <a:ln>
            <a:solidFill>
              <a:schemeClr val="bg1">
                <a:lumMod val="75000"/>
              </a:schemeClr>
            </a:solidFill>
          </a:ln>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0889" y="2805323"/>
            <a:ext cx="1210405" cy="164505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1864" y="1024208"/>
            <a:ext cx="1210405" cy="159047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1975" y="2835032"/>
            <a:ext cx="1210405" cy="158563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0889" y="4669617"/>
            <a:ext cx="1210405" cy="1535485"/>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21511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Cross-species genome analysis</a:t>
            </a:r>
            <a:endParaRPr lang="nl-BE" sz="3200" dirty="0"/>
          </a:p>
        </p:txBody>
      </p:sp>
      <p:sp>
        <p:nvSpPr>
          <p:cNvPr id="3" name="Content Placeholder 2"/>
          <p:cNvSpPr>
            <a:spLocks noGrp="1"/>
          </p:cNvSpPr>
          <p:nvPr>
            <p:ph idx="1"/>
          </p:nvPr>
        </p:nvSpPr>
        <p:spPr>
          <a:xfrm>
            <a:off x="457200" y="1600201"/>
            <a:ext cx="6753726" cy="4485968"/>
          </a:xfrm>
        </p:spPr>
        <p:txBody>
          <a:bodyPr/>
          <a:lstStyle/>
          <a:p>
            <a:pPr>
              <a:lnSpc>
                <a:spcPct val="150000"/>
              </a:lnSpc>
            </a:pPr>
            <a:r>
              <a:rPr lang="en-US" sz="2000" b="1" dirty="0"/>
              <a:t>Comparative genomics </a:t>
            </a:r>
            <a:r>
              <a:rPr lang="en-US" sz="2000" dirty="0"/>
              <a:t>is a powerful tool</a:t>
            </a:r>
          </a:p>
          <a:p>
            <a:pPr lvl="1">
              <a:lnSpc>
                <a:spcPct val="150000"/>
              </a:lnSpc>
            </a:pPr>
            <a:r>
              <a:rPr lang="en-US" sz="1900" dirty="0"/>
              <a:t>to </a:t>
            </a:r>
            <a:r>
              <a:rPr lang="en-US" sz="1900" b="1" dirty="0"/>
              <a:t>transfer knowledge</a:t>
            </a:r>
            <a:r>
              <a:rPr lang="en-US" sz="1900" dirty="0"/>
              <a:t> from </a:t>
            </a:r>
            <a:r>
              <a:rPr lang="en-US" sz="1900" b="1" dirty="0"/>
              <a:t>model species</a:t>
            </a:r>
            <a:r>
              <a:rPr lang="en-US" sz="1900" dirty="0"/>
              <a:t> to crops</a:t>
            </a:r>
          </a:p>
          <a:p>
            <a:pPr lvl="1">
              <a:lnSpc>
                <a:spcPct val="150000"/>
              </a:lnSpc>
            </a:pPr>
            <a:r>
              <a:rPr lang="en-US" sz="1900" dirty="0"/>
              <a:t>to link </a:t>
            </a:r>
            <a:r>
              <a:rPr lang="en-US" sz="1900" b="1" dirty="0"/>
              <a:t>genomic changes </a:t>
            </a:r>
            <a:r>
              <a:rPr lang="en-US" sz="1900" dirty="0"/>
              <a:t>to </a:t>
            </a:r>
            <a:r>
              <a:rPr lang="en-US" sz="1900" b="1" dirty="0"/>
              <a:t>environmental adaptation</a:t>
            </a:r>
          </a:p>
          <a:p>
            <a:pPr lvl="1">
              <a:lnSpc>
                <a:spcPct val="150000"/>
              </a:lnSpc>
            </a:pPr>
            <a:r>
              <a:rPr lang="en-US" sz="1900" dirty="0"/>
              <a:t>to trace </a:t>
            </a:r>
            <a:r>
              <a:rPr lang="en-US" sz="1900" b="1" dirty="0"/>
              <a:t>structural changes </a:t>
            </a:r>
            <a:r>
              <a:rPr lang="en-US" sz="1900" dirty="0"/>
              <a:t>within a genome or population</a:t>
            </a:r>
          </a:p>
          <a:p>
            <a:pPr>
              <a:lnSpc>
                <a:spcPct val="150000"/>
              </a:lnSpc>
            </a:pPr>
            <a:endParaRPr lang="en-US" sz="2000" dirty="0"/>
          </a:p>
          <a:p>
            <a:pPr>
              <a:lnSpc>
                <a:spcPct val="150000"/>
              </a:lnSpc>
            </a:pPr>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6</a:t>
            </a:fld>
            <a:endParaRPr lang="nl-BE"/>
          </a:p>
        </p:txBody>
      </p:sp>
      <p:grpSp>
        <p:nvGrpSpPr>
          <p:cNvPr id="5" name="Group 4"/>
          <p:cNvGrpSpPr/>
          <p:nvPr/>
        </p:nvGrpSpPr>
        <p:grpSpPr>
          <a:xfrm>
            <a:off x="6598920" y="3992880"/>
            <a:ext cx="2290055" cy="2093289"/>
            <a:chOff x="5561809" y="3961818"/>
            <a:chExt cx="2733651" cy="2396095"/>
          </a:xfrm>
        </p:grpSpPr>
        <p:pic>
          <p:nvPicPr>
            <p:cNvPr id="6" name="Picture 4"/>
            <p:cNvPicPr>
              <a:picLocks noChangeAspect="1" noChangeArrowheads="1"/>
            </p:cNvPicPr>
            <p:nvPr/>
          </p:nvPicPr>
          <p:blipFill>
            <a:blip r:embed="rId3" cstate="print"/>
            <a:srcRect/>
            <a:stretch>
              <a:fillRect/>
            </a:stretch>
          </p:blipFill>
          <p:spPr bwMode="auto">
            <a:xfrm>
              <a:off x="5976156" y="4442459"/>
              <a:ext cx="2112131" cy="1847749"/>
            </a:xfrm>
            <a:prstGeom prst="rect">
              <a:avLst/>
            </a:prstGeom>
            <a:noFill/>
            <a:ln w="9525">
              <a:noFill/>
              <a:miter lim="800000"/>
              <a:headEnd/>
              <a:tailEnd/>
            </a:ln>
          </p:spPr>
        </p:pic>
        <p:sp>
          <p:nvSpPr>
            <p:cNvPr id="7" name="Hexagon 6"/>
            <p:cNvSpPr/>
            <p:nvPr/>
          </p:nvSpPr>
          <p:spPr>
            <a:xfrm rot="5400000">
              <a:off x="7131141" y="3994965"/>
              <a:ext cx="480641" cy="414347"/>
            </a:xfrm>
            <a:prstGeom prst="hexagon">
              <a:avLst/>
            </a:prstGeom>
            <a:blipFill dpi="0" rotWithShape="0">
              <a:blip r:embed="rId4"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p:cNvSpPr/>
            <p:nvPr/>
          </p:nvSpPr>
          <p:spPr>
            <a:xfrm rot="5400000">
              <a:off x="7847966" y="5910419"/>
              <a:ext cx="480641" cy="414347"/>
            </a:xfrm>
            <a:prstGeom prst="hexagon">
              <a:avLst/>
            </a:prstGeom>
            <a:blipFill dpi="0" rotWithShape="0">
              <a:blip r:embed="rId5"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p:cNvSpPr/>
            <p:nvPr/>
          </p:nvSpPr>
          <p:spPr>
            <a:xfrm rot="5400000">
              <a:off x="5528662" y="5362073"/>
              <a:ext cx="480641" cy="414347"/>
            </a:xfrm>
            <a:prstGeom prst="hexagon">
              <a:avLst/>
            </a:prstGeom>
            <a:blipFill dpi="0" rotWithShape="0">
              <a:blip r:embed="rId6"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34382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Cross-species genome analysis</a:t>
            </a:r>
            <a:endParaRPr lang="nl-BE" sz="3200" dirty="0"/>
          </a:p>
        </p:txBody>
      </p:sp>
      <p:sp>
        <p:nvSpPr>
          <p:cNvPr id="3" name="Content Placeholder 2"/>
          <p:cNvSpPr>
            <a:spLocks noGrp="1"/>
          </p:cNvSpPr>
          <p:nvPr>
            <p:ph idx="1"/>
          </p:nvPr>
        </p:nvSpPr>
        <p:spPr>
          <a:xfrm>
            <a:off x="457200" y="1600201"/>
            <a:ext cx="7010400" cy="4485968"/>
          </a:xfrm>
        </p:spPr>
        <p:txBody>
          <a:bodyPr/>
          <a:lstStyle/>
          <a:p>
            <a:pPr>
              <a:lnSpc>
                <a:spcPct val="150000"/>
              </a:lnSpc>
            </a:pPr>
            <a:r>
              <a:rPr lang="en-US" sz="2000" b="1" dirty="0"/>
              <a:t>Comparative genomics </a:t>
            </a:r>
            <a:r>
              <a:rPr lang="en-US" sz="2000" dirty="0"/>
              <a:t>has a </a:t>
            </a:r>
            <a:r>
              <a:rPr lang="en-US" sz="2000" b="1" dirty="0"/>
              <a:t>steep learning curve</a:t>
            </a:r>
          </a:p>
          <a:p>
            <a:pPr lvl="1">
              <a:lnSpc>
                <a:spcPct val="150000"/>
              </a:lnSpc>
            </a:pPr>
            <a:r>
              <a:rPr lang="en-US" sz="1800" dirty="0"/>
              <a:t>Gathering data in the </a:t>
            </a:r>
            <a:r>
              <a:rPr lang="en-US" sz="1800" b="1" dirty="0"/>
              <a:t>same state </a:t>
            </a:r>
            <a:r>
              <a:rPr lang="en-US" sz="1800" dirty="0"/>
              <a:t>incl. proper </a:t>
            </a:r>
            <a:r>
              <a:rPr lang="en-US" sz="1800" b="1" dirty="0"/>
              <a:t>QC</a:t>
            </a:r>
            <a:r>
              <a:rPr lang="en-US" sz="1800" dirty="0"/>
              <a:t>, ready for </a:t>
            </a:r>
            <a:r>
              <a:rPr lang="en-US" sz="1800" b="1" dirty="0"/>
              <a:t>processing</a:t>
            </a:r>
            <a:r>
              <a:rPr lang="en-US" sz="1800" dirty="0"/>
              <a:t>, is not effortlessly</a:t>
            </a:r>
          </a:p>
          <a:p>
            <a:pPr lvl="1">
              <a:lnSpc>
                <a:spcPct val="150000"/>
              </a:lnSpc>
            </a:pPr>
            <a:r>
              <a:rPr lang="en-US" sz="1800" b="1" dirty="0"/>
              <a:t>Knowledge </a:t>
            </a:r>
            <a:r>
              <a:rPr lang="en-US" sz="1800" dirty="0"/>
              <a:t>of </a:t>
            </a:r>
            <a:r>
              <a:rPr lang="en-US" sz="1800" b="1" dirty="0"/>
              <a:t>data processing tools </a:t>
            </a:r>
            <a:r>
              <a:rPr lang="en-US" sz="1800" dirty="0"/>
              <a:t>is required</a:t>
            </a:r>
          </a:p>
          <a:p>
            <a:pPr lvl="1">
              <a:lnSpc>
                <a:spcPct val="150000"/>
              </a:lnSpc>
            </a:pPr>
            <a:r>
              <a:rPr lang="en-US" sz="1800" b="1" dirty="0"/>
              <a:t>Computer clusters </a:t>
            </a:r>
            <a:r>
              <a:rPr lang="en-US" sz="1800" dirty="0"/>
              <a:t>and </a:t>
            </a:r>
            <a:r>
              <a:rPr lang="en-US" sz="1800" b="1" dirty="0"/>
              <a:t>high memory </a:t>
            </a:r>
            <a:r>
              <a:rPr lang="en-US" sz="1800" dirty="0"/>
              <a:t>machines are required</a:t>
            </a:r>
          </a:p>
          <a:p>
            <a:pPr lvl="1">
              <a:lnSpc>
                <a:spcPct val="150000"/>
              </a:lnSpc>
            </a:pPr>
            <a:r>
              <a:rPr lang="en-US" sz="1800" b="1" dirty="0"/>
              <a:t>User friendly visualizations </a:t>
            </a:r>
            <a:r>
              <a:rPr lang="en-US" sz="1800" dirty="0"/>
              <a:t>are necessary to explore genomic features across multiple species</a:t>
            </a:r>
          </a:p>
          <a:p>
            <a:pPr lvl="1">
              <a:lnSpc>
                <a:spcPct val="150000"/>
              </a:lnSpc>
            </a:pPr>
            <a:r>
              <a:rPr lang="en-US" sz="1800" b="1" dirty="0"/>
              <a:t>Limited access </a:t>
            </a:r>
            <a:r>
              <a:rPr lang="en-US" sz="1800" dirty="0"/>
              <a:t>to high quality comparative genomics information</a:t>
            </a:r>
            <a:endParaRPr lang="en-US" sz="1800" b="1" dirty="0"/>
          </a:p>
          <a:p>
            <a:pPr>
              <a:lnSpc>
                <a:spcPct val="150000"/>
              </a:lnSpc>
            </a:pPr>
            <a:endParaRPr lang="en-US" sz="1800" dirty="0"/>
          </a:p>
          <a:p>
            <a:pPr>
              <a:lnSpc>
                <a:spcPct val="150000"/>
              </a:lnSpc>
            </a:pPr>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7</a:t>
            </a:fld>
            <a:endParaRPr lang="nl-BE"/>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8198" y="3721768"/>
            <a:ext cx="1659570" cy="2463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009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r="1746" b="82895"/>
          <a:stretch/>
        </p:blipFill>
        <p:spPr bwMode="auto">
          <a:xfrm>
            <a:off x="0" y="0"/>
            <a:ext cx="9144508" cy="116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553208" y="141288"/>
            <a:ext cx="6534150" cy="630237"/>
          </a:xfrm>
        </p:spPr>
        <p:txBody>
          <a:bodyPr/>
          <a:lstStyle/>
          <a:p>
            <a:r>
              <a:rPr lang="en-US" sz="2400" dirty="0">
                <a:solidFill>
                  <a:schemeClr val="bg1"/>
                </a:solidFill>
                <a:effectLst>
                  <a:outerShdw blurRad="38100" dist="38100" dir="2700000" algn="tl">
                    <a:srgbClr val="000000">
                      <a:alpha val="43137"/>
                    </a:srgbClr>
                  </a:outerShdw>
                </a:effectLst>
              </a:rPr>
              <a:t>Exploiting cross-species genome information</a:t>
            </a:r>
            <a:endParaRPr lang="nl-BE" sz="2400"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3"/>
          </p:nvPr>
        </p:nvSpPr>
        <p:spPr/>
        <p:txBody>
          <a:bodyPr/>
          <a:lstStyle/>
          <a:p>
            <a:fld id="{7FF718FE-0A63-4350-8613-4EA9944B22F5}" type="slidenum">
              <a:rPr lang="nl-BE" smtClean="0"/>
              <a:pPr/>
              <a:t>8</a:t>
            </a:fld>
            <a:endParaRPr lang="nl-BE"/>
          </a:p>
        </p:txBody>
      </p:sp>
      <p:sp>
        <p:nvSpPr>
          <p:cNvPr id="6" name="TextBox 5"/>
          <p:cNvSpPr txBox="1"/>
          <p:nvPr/>
        </p:nvSpPr>
        <p:spPr>
          <a:xfrm>
            <a:off x="6588224" y="5789484"/>
            <a:ext cx="2376264" cy="400110"/>
          </a:xfrm>
          <a:prstGeom prst="rect">
            <a:avLst/>
          </a:prstGeom>
          <a:noFill/>
        </p:spPr>
        <p:txBody>
          <a:bodyPr wrap="square">
            <a:spAutoFit/>
          </a:bodyPr>
          <a:lstStyle/>
          <a:p>
            <a:pPr>
              <a:defRPr/>
            </a:pPr>
            <a:r>
              <a:rPr lang="en-US" sz="2000" b="1" dirty="0">
                <a:solidFill>
                  <a:schemeClr val="bg1">
                    <a:lumMod val="50000"/>
                  </a:schemeClr>
                </a:solidFill>
                <a:latin typeface="Calibri" pitchFamily="34" charset="0"/>
              </a:rPr>
              <a:t>&gt;20 tools available!</a:t>
            </a:r>
            <a:endParaRPr lang="nl-BE" sz="2000" b="1" dirty="0">
              <a:solidFill>
                <a:schemeClr val="bg1">
                  <a:lumMod val="50000"/>
                </a:schemeClr>
              </a:solidFill>
              <a:latin typeface="Calibri" pitchFamily="34" charset="0"/>
            </a:endParaRPr>
          </a:p>
        </p:txBody>
      </p:sp>
      <p:pic>
        <p:nvPicPr>
          <p:cNvPr id="1026" name="Picture 2">
            <a:extLst>
              <a:ext uri="{FF2B5EF4-FFF2-40B4-BE49-F238E27FC236}">
                <a16:creationId xmlns:a16="http://schemas.microsoft.com/office/drawing/2014/main" id="{DB4E7B24-7194-47CA-9FF0-C372DB00168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7840" y="1524002"/>
            <a:ext cx="8764432" cy="426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608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7FF718FE-0A63-4350-8613-4EA9944B22F5}" type="slidenum">
              <a:rPr lang="nl-BE" smtClean="0"/>
              <a:pPr/>
              <a:t>9</a:t>
            </a:fld>
            <a:endParaRPr lang="nl-BE"/>
          </a:p>
        </p:txBody>
      </p:sp>
      <p:sp>
        <p:nvSpPr>
          <p:cNvPr id="7" name="Rounded Rectangle 6"/>
          <p:cNvSpPr/>
          <p:nvPr/>
        </p:nvSpPr>
        <p:spPr>
          <a:xfrm>
            <a:off x="2756537" y="5783972"/>
            <a:ext cx="3060340" cy="324036"/>
          </a:xfrm>
          <a:prstGeom prst="roundRect">
            <a:avLst/>
          </a:prstGeom>
          <a:solidFill>
            <a:srgbClr val="40404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100" b="1" dirty="0">
                <a:solidFill>
                  <a:schemeClr val="bg1">
                    <a:lumMod val="95000"/>
                  </a:schemeClr>
                </a:solidFill>
                <a:latin typeface="Arial" panose="020B0604020202020204" pitchFamily="34" charset="0"/>
                <a:cs typeface="Arial" panose="020B0604020202020204" pitchFamily="34" charset="0"/>
              </a:rPr>
              <a:t>http://bioinformatics.psb.ugent.be/plaza/</a:t>
            </a:r>
            <a:endParaRPr lang="nl-BE" sz="11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44EBA4A-62BD-4ABD-8A0F-6102E01520E5}"/>
              </a:ext>
            </a:extLst>
          </p:cNvPr>
          <p:cNvPicPr>
            <a:picLocks noChangeAspect="1"/>
          </p:cNvPicPr>
          <p:nvPr/>
        </p:nvPicPr>
        <p:blipFill>
          <a:blip r:embed="rId3"/>
          <a:stretch>
            <a:fillRect/>
          </a:stretch>
        </p:blipFill>
        <p:spPr>
          <a:xfrm>
            <a:off x="527554" y="-4694"/>
            <a:ext cx="8088892" cy="5727073"/>
          </a:xfrm>
          <a:prstGeom prst="rect">
            <a:avLst/>
          </a:prstGeom>
        </p:spPr>
      </p:pic>
    </p:spTree>
    <p:extLst>
      <p:ext uri="{BB962C8B-B14F-4D97-AF65-F5344CB8AC3E}">
        <p14:creationId xmlns:p14="http://schemas.microsoft.com/office/powerpoint/2010/main" val="3887787362"/>
      </p:ext>
    </p:extLst>
  </p:cSld>
  <p:clrMapOvr>
    <a:masterClrMapping/>
  </p:clrMapOvr>
</p:sld>
</file>

<file path=ppt/theme/theme1.xml><?xml version="1.0" encoding="utf-8"?>
<a:theme xmlns:a="http://schemas.openxmlformats.org/drawingml/2006/main" name="VIB-UGent Center for Plant Systems Biology_4-3">
  <a:themeElements>
    <a:clrScheme name="VIB Colours">
      <a:dk1>
        <a:srgbClr val="1B2944"/>
      </a:dk1>
      <a:lt1>
        <a:sysClr val="window" lastClr="FFFFFF"/>
      </a:lt1>
      <a:dk2>
        <a:srgbClr val="1B2944"/>
      </a:dk2>
      <a:lt2>
        <a:srgbClr val="FFFFFF"/>
      </a:lt2>
      <a:accent1>
        <a:srgbClr val="5DB7B1"/>
      </a:accent1>
      <a:accent2>
        <a:srgbClr val="5A2A82"/>
      </a:accent2>
      <a:accent3>
        <a:srgbClr val="FF681E"/>
      </a:accent3>
      <a:accent4>
        <a:srgbClr val="1B2944"/>
      </a:accent4>
      <a:accent5>
        <a:srgbClr val="7C7C7C"/>
      </a:accent5>
      <a:accent6>
        <a:srgbClr val="FFFFFF"/>
      </a:accent6>
      <a:hlink>
        <a:srgbClr val="5DB7B1"/>
      </a:hlink>
      <a:folHlink>
        <a:srgbClr val="5DB7B1"/>
      </a:folHlink>
    </a:clrScheme>
    <a:fontScheme name="VIB Theme">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86ACBA5E-3A25-4A34-A43E-B5735477C2B2}" vid="{DC177829-E576-4970-8B66-A20C24F481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VIB-UGent Center for Plant Systems Biology_4-3</Template>
  <TotalTime>3108</TotalTime>
  <Words>1444</Words>
  <Application>Microsoft Office PowerPoint</Application>
  <PresentationFormat>On-screen Show (4:3)</PresentationFormat>
  <Paragraphs>167</Paragraphs>
  <Slides>20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Corbel</vt:lpstr>
      <vt:lpstr>Calibri Light</vt:lpstr>
      <vt:lpstr>Calibri</vt:lpstr>
      <vt:lpstr>Wingdings</vt:lpstr>
      <vt:lpstr>Arial</vt:lpstr>
      <vt:lpstr>VIB-UGent Center for Plant Systems Biology_4-3</vt:lpstr>
      <vt:lpstr>Functional Plant Bioinformatics</vt:lpstr>
      <vt:lpstr>Plant genome sequencing is booming</vt:lpstr>
      <vt:lpstr>Plant genome sequencing is booming</vt:lpstr>
      <vt:lpstr>Plant genome sequencing is booming</vt:lpstr>
      <vt:lpstr>From data to knowledge</vt:lpstr>
      <vt:lpstr>Cross-species genome analysis</vt:lpstr>
      <vt:lpstr>Cross-species genome analysis</vt:lpstr>
      <vt:lpstr>Exploiting cross-species genome information</vt:lpstr>
      <vt:lpstr>PowerPoint Presentation</vt:lpstr>
      <vt:lpstr>PowerPoint Presentation</vt:lpstr>
      <vt:lpstr>PLAZA Instance Main Page</vt:lpstr>
      <vt:lpstr>Gene Page: ToolBox </vt:lpstr>
      <vt:lpstr>PLAZA Workbench</vt:lpstr>
      <vt:lpstr>PLAZA Workbench</vt:lpstr>
      <vt:lpstr>Enrichment analysis: GO/InterPro/MapMan</vt:lpstr>
      <vt:lpstr>PLAZA User statistics 2020</vt:lpstr>
      <vt:lpstr>ELIXIR</vt:lpstr>
      <vt:lpstr>How to find what you are looking for?</vt:lpstr>
      <vt:lpstr>Further reading</vt:lpstr>
      <vt:lpstr>Conclusions</vt:lpstr>
    </vt:vector>
  </TitlesOfParts>
  <Company>Universiteit 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mibel</dc:creator>
  <cp:lastModifiedBy>Klaas Vandepoele</cp:lastModifiedBy>
  <cp:revision>98</cp:revision>
  <cp:lastPrinted>2017-05-09T14:43:32Z</cp:lastPrinted>
  <dcterms:created xsi:type="dcterms:W3CDTF">2017-05-04T12:39:53Z</dcterms:created>
  <dcterms:modified xsi:type="dcterms:W3CDTF">2021-10-18T11:39:12Z</dcterms:modified>
</cp:coreProperties>
</file>