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3" r:id="rId3"/>
    <p:sldId id="304" r:id="rId4"/>
    <p:sldId id="283" r:id="rId5"/>
    <p:sldId id="284" r:id="rId6"/>
    <p:sldId id="286" r:id="rId7"/>
    <p:sldId id="287" r:id="rId8"/>
    <p:sldId id="291" r:id="rId9"/>
    <p:sldId id="292" r:id="rId10"/>
    <p:sldId id="302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  <p:sldId id="300" r:id="rId21"/>
    <p:sldId id="308" r:id="rId22"/>
    <p:sldId id="309" r:id="rId23"/>
    <p:sldId id="317" r:id="rId24"/>
    <p:sldId id="319" r:id="rId25"/>
    <p:sldId id="314" r:id="rId26"/>
    <p:sldId id="310" r:id="rId27"/>
    <p:sldId id="321" r:id="rId28"/>
    <p:sldId id="311" r:id="rId29"/>
    <p:sldId id="313" r:id="rId30"/>
    <p:sldId id="315" r:id="rId31"/>
    <p:sldId id="278" r:id="rId3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88358" autoAdjust="0"/>
  </p:normalViewPr>
  <p:slideViewPr>
    <p:cSldViewPr snapToGrid="0" snapToObjects="1">
      <p:cViewPr varScale="1">
        <p:scale>
          <a:sx n="97" d="100"/>
          <a:sy n="97" d="100"/>
        </p:scale>
        <p:origin x="1722" y="84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ohandbook.org/doku.php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7470988" cy="1181647"/>
          </a:xfrm>
        </p:spPr>
        <p:txBody>
          <a:bodyPr/>
          <a:lstStyle/>
          <a:p>
            <a:r>
              <a:rPr lang="en-US"/>
              <a:t>Functional annotation + concept GO projection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25-26 October, 2021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Bel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usage of the GO hierarchy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407"/>
            <a:ext cx="8229600" cy="50147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genes that are annotated with GO-term </a:t>
            </a:r>
            <a:r>
              <a:rPr lang="en-US" sz="2400" b="1" dirty="0"/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genes that have been annotated with the </a:t>
            </a:r>
            <a:r>
              <a:rPr lang="en-US" sz="1800" b="1" u="sng" dirty="0">
                <a:sym typeface="Wingdings" panose="05000000000000000000" pitchFamily="2" charset="2"/>
              </a:rPr>
              <a:t>children</a:t>
            </a:r>
            <a:r>
              <a:rPr lang="en-US" sz="1800" dirty="0">
                <a:sym typeface="Wingdings" panose="05000000000000000000" pitchFamily="2" charset="2"/>
              </a:rPr>
              <a:t> of GO-term </a:t>
            </a:r>
            <a:r>
              <a:rPr lang="en-US" sz="1800" b="1" dirty="0">
                <a:sym typeface="Wingdings" panose="05000000000000000000" pitchFamily="2" charset="2"/>
              </a:rPr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 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Return all the genes annotated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(GO:0006950)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Include genes that are annotated with the </a:t>
            </a:r>
            <a:r>
              <a:rPr lang="en-US" sz="1400" b="1" u="sng" dirty="0">
                <a:sym typeface="Wingdings" panose="05000000000000000000" pitchFamily="2" charset="2"/>
              </a:rPr>
              <a:t>children</a:t>
            </a:r>
            <a:r>
              <a:rPr lang="en-US" sz="1400" dirty="0">
                <a:sym typeface="Wingdings" panose="05000000000000000000" pitchFamily="2" charset="2"/>
              </a:rPr>
              <a:t> (</a:t>
            </a:r>
            <a:r>
              <a:rPr lang="en-US" sz="1400" i="1" dirty="0">
                <a:sym typeface="Wingdings" panose="05000000000000000000" pitchFamily="2" charset="2"/>
              </a:rPr>
              <a:t>‘Response to biotic stress’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i="1" dirty="0">
                <a:sym typeface="Wingdings" panose="05000000000000000000" pitchFamily="2" charset="2"/>
              </a:rPr>
              <a:t>‘Response to abiotic stress’</a:t>
            </a:r>
            <a:r>
              <a:rPr lang="en-US" sz="1400" dirty="0">
                <a:sym typeface="Wingdings" panose="05000000000000000000" pitchFamily="2" charset="2"/>
              </a:rPr>
              <a:t>) but not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directly.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GO terms that have been annotated with gene </a:t>
            </a:r>
            <a:r>
              <a:rPr lang="en-US" sz="2400" b="1" dirty="0"/>
              <a:t>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GO terms that are the </a:t>
            </a:r>
            <a:r>
              <a:rPr lang="en-US" sz="1800" b="1" u="sng" dirty="0">
                <a:sym typeface="Wingdings" panose="05000000000000000000" pitchFamily="2" charset="2"/>
              </a:rPr>
              <a:t>parents </a:t>
            </a:r>
            <a:r>
              <a:rPr lang="en-US" sz="1800" dirty="0">
                <a:sym typeface="Wingdings" panose="05000000000000000000" pitchFamily="2" charset="2"/>
              </a:rPr>
              <a:t>of the explicitly annotated GO terms.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Return all the GO terms that are associated with AT1G21850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Standard answer (within Molecular Function) is </a:t>
            </a:r>
            <a:r>
              <a:rPr lang="en-US" sz="1400" i="1" dirty="0"/>
              <a:t>‘copper ion binding’ </a:t>
            </a:r>
            <a:r>
              <a:rPr lang="en-US" sz="1400" dirty="0"/>
              <a:t>(GO:0005507)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This implies that the gene is also annotated with the </a:t>
            </a:r>
            <a:r>
              <a:rPr lang="en-US" sz="1400" b="1" u="sng" dirty="0"/>
              <a:t>parental</a:t>
            </a:r>
            <a:r>
              <a:rPr lang="en-US" sz="1400" dirty="0"/>
              <a:t> terms ‘</a:t>
            </a:r>
            <a:r>
              <a:rPr lang="en-US" sz="1400" i="1" dirty="0"/>
              <a:t>transition metal ion binding</a:t>
            </a:r>
            <a:r>
              <a:rPr lang="en-US" sz="1400" dirty="0"/>
              <a:t>’, ‘</a:t>
            </a:r>
            <a:r>
              <a:rPr lang="en-US" sz="1400" i="1" dirty="0"/>
              <a:t>metal ion binding</a:t>
            </a:r>
            <a:r>
              <a:rPr lang="en-US" sz="1400" dirty="0"/>
              <a:t>’, ‘</a:t>
            </a:r>
            <a:r>
              <a:rPr lang="en-US" sz="1400" i="1" dirty="0"/>
              <a:t>cation binding</a:t>
            </a:r>
            <a:r>
              <a:rPr lang="en-US" sz="1400" dirty="0"/>
              <a:t>’, ‘</a:t>
            </a:r>
            <a:r>
              <a:rPr lang="en-US" sz="1400" i="1" dirty="0"/>
              <a:t>ion binding</a:t>
            </a:r>
            <a:r>
              <a:rPr lang="en-US" sz="1400" dirty="0"/>
              <a:t>’, ‘</a:t>
            </a:r>
            <a:r>
              <a:rPr lang="en-US" sz="1400" i="1" dirty="0"/>
              <a:t>binding</a:t>
            </a:r>
            <a:r>
              <a:rPr lang="en-US" sz="1400" dirty="0"/>
              <a:t>’, and ‘</a:t>
            </a:r>
            <a:r>
              <a:rPr lang="en-US" sz="1400" i="1" dirty="0"/>
              <a:t>molecular function</a:t>
            </a:r>
            <a:r>
              <a:rPr lang="en-US" sz="1400" dirty="0"/>
              <a:t>’</a:t>
            </a:r>
            <a:endParaRPr lang="nl-B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64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</a:t>
            </a:r>
            <a:r>
              <a:rPr lang="fr-FR" sz="2800" b="0"/>
              <a:t>: protein sequence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0425" cy="4485968"/>
          </a:xfrm>
        </p:spPr>
        <p:txBody>
          <a:bodyPr/>
          <a:lstStyle/>
          <a:p>
            <a:r>
              <a:rPr lang="en-US" sz="1800"/>
              <a:t>Provides functional analysis of protein sequences by classifying them into families and predicting the presence of domains and important sites.</a:t>
            </a:r>
          </a:p>
          <a:p>
            <a:r>
              <a:rPr lang="en-US" sz="1800"/>
              <a:t>To classify proteins in this way, InterPro uses predictive </a:t>
            </a:r>
          </a:p>
          <a:p>
            <a:pPr marL="0" indent="0">
              <a:buNone/>
            </a:pPr>
            <a:r>
              <a:rPr lang="en-US" sz="1800"/>
              <a:t>	models, known as signatures, provided by several </a:t>
            </a:r>
          </a:p>
          <a:p>
            <a:pPr marL="0" indent="0">
              <a:buNone/>
            </a:pPr>
            <a:r>
              <a:rPr lang="en-US" sz="1800"/>
              <a:t>	different databases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5126" name="Picture 6" descr="Overview of a typical InterPro e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 bwMode="auto">
          <a:xfrm>
            <a:off x="1289050" y="4001408"/>
            <a:ext cx="6962248" cy="2699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Pro member databases grouped by signature construction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6302375" y="2272167"/>
            <a:ext cx="2635250" cy="15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2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InterProScan sequence 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749"/>
          </a:xfrm>
        </p:spPr>
        <p:txBody>
          <a:bodyPr/>
          <a:lstStyle/>
          <a:p>
            <a:r>
              <a:rPr lang="en-US" sz="1600"/>
              <a:t>The InterPro protein view provides a graphical representation of the signatures that match a particular protein, with information about protein family membership, sequence features, structural features, and structural predictions for that protein.    </a:t>
            </a:r>
          </a:p>
          <a:p>
            <a:endParaRPr lang="nl-BE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71" y="2491740"/>
            <a:ext cx="5647721" cy="4167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5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InterPro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6" y="2374301"/>
            <a:ext cx="5796437" cy="43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73" y="1303190"/>
            <a:ext cx="5659396" cy="48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InterPro page: View the associated gene families</a:t>
            </a:r>
            <a:endParaRPr lang="nl-BE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41" y="1547134"/>
            <a:ext cx="6641894" cy="53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5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542"/>
            <a:ext cx="8229600" cy="4485968"/>
          </a:xfrm>
        </p:spPr>
        <p:txBody>
          <a:bodyPr/>
          <a:lstStyle/>
          <a:p>
            <a:r>
              <a:rPr lang="en-US" sz="2400" dirty="0">
                <a:solidFill>
                  <a:srgbClr val="EA6341"/>
                </a:solidFill>
              </a:rPr>
              <a:t>Plant-specific ontology </a:t>
            </a:r>
            <a:r>
              <a:rPr lang="en-US" sz="2400" dirty="0"/>
              <a:t>designed to facilitate the visualization of omics data on </a:t>
            </a:r>
            <a:r>
              <a:rPr lang="en-US" sz="2400" dirty="0">
                <a:solidFill>
                  <a:srgbClr val="EA6341"/>
                </a:solidFill>
              </a:rPr>
              <a:t>plant pathways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Introduced as an alternative to Gene Ontology (GO)</a:t>
            </a:r>
          </a:p>
          <a:p>
            <a:r>
              <a:rPr lang="en-US" sz="2400" dirty="0"/>
              <a:t>Structure</a:t>
            </a:r>
          </a:p>
          <a:p>
            <a:pPr lvl="1"/>
            <a:r>
              <a:rPr lang="en-US" sz="2000" dirty="0">
                <a:solidFill>
                  <a:srgbClr val="EA6341"/>
                </a:solidFill>
              </a:rPr>
              <a:t>Hierarchical tree structure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than the graph structure of GO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Multiple ‘bins’ at the top-level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(e.g. </a:t>
            </a:r>
            <a:r>
              <a:rPr lang="en-US" sz="2000" b="1" dirty="0">
                <a:sym typeface="Wingdings" panose="05000000000000000000" pitchFamily="2" charset="2"/>
              </a:rPr>
              <a:t>1</a:t>
            </a:r>
            <a:r>
              <a:rPr lang="en-US" sz="2000" dirty="0">
                <a:sym typeface="Wingdings" panose="05000000000000000000" pitchFamily="2" charset="2"/>
              </a:rPr>
              <a:t> == </a:t>
            </a:r>
            <a:r>
              <a:rPr lang="en-US" sz="2000" i="1" dirty="0">
                <a:sym typeface="Wingdings" panose="05000000000000000000" pitchFamily="2" charset="2"/>
              </a:rPr>
              <a:t>Photosynthesis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b="1" dirty="0">
                <a:sym typeface="Wingdings" panose="05000000000000000000" pitchFamily="2" charset="2"/>
              </a:rPr>
              <a:t>2 </a:t>
            </a:r>
            <a:r>
              <a:rPr lang="en-US" sz="2000" dirty="0">
                <a:sym typeface="Wingdings" panose="05000000000000000000" pitchFamily="2" charset="2"/>
              </a:rPr>
              <a:t>== </a:t>
            </a:r>
            <a:r>
              <a:rPr lang="en-US" sz="2000" i="1" dirty="0">
                <a:sym typeface="Wingdings" panose="05000000000000000000" pitchFamily="2" charset="2"/>
              </a:rPr>
              <a:t>Cellular respiration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 description of each term contains its parental terms description as well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	== Photosynthesis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</a:t>
            </a:r>
            <a:endParaRPr lang="en-US" sz="1600" dirty="0"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1.2 == </a:t>
            </a:r>
            <a:r>
              <a:rPr lang="en-US" sz="1600" dirty="0" err="1">
                <a:sym typeface="Wingdings" panose="05000000000000000000" pitchFamily="2" charset="2"/>
              </a:rPr>
              <a:t>Photosynthesis.calvin</a:t>
            </a:r>
            <a:r>
              <a:rPr lang="en-US" sz="1600" dirty="0">
                <a:sym typeface="Wingdings" panose="05000000000000000000" pitchFamily="2" charset="2"/>
              </a:rPr>
              <a:t> cycle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Photosynthesis.photophosphorylation.photosystem</a:t>
            </a:r>
            <a:r>
              <a:rPr lang="en-US" sz="1600" dirty="0">
                <a:sym typeface="Wingdings" panose="05000000000000000000" pitchFamily="2" charset="2"/>
              </a:rPr>
              <a:t> II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124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Annotation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Most genes are annotated with only a 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single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MapMan</a:t>
            </a:r>
            <a:r>
              <a:rPr lang="en-US" sz="2000" dirty="0">
                <a:sym typeface="Wingdings" panose="05000000000000000000" pitchFamily="2" charset="2"/>
              </a:rPr>
              <a:t> term </a:t>
            </a:r>
          </a:p>
          <a:p>
            <a:r>
              <a:rPr lang="en-US" sz="2400" dirty="0">
                <a:sym typeface="Wingdings" panose="05000000000000000000" pitchFamily="2" charset="2"/>
              </a:rPr>
              <a:t>Effect : the most descriptive term of </a:t>
            </a:r>
            <a:r>
              <a:rPr lang="en-US" sz="2400" dirty="0" err="1">
                <a:sym typeface="Wingdings" panose="05000000000000000000" pitchFamily="2" charset="2"/>
              </a:rPr>
              <a:t>MapMan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EA6341"/>
                </a:solidFill>
                <a:sym typeface="Wingdings" panose="05000000000000000000" pitchFamily="2" charset="2"/>
              </a:rPr>
              <a:t>must</a:t>
            </a:r>
            <a:r>
              <a:rPr lang="en-US" sz="2400" dirty="0">
                <a:sym typeface="Wingdings" panose="05000000000000000000" pitchFamily="2" charset="2"/>
              </a:rPr>
              <a:t> confer more information than the most descriptive term of GO, in order to be equally useful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GO (</a:t>
            </a:r>
            <a:r>
              <a:rPr lang="en-US" sz="2000" i="1" dirty="0">
                <a:sym typeface="Wingdings" panose="05000000000000000000" pitchFamily="2" charset="2"/>
              </a:rPr>
              <a:t>depth</a:t>
            </a:r>
            <a:r>
              <a:rPr lang="en-US" sz="2000" dirty="0">
                <a:sym typeface="Wingdings" panose="05000000000000000000" pitchFamily="2" charset="2"/>
              </a:rPr>
              <a:t> 12)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GO:0044019  </a:t>
            </a:r>
            <a:r>
              <a:rPr lang="pt-BR" sz="1800" dirty="0">
                <a:sym typeface="Wingdings" panose="05000000000000000000" pitchFamily="2" charset="2"/>
              </a:rPr>
              <a:t>histone acetyltransferase activity (H3-K72 specific)</a:t>
            </a:r>
          </a:p>
          <a:p>
            <a:pPr lvl="1"/>
            <a:r>
              <a:rPr lang="pt-BR" sz="2000" dirty="0">
                <a:sym typeface="Wingdings" panose="05000000000000000000" pitchFamily="2" charset="2"/>
              </a:rPr>
              <a:t>Mapman (</a:t>
            </a:r>
            <a:r>
              <a:rPr lang="pt-BR" sz="2000" i="1" dirty="0">
                <a:sym typeface="Wingdings" panose="05000000000000000000" pitchFamily="2" charset="2"/>
              </a:rPr>
              <a:t>depth</a:t>
            </a:r>
            <a:r>
              <a:rPr lang="pt-BR" sz="2000" dirty="0">
                <a:sym typeface="Wingdings" panose="05000000000000000000" pitchFamily="2" charset="2"/>
              </a:rPr>
              <a:t> 7)</a:t>
            </a:r>
          </a:p>
          <a:p>
            <a:pPr lvl="2"/>
            <a:r>
              <a:rPr lang="pt-BR" sz="1800" dirty="0">
                <a:sym typeface="Wingdings" panose="05000000000000000000" pitchFamily="2" charset="2"/>
              </a:rPr>
              <a:t>13.3.6.5.2.1.1.1  Cell cycle organisation.mitosis and meiosis.meiotic recombination.meiotic crossover.class II interference-insensitive crossover pathway.MUS81-dependent pathway.MUS81-EME1 Holliday junction cleavage heterodimer.component MUS81</a:t>
            </a: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7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Functional assignment comparison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70" y="1060661"/>
            <a:ext cx="5601410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847229" y="5649513"/>
            <a:ext cx="6861959" cy="55399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  <a:t>Source: </a:t>
            </a:r>
            <a:b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</a:br>
            <a:r>
              <a:rPr lang="en-US" sz="1000" dirty="0"/>
              <a:t>MapMan4: A Refined Protein Classification and Annotation Framework Applicable to Multi-Omics Data Analysis</a:t>
            </a:r>
            <a:br>
              <a:rPr lang="en-US" sz="1000" dirty="0"/>
            </a:br>
            <a:r>
              <a:rPr lang="en-US" sz="1000" dirty="0"/>
              <a:t>Molecular Plant 2019</a:t>
            </a:r>
            <a:endParaRPr lang="nl-BE" sz="1000" dirty="0">
              <a:solidFill>
                <a:srgbClr val="1B29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Page: functional </a:t>
            </a:r>
            <a:r>
              <a:rPr lang="en-US" dirty="0" err="1"/>
              <a:t>MapMan</a:t>
            </a:r>
            <a:r>
              <a:rPr lang="en-US" dirty="0"/>
              <a:t> information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9" y="3700939"/>
            <a:ext cx="7692223" cy="129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9" y="1613136"/>
            <a:ext cx="7682044" cy="20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Basic information about the </a:t>
            </a:r>
            <a:r>
              <a:rPr lang="en-US" sz="2400" u="sng" dirty="0"/>
              <a:t>Functional Ontologies</a:t>
            </a:r>
            <a:r>
              <a:rPr lang="en-US" sz="2400" dirty="0"/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22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 page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023" y="1600200"/>
            <a:ext cx="6369953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6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Concepts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PLAZA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9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set of genes:</a:t>
            </a:r>
          </a:p>
          <a:p>
            <a:pPr lvl="1"/>
            <a:r>
              <a:rPr lang="en-US" sz="2000" dirty="0"/>
              <a:t>What are there associated GO terms?</a:t>
            </a:r>
          </a:p>
          <a:p>
            <a:pPr lvl="1"/>
            <a:r>
              <a:rPr lang="en-US" sz="2000" dirty="0"/>
              <a:t>Are there GO terms that are overrepresented (compared to ….)?  Are there GO terms that are underrepresented?</a:t>
            </a:r>
          </a:p>
          <a:p>
            <a:pPr lvl="1"/>
            <a:r>
              <a:rPr lang="en-US" sz="2000" dirty="0"/>
              <a:t>How can we find these overrepresented GO terms?</a:t>
            </a:r>
          </a:p>
          <a:p>
            <a:pPr lvl="1"/>
            <a:r>
              <a:rPr lang="en-US" sz="2000" dirty="0"/>
              <a:t>How can we test whether the overrepresentation could occur by chance?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GO Enrichment analysis of get sets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Can be extended to </a:t>
            </a:r>
            <a:r>
              <a:rPr lang="en-US" sz="2400" b="1" dirty="0" err="1">
                <a:sym typeface="Wingdings" panose="05000000000000000000" pitchFamily="2" charset="2"/>
              </a:rPr>
              <a:t>InterPro</a:t>
            </a:r>
            <a:r>
              <a:rPr lang="en-US" sz="2400" b="1" dirty="0">
                <a:sym typeface="Wingdings" panose="05000000000000000000" pitchFamily="2" charset="2"/>
              </a:rPr>
              <a:t>/</a:t>
            </a:r>
            <a:r>
              <a:rPr lang="en-US" sz="2400" b="1" dirty="0" err="1">
                <a:sym typeface="Wingdings" panose="05000000000000000000" pitchFamily="2" charset="2"/>
              </a:rPr>
              <a:t>MapMan</a:t>
            </a:r>
            <a:r>
              <a:rPr lang="en-US" sz="2400" b="1" dirty="0">
                <a:sym typeface="Wingdings" panose="05000000000000000000" pitchFamily="2" charset="2"/>
              </a:rPr>
              <a:t>/…</a:t>
            </a:r>
            <a:endParaRPr lang="en-US" sz="2400" b="1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036541" y="5439838"/>
            <a:ext cx="476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</a:t>
            </a:r>
            <a:r>
              <a:rPr lang="en-US" dirty="0" err="1"/>
              <a:t>information:The</a:t>
            </a:r>
            <a:r>
              <a:rPr lang="en-US" dirty="0"/>
              <a:t> Gene Ontology Handbook</a:t>
            </a:r>
            <a:br>
              <a:rPr lang="en-US" dirty="0"/>
            </a:br>
            <a:r>
              <a:rPr lang="nl-BE" dirty="0">
                <a:hlinkClick r:id="rId2"/>
              </a:rPr>
              <a:t>http://gohandbook.org/doku.php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7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 N=15,000   n=2,000	K=100	 k=50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Overrepresentation:</a:t>
                </a:r>
              </a:p>
              <a:p>
                <a:pPr marL="0" indent="0">
                  <a:buNone/>
                </a:pPr>
                <a:r>
                  <a:rPr lang="en-US" sz="2000" dirty="0"/>
                  <a:t>Enrichment-fold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15000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=3,75</m:t>
                    </m:r>
                  </m:oMath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000" dirty="0">
                    <a:sym typeface="Wingdings" panose="05000000000000000000" pitchFamily="2" charset="2"/>
                  </a:rPr>
                  <a:t>GO term Y is 3,75 more prevalent in set Z than the background (species 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701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 N=15,000   n=2,000	K=100	 k=50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Significance: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sym typeface="Wingdings" panose="05000000000000000000" pitchFamily="2" charset="2"/>
                  </a:rPr>
                  <a:t>Use Hypergeometric Test with </a:t>
                </a:r>
                <a:r>
                  <a:rPr lang="en-US" sz="2000" dirty="0" err="1">
                    <a:sym typeface="Wingdings" panose="05000000000000000000" pitchFamily="2" charset="2"/>
                  </a:rPr>
                  <a:t>Bonferonni</a:t>
                </a:r>
                <a:r>
                  <a:rPr lang="en-US" sz="2000" dirty="0">
                    <a:sym typeface="Wingdings" panose="05000000000000000000" pitchFamily="2" charset="2"/>
                  </a:rPr>
                  <a:t> correction 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sym typeface="Wingdings" panose="05000000000000000000" pitchFamily="2" charset="2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14900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15000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2000!13000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=~ 9.45*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99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Mapping of GO annotations between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Main concept and rational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42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InterPro</a:t>
            </a:r>
            <a:r>
              <a:rPr lang="en-US" dirty="0"/>
              <a:t>-scan provides GO annotation for many genes, but is limited</a:t>
            </a:r>
          </a:p>
          <a:p>
            <a:pPr lvl="1"/>
            <a:r>
              <a:rPr lang="en-US" sz="2400" dirty="0"/>
              <a:t>Not all protein domains are known</a:t>
            </a:r>
          </a:p>
          <a:p>
            <a:pPr lvl="1"/>
            <a:r>
              <a:rPr lang="en-US" sz="2400" dirty="0"/>
              <a:t>Mapping between </a:t>
            </a:r>
            <a:r>
              <a:rPr lang="en-US" sz="2400" dirty="0" err="1"/>
              <a:t>InterPro</a:t>
            </a:r>
            <a:r>
              <a:rPr lang="en-US" sz="2400" dirty="0"/>
              <a:t> and GO isn’t always easily done</a:t>
            </a:r>
          </a:p>
          <a:p>
            <a:pPr lvl="1"/>
            <a:r>
              <a:rPr lang="en-US" sz="2400" dirty="0"/>
              <a:t>Knowledge-generation is restricted: </a:t>
            </a:r>
          </a:p>
          <a:p>
            <a:pPr lvl="2"/>
            <a:r>
              <a:rPr lang="en-US" sz="2000" dirty="0"/>
              <a:t>E.g. Knowing a gene has a DNA-binding domain doesn’t indicate in which tissues or in what conditions the DNA-binding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94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Experimentally validated GO information</a:t>
            </a:r>
          </a:p>
          <a:p>
            <a:pPr lvl="1"/>
            <a:r>
              <a:rPr lang="en-US" sz="2400" dirty="0"/>
              <a:t>Available for many genes of model-species (e.g. based on knockout, expression analysis, etc.), </a:t>
            </a:r>
          </a:p>
          <a:p>
            <a:pPr lvl="1"/>
            <a:r>
              <a:rPr lang="en-US" sz="2400" dirty="0"/>
              <a:t>Not available for species of interest</a:t>
            </a:r>
          </a:p>
          <a:p>
            <a:pPr lvl="1"/>
            <a:r>
              <a:rPr lang="en-US" sz="2400" dirty="0"/>
              <a:t>Indicated using different GO evidence codes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Solution: transfer knowledge from model species to crop species!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8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annotation through GO </a:t>
            </a:r>
            <a:r>
              <a:rPr lang="en-US" sz="3200" dirty="0"/>
              <a:t>projection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28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1167063"/>
            <a:ext cx="388473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20549" y="1358770"/>
            <a:ext cx="890440" cy="4079504"/>
            <a:chOff x="5760132" y="1592796"/>
            <a:chExt cx="1224136" cy="4500500"/>
          </a:xfrm>
        </p:grpSpPr>
        <p:sp>
          <p:nvSpPr>
            <p:cNvPr id="8" name="Rectangle 7"/>
            <p:cNvSpPr/>
            <p:nvPr/>
          </p:nvSpPr>
          <p:spPr>
            <a:xfrm>
              <a:off x="5760132" y="1592796"/>
              <a:ext cx="540060" cy="2124236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152358" y="2402699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Orthology-based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1592796"/>
              <a:ext cx="540060" cy="4500500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826818" y="403891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Homology-based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2522" y="5662533"/>
            <a:ext cx="77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Transfer of </a:t>
            </a:r>
            <a:r>
              <a:rPr lang="en-US" sz="1800" dirty="0">
                <a:solidFill>
                  <a:srgbClr val="EA6341"/>
                </a:solidFill>
                <a:latin typeface="Calibri" panose="020F0502020204030204" pitchFamily="34" charset="0"/>
              </a:rPr>
              <a:t>experimentally confirmed GO information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to orthologs and homologs</a:t>
            </a:r>
            <a:endParaRPr lang="nl-BE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714" y="1417638"/>
            <a:ext cx="2676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Orthology</a:t>
            </a:r>
            <a:r>
              <a:rPr lang="en-US" u="sng" dirty="0"/>
              <a:t>-based</a:t>
            </a:r>
          </a:p>
          <a:p>
            <a:r>
              <a:rPr lang="en-US" dirty="0"/>
              <a:t>1. Tree-based </a:t>
            </a:r>
            <a:r>
              <a:rPr lang="en-US" dirty="0" err="1"/>
              <a:t>orthology</a:t>
            </a:r>
            <a:endParaRPr lang="en-US" dirty="0"/>
          </a:p>
          <a:p>
            <a:r>
              <a:rPr lang="en-US" dirty="0"/>
              <a:t>2. Integrative </a:t>
            </a:r>
            <a:r>
              <a:rPr lang="en-US" dirty="0" err="1"/>
              <a:t>orthology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Homology-based</a:t>
            </a:r>
          </a:p>
          <a:p>
            <a:pPr marL="342900" indent="-342900">
              <a:buAutoNum type="arabicPeriod"/>
            </a:pPr>
            <a:r>
              <a:rPr lang="en-US" dirty="0"/>
              <a:t>Enrichment + 50% rule</a:t>
            </a:r>
          </a:p>
        </p:txBody>
      </p:sp>
    </p:spTree>
    <p:extLst>
      <p:ext uri="{BB962C8B-B14F-4D97-AF65-F5344CB8AC3E}">
        <p14:creationId xmlns:p14="http://schemas.microsoft.com/office/powerpoint/2010/main" val="3609084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projected GO annotations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29</a:t>
            </a:fld>
            <a:endParaRPr lang="nl-B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1229552"/>
            <a:ext cx="5196114" cy="1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3015682"/>
            <a:ext cx="5173182" cy="36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257550"/>
            <a:ext cx="11176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Basic information about the </a:t>
            </a:r>
            <a:r>
              <a:rPr lang="en-US" sz="2400" u="sng" dirty="0"/>
              <a:t>Functional Ontologies</a:t>
            </a:r>
            <a:r>
              <a:rPr lang="en-US" sz="2400" dirty="0"/>
              <a:t> used in the PLAZA platform for annotating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GO (Gene Ontology)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InterPro</a:t>
            </a:r>
            <a:r>
              <a:rPr lang="en-US" sz="2000" dirty="0"/>
              <a:t> (Protein domains)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MapMan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69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Functionally 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64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annotation of gene families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31</a:t>
            </a:fld>
            <a:endParaRPr lang="nl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5"/>
          <a:stretch/>
        </p:blipFill>
        <p:spPr bwMode="auto">
          <a:xfrm>
            <a:off x="2029315" y="2649261"/>
            <a:ext cx="4439364" cy="32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58685" y="2540024"/>
            <a:ext cx="2944049" cy="1684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12839" y="1171933"/>
            <a:ext cx="7697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a gene family to be a </a:t>
            </a:r>
            <a:r>
              <a:rPr lang="en-US" sz="2400" u="sng" dirty="0"/>
              <a:t>set of genes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/>
              <a:t>We can perform </a:t>
            </a:r>
            <a:r>
              <a:rPr lang="en-US" sz="2400" u="sng" dirty="0"/>
              <a:t>enrichment analysis</a:t>
            </a:r>
            <a:r>
              <a:rPr lang="en-US" sz="2400" dirty="0"/>
              <a:t>!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/>
              <a:t>Use non-projected GOs to prevent circular reasoning!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70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(GO)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 A collaborative effort to address the need for consistent descriptions of gene products across databases</a:t>
            </a:r>
          </a:p>
          <a:p>
            <a:r>
              <a:rPr lang="en-US" sz="1800" dirty="0"/>
              <a:t>The GO project has developed three structured ontologies that describe gene products in a species-independent manner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An ontology is a formal representation of a body of knowledge, within a given domain. Ontologies usually consist of a set of classes or terms with </a:t>
            </a:r>
            <a:r>
              <a:rPr lang="en-US" sz="1800" b="1" dirty="0"/>
              <a:t>relations</a:t>
            </a:r>
            <a:r>
              <a:rPr lang="en-US" sz="1800" dirty="0"/>
              <a:t> that operate between them. </a:t>
            </a:r>
            <a:endParaRPr lang="nl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51" y="2933020"/>
            <a:ext cx="2999049" cy="1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600201"/>
            <a:ext cx="4627193" cy="43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GO term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394200" cy="4485968"/>
          </a:xfrm>
        </p:spPr>
        <p:txBody>
          <a:bodyPr/>
          <a:lstStyle/>
          <a:p>
            <a:r>
              <a:rPr lang="en-US" sz="1200"/>
              <a:t>id: </a:t>
            </a:r>
            <a:r>
              <a:rPr lang="en-US" sz="1200" b="1"/>
              <a:t>GO:0016049</a:t>
            </a:r>
          </a:p>
          <a:p>
            <a:r>
              <a:rPr lang="en-US" sz="1200"/>
              <a:t>name: </a:t>
            </a:r>
            <a:r>
              <a:rPr lang="en-US" sz="1200" b="1"/>
              <a:t>cell growth</a:t>
            </a:r>
          </a:p>
          <a:p>
            <a:r>
              <a:rPr lang="en-US" sz="1200"/>
              <a:t>namespace: biological_process</a:t>
            </a:r>
          </a:p>
          <a:p>
            <a:r>
              <a:rPr lang="en-US" sz="1200" b="1"/>
              <a:t>def:</a:t>
            </a:r>
            <a:r>
              <a:rPr lang="en-US" sz="1200"/>
              <a:t> "The process in which a cell irreversibly increases in size over time by accretion and biosynthetic production of matter similar to that already present." [GOC:ai]</a:t>
            </a:r>
          </a:p>
          <a:p>
            <a:r>
              <a:rPr lang="en-US" sz="1200"/>
              <a:t>subset: goslim_generic</a:t>
            </a:r>
          </a:p>
          <a:p>
            <a:r>
              <a:rPr lang="en-US" sz="1200"/>
              <a:t>subset: goslim_plant</a:t>
            </a:r>
          </a:p>
          <a:p>
            <a:r>
              <a:rPr lang="en-US" sz="1200"/>
              <a:t>subset: gosubset_prok</a:t>
            </a:r>
          </a:p>
          <a:p>
            <a:r>
              <a:rPr lang="en-US" sz="1200"/>
              <a:t>synonym: "cell expansion" RELATED []</a:t>
            </a:r>
          </a:p>
          <a:p>
            <a:r>
              <a:rPr lang="en-US" sz="1200"/>
              <a:t>synonym: "cellular growth" EXACT []</a:t>
            </a:r>
          </a:p>
          <a:p>
            <a:r>
              <a:rPr lang="en-US" sz="1200"/>
              <a:t>synonym: "growth of cell" EXACT []</a:t>
            </a:r>
          </a:p>
          <a:p>
            <a:r>
              <a:rPr lang="en-US" sz="1200"/>
              <a:t>is_a: GO:0009987 ! cellular process</a:t>
            </a:r>
          </a:p>
          <a:p>
            <a:r>
              <a:rPr lang="en-US" sz="1200"/>
              <a:t>is_a: GO:0040007 ! growth</a:t>
            </a:r>
          </a:p>
          <a:p>
            <a:r>
              <a:rPr lang="en-US" sz="1200"/>
              <a:t>relationship: part_of GO:0008361 ! regulation of cell size</a:t>
            </a:r>
          </a:p>
          <a:p>
            <a:endParaRPr lang="nl-BE" sz="1200"/>
          </a:p>
        </p:txBody>
      </p:sp>
      <p:sp>
        <p:nvSpPr>
          <p:cNvPr id="6" name="Rectangle 5"/>
          <p:cNvSpPr/>
          <p:nvPr/>
        </p:nvSpPr>
        <p:spPr>
          <a:xfrm>
            <a:off x="622300" y="520133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GO annotation is the process of assigning GO terms to gene products.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GO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/>
          <a:stretch/>
        </p:blipFill>
        <p:spPr bwMode="auto">
          <a:xfrm>
            <a:off x="1633062" y="2403926"/>
            <a:ext cx="5879463" cy="44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evidence codes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4098" name="Picture 2" descr="Evidence Cod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4163"/>
            <a:ext cx="7181850" cy="43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67" y="1189511"/>
            <a:ext cx="6405225" cy="49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parental/child GO terms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" y="1560513"/>
            <a:ext cx="780053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748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9752</TotalTime>
  <Words>1452</Words>
  <Application>Microsoft Office PowerPoint</Application>
  <PresentationFormat>On-screen Show (4:3)</PresentationFormat>
  <Paragraphs>206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Corbel</vt:lpstr>
      <vt:lpstr>Calibri Light</vt:lpstr>
      <vt:lpstr>Wingdings</vt:lpstr>
      <vt:lpstr>Cambria Math</vt:lpstr>
      <vt:lpstr>Calibri</vt:lpstr>
      <vt:lpstr>Arial</vt:lpstr>
      <vt:lpstr>VIB-UGent Center for Plant Systems Biology_4-3</vt:lpstr>
      <vt:lpstr>Functional Plant Bioinformatics</vt:lpstr>
      <vt:lpstr>Overview</vt:lpstr>
      <vt:lpstr>Overview</vt:lpstr>
      <vt:lpstr>Gene Ontology (GO)</vt:lpstr>
      <vt:lpstr>Sample GO term</vt:lpstr>
      <vt:lpstr>Gene Page: functional GO information</vt:lpstr>
      <vt:lpstr>GO evidence codes</vt:lpstr>
      <vt:lpstr>GO page</vt:lpstr>
      <vt:lpstr>Navigating parental/child GO terms</vt:lpstr>
      <vt:lpstr>Common usage of the GO hierarchy</vt:lpstr>
      <vt:lpstr>InterPro: protein sequence analysis &amp; classification</vt:lpstr>
      <vt:lpstr>InterProScan sequence search</vt:lpstr>
      <vt:lpstr>Gene Page: functional InterPro information</vt:lpstr>
      <vt:lpstr>InterPro page</vt:lpstr>
      <vt:lpstr>InterPro page: View the associated gene families</vt:lpstr>
      <vt:lpstr>MapMan: Protein Classification and Annotation Framework</vt:lpstr>
      <vt:lpstr>MapMan: Protein Classification and Annotation Framework</vt:lpstr>
      <vt:lpstr>MapMan: Functional assignment comparison</vt:lpstr>
      <vt:lpstr>Gene Page: functional MapMan information</vt:lpstr>
      <vt:lpstr>MapMan page</vt:lpstr>
      <vt:lpstr>Overview</vt:lpstr>
      <vt:lpstr>Enrichment analysis of gene sets</vt:lpstr>
      <vt:lpstr>Enrichment analysis of gene sets</vt:lpstr>
      <vt:lpstr>Enrichment analysis of gene sets</vt:lpstr>
      <vt:lpstr>Overview</vt:lpstr>
      <vt:lpstr>GO Projection: Concept and Rational</vt:lpstr>
      <vt:lpstr>GO Projection: Concept and Rational</vt:lpstr>
      <vt:lpstr>Functional annotation through GO projection</vt:lpstr>
      <vt:lpstr>Gene Page: projected GO annotations</vt:lpstr>
      <vt:lpstr>Overview</vt:lpstr>
      <vt:lpstr>Functional annotation of gene families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Klaas Vandepoele</cp:lastModifiedBy>
  <cp:revision>165</cp:revision>
  <cp:lastPrinted>2017-05-09T14:43:32Z</cp:lastPrinted>
  <dcterms:created xsi:type="dcterms:W3CDTF">2017-05-04T12:39:53Z</dcterms:created>
  <dcterms:modified xsi:type="dcterms:W3CDTF">2021-10-18T12:54:50Z</dcterms:modified>
</cp:coreProperties>
</file>