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60" r:id="rId3"/>
    <p:sldId id="261" r:id="rId4"/>
    <p:sldId id="262" r:id="rId5"/>
    <p:sldId id="263" r:id="rId6"/>
    <p:sldId id="264" r:id="rId7"/>
    <p:sldId id="266" r:id="rId8"/>
    <p:sldId id="267" r:id="rId9"/>
    <p:sldId id="265" r:id="rId10"/>
  </p:sldIdLst>
  <p:sldSz cx="9144000" cy="6858000" type="screen4x3"/>
  <p:notesSz cx="6797675" cy="9926638"/>
  <p:defaultTextStyle>
    <a:defPPr>
      <a:defRPr lang="nl-N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9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bel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6341"/>
    <a:srgbClr val="1B2944"/>
    <a:srgbClr val="7C7C7C"/>
    <a:srgbClr val="582E86"/>
    <a:srgbClr val="109E9A"/>
    <a:srgbClr val="38AA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2" autoAdjust="0"/>
    <p:restoredTop sz="88358" autoAdjust="0"/>
  </p:normalViewPr>
  <p:slideViewPr>
    <p:cSldViewPr snapToGrid="0" snapToObjects="1">
      <p:cViewPr varScale="1">
        <p:scale>
          <a:sx n="97" d="100"/>
          <a:sy n="97" d="100"/>
        </p:scale>
        <p:origin x="1674" y="84"/>
      </p:cViewPr>
      <p:guideLst>
        <p:guide orient="horz" pos="2160"/>
        <p:guide pos="2880"/>
        <p:guide orient="horz" pos="9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50" d="100"/>
          <a:sy n="50" d="100"/>
        </p:scale>
        <p:origin x="-2934" y="-90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79B66B-4677-42D6-8550-9EF373973CA1}" type="datetimeFigureOut">
              <a:rPr lang="nl-BE" smtClean="0"/>
              <a:t>18/10/2021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C9713C-F03C-43B0-B9C7-68776B782B09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15800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C128F-AFEE-4890-85B2-1F48215E6BEA}" type="datetimeFigureOut">
              <a:rPr lang="nl-BE" smtClean="0"/>
              <a:t>18/10/2021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1F9E79-600B-4EBD-ACB4-5FFB84038D1C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447816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1F9E79-600B-4EBD-ACB4-5FFB84038D1C}" type="slidenum">
              <a:rPr lang="nl-BE" smtClean="0"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3898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FFFFFF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FFFFFF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19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67333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>
            <a:lvl1pPr>
              <a:defRPr sz="3200" b="1">
                <a:solidFill>
                  <a:srgbClr val="5F5F5F"/>
                </a:solidFill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rtlCol="0"/>
          <a:lstStyle/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382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ctrTitle"/>
          </p:nvPr>
        </p:nvSpPr>
        <p:spPr>
          <a:xfrm>
            <a:off x="118532" y="2534925"/>
            <a:ext cx="7772400" cy="1470025"/>
          </a:xfrm>
        </p:spPr>
        <p:txBody>
          <a:bodyPr>
            <a:noAutofit/>
          </a:bodyPr>
          <a:lstStyle>
            <a:lvl1pPr algn="l">
              <a:defRPr sz="4800" cap="none" baseline="0">
                <a:solidFill>
                  <a:srgbClr val="1B2944"/>
                </a:solidFill>
                <a:latin typeface="Corbel" panose="020B0503020204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0" name="Subtitel 2"/>
          <p:cNvSpPr>
            <a:spLocks noGrp="1"/>
          </p:cNvSpPr>
          <p:nvPr>
            <p:ph type="subTitle" idx="1"/>
          </p:nvPr>
        </p:nvSpPr>
        <p:spPr>
          <a:xfrm>
            <a:off x="118532" y="4147626"/>
            <a:ext cx="6400800" cy="1181647"/>
          </a:xfrm>
        </p:spPr>
        <p:txBody>
          <a:bodyPr>
            <a:noAutofit/>
          </a:bodyPr>
          <a:lstStyle>
            <a:lvl1pPr marL="0" indent="0" algn="l">
              <a:buNone/>
              <a:defRPr sz="2000" baseline="0">
                <a:solidFill>
                  <a:srgbClr val="1B2944"/>
                </a:soli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998140" y="5933243"/>
            <a:ext cx="2048933" cy="313759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Calibri Light" panose="020F03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nl-BE" dirty="0"/>
              <a:t>Date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5773478" y="6388827"/>
            <a:ext cx="3273595" cy="326496"/>
          </a:xfrm>
        </p:spPr>
        <p:txBody>
          <a:bodyPr>
            <a:noAutofit/>
          </a:bodyPr>
          <a:lstStyle>
            <a:lvl1pPr marL="0" indent="0" algn="r">
              <a:buNone/>
              <a:defRPr sz="120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nl-BE" dirty="0"/>
              <a:t>Presenter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8455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ofdstu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610" y="2445488"/>
            <a:ext cx="7738646" cy="2200939"/>
          </a:xfrm>
        </p:spPr>
        <p:txBody>
          <a:bodyPr anchor="t" anchorCtr="0">
            <a:noAutofit/>
          </a:bodyPr>
          <a:lstStyle>
            <a:lvl1pPr algn="l">
              <a:defRPr sz="4800" b="1" kern="1500" cap="none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95824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200"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85968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 marL="16002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4pPr>
            <a:lvl5pPr marL="2057400" indent="-228600">
              <a:buClr>
                <a:srgbClr val="1B2944"/>
              </a:buClr>
              <a:buFont typeface="Arial" panose="020B0604020202020204" pitchFamily="34" charset="0"/>
              <a:buChar char="•"/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493510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Subtitel -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n-lt"/>
              </a:defRPr>
            </a:lvl1pPr>
          </a:lstStyle>
          <a:p>
            <a:r>
              <a:rPr lang="nl-NL" dirty="0"/>
              <a:t>Headline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053167"/>
            <a:ext cx="8229600" cy="4033002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baseline="0">
                <a:solidFill>
                  <a:srgbClr val="1B2944"/>
                </a:solidFill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1455738"/>
            <a:ext cx="8229599" cy="559329"/>
          </a:xfrm>
        </p:spPr>
        <p:txBody>
          <a:bodyPr>
            <a:noAutofit/>
          </a:bodyPr>
          <a:lstStyle>
            <a:lvl1pPr marL="0" indent="0">
              <a:buNone/>
              <a:defRPr baseline="0">
                <a:solidFill>
                  <a:srgbClr val="EA6341"/>
                </a:solidFill>
                <a:latin typeface="+mj-lt"/>
              </a:defRPr>
            </a:lvl1pPr>
          </a:lstStyle>
          <a:p>
            <a:pPr lvl="0"/>
            <a:r>
              <a:rPr lang="nl-BE" dirty="0"/>
              <a:t>Subheadline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992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el  - 2x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85969"/>
          </a:xfrm>
        </p:spPr>
        <p:txBody>
          <a:bodyPr>
            <a:noAutofit/>
          </a:bodyPr>
          <a:lstStyle>
            <a:lvl1pPr marL="342900" indent="-342900">
              <a:buClr>
                <a:srgbClr val="EA6341"/>
              </a:buClr>
              <a:buSzPct val="100000"/>
              <a:buFont typeface="Corbel" panose="020B0503020204020204" pitchFamily="34" charset="0"/>
              <a:buChar char="•"/>
              <a:defRPr sz="2800" baseline="0">
                <a:solidFill>
                  <a:srgbClr val="1B2944"/>
                </a:solidFill>
                <a:latin typeface="+mn-lt"/>
              </a:defRPr>
            </a:lvl1pPr>
            <a:lvl2pPr marL="742950" indent="-285750">
              <a:buSzPct val="80000"/>
              <a:buFontTx/>
              <a:buBlip>
                <a:blip r:embed="rId2"/>
              </a:buBlip>
              <a:defRPr sz="2400" baseline="0">
                <a:solidFill>
                  <a:srgbClr val="1B2944"/>
                </a:solidFill>
                <a:latin typeface="+mn-lt"/>
              </a:defRPr>
            </a:lvl2pPr>
            <a:lvl3pPr>
              <a:buClr>
                <a:srgbClr val="1B2944"/>
              </a:buClr>
              <a:defRPr sz="2000" baseline="0">
                <a:solidFill>
                  <a:srgbClr val="1B2944"/>
                </a:solidFill>
                <a:latin typeface="+mn-lt"/>
              </a:defRPr>
            </a:lvl3pPr>
            <a:lvl4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4pPr>
            <a:lvl5pPr>
              <a:buClr>
                <a:srgbClr val="1B2944"/>
              </a:buClr>
              <a:defRPr sz="1800" baseline="0">
                <a:solidFill>
                  <a:srgbClr val="1B2944"/>
                </a:solidFill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 dirty="0"/>
          </a:p>
        </p:txBody>
      </p:sp>
      <p:sp>
        <p:nvSpPr>
          <p:cNvPr id="15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884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-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cap="none" baseline="0">
                <a:solidFill>
                  <a:srgbClr val="1B2944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nl-NL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7769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>
            <a:spLocks noGrp="1"/>
          </p:cNvSpPr>
          <p:nvPr>
            <p:ph type="sldNum" sz="quarter" idx="13"/>
          </p:nvPr>
        </p:nvSpPr>
        <p:spPr>
          <a:xfrm>
            <a:off x="3506993" y="6364742"/>
            <a:ext cx="2130014" cy="365125"/>
          </a:xfrm>
          <a:prstGeom prst="rect">
            <a:avLst/>
          </a:prstGeom>
        </p:spPr>
        <p:txBody>
          <a:bodyPr/>
          <a:lstStyle>
            <a:lvl1pPr algn="ctr">
              <a:defRPr sz="1200"/>
            </a:lvl1pPr>
          </a:lstStyle>
          <a:p>
            <a:fld id="{7FF718FE-0A63-4350-8613-4EA9944B22F5}" type="slidenum">
              <a:rPr lang="nl-BE" smtClean="0"/>
              <a:pPr/>
              <a:t>‹#›</a:t>
            </a:fld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81959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44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/>
              <a:t>Titelstijl van model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/>
              <a:t>Klik om de tekststijl van het model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466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2" r:id="rId2"/>
    <p:sldLayoutId id="2147483663" r:id="rId3"/>
    <p:sldLayoutId id="2147483668" r:id="rId4"/>
    <p:sldLayoutId id="2147483669" r:id="rId5"/>
    <p:sldLayoutId id="2147483664" r:id="rId6"/>
    <p:sldLayoutId id="2147483670" r:id="rId7"/>
    <p:sldLayoutId id="2147483667" r:id="rId8"/>
    <p:sldLayoutId id="2147483671" r:id="rId9"/>
    <p:sldLayoutId id="2147483673" r:id="rId10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400" b="1" i="0" kern="1200" cap="all" baseline="0">
          <a:solidFill>
            <a:srgbClr val="1B2944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EA6341"/>
        </a:buClr>
        <a:buFont typeface="Arial" panose="020B0604020202020204" pitchFamily="34" charset="0"/>
        <a:buChar char="•"/>
        <a:defRPr sz="3200" kern="1200">
          <a:solidFill>
            <a:srgbClr val="1B2944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Tx/>
        <a:buBlip>
          <a:blip r:embed="rId13"/>
        </a:buBlip>
        <a:defRPr sz="2800" kern="1200">
          <a:solidFill>
            <a:srgbClr val="1B2944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/>
        <a:buChar char="•"/>
        <a:defRPr sz="2400" kern="1200">
          <a:solidFill>
            <a:srgbClr val="1B2944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rgbClr val="1B2944"/>
        </a:buClr>
        <a:buFont typeface="Arial" panose="020B0604020202020204" pitchFamily="34" charset="0"/>
        <a:buChar char="•"/>
        <a:defRPr sz="2000" kern="1200">
          <a:solidFill>
            <a:srgbClr val="1B2944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/>
              <a:t>Functional Plant Bioinformatics</a:t>
            </a:r>
            <a:endParaRPr lang="nl-BE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PLAZA workbench</a:t>
            </a:r>
            <a:endParaRPr lang="nl-BE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25-26 October ‘21</a:t>
            </a:r>
            <a:endParaRPr lang="nl-BE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Michiel Van Bel</a:t>
            </a:r>
            <a:endParaRPr lang="nl-B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1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26494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48129" y="274638"/>
            <a:ext cx="8542057" cy="1143000"/>
          </a:xfrm>
        </p:spPr>
        <p:txBody>
          <a:bodyPr/>
          <a:lstStyle/>
          <a:p>
            <a:r>
              <a:rPr lang="en-US" dirty="0"/>
              <a:t>Small-scale operations on large-scale data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74205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Default PLAZA usage: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Search for a gene or functional term</a:t>
            </a:r>
            <a:endParaRPr lang="nl-NL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Explore associated web pages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Write down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Repeat 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Imagine doing this for a 1000 differentially regulated genes from an RNA-</a:t>
            </a:r>
            <a:r>
              <a:rPr lang="en-US" dirty="0" err="1"/>
              <a:t>seq</a:t>
            </a:r>
            <a:r>
              <a:rPr lang="en-US" dirty="0"/>
              <a:t> experiment…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2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5629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Large scale solution for large scale data :</a:t>
            </a:r>
            <a:br>
              <a:rPr lang="en-US" dirty="0"/>
            </a:br>
            <a:r>
              <a:rPr lang="en-US" u="sng" dirty="0"/>
              <a:t>The PLAZA workbench</a:t>
            </a:r>
            <a:endParaRPr lang="nl-NL" u="sng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Work with </a:t>
            </a:r>
            <a:r>
              <a:rPr lang="en-US" b="1" dirty="0"/>
              <a:t>sets of genes</a:t>
            </a:r>
            <a:r>
              <a:rPr lang="en-US" dirty="0"/>
              <a:t> compared to </a:t>
            </a:r>
            <a:r>
              <a:rPr lang="en-US" b="1" dirty="0"/>
              <a:t>single genes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Compare, merge, differentiate between </a:t>
            </a:r>
            <a:r>
              <a:rPr lang="en-US" b="1" dirty="0"/>
              <a:t>gene sets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Apply set-specific tools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functional enrichments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/>
              <a:t>Locational biases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pPr marL="514350" indent="-514350">
              <a:buFont typeface="+mj-lt"/>
              <a:buAutoNum type="arabicPeriod"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3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0248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Register for a free workbench account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Security: Analyzes are not public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r>
              <a:rPr lang="en-US" dirty="0"/>
              <a:t>History: Keep track of analyzes</a:t>
            </a:r>
          </a:p>
          <a:p>
            <a:pPr marL="857250" lvl="1" indent="-457200">
              <a:buFont typeface="Wingdings" panose="05000000000000000000" pitchFamily="2" charset="2"/>
              <a:buChar char="à"/>
            </a:pPr>
            <a:endParaRPr lang="en-US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4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9287" y="3319634"/>
            <a:ext cx="5688579" cy="252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8623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2. Create experiment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5</a:t>
            </a:fld>
            <a:endParaRPr lang="nl-BE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6314" y="2091283"/>
            <a:ext cx="6580004" cy="3994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074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PLAZA workbench: A quick how-to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3. Upload genes into the gene set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6</a:t>
            </a:fld>
            <a:endParaRPr lang="nl-BE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132" y="2247488"/>
            <a:ext cx="7710367" cy="2154498"/>
          </a:xfrm>
          <a:prstGeom prst="rect">
            <a:avLst/>
          </a:prstGeom>
        </p:spPr>
      </p:pic>
      <p:sp>
        <p:nvSpPr>
          <p:cNvPr id="6" name="Pijl: rechts 5"/>
          <p:cNvSpPr/>
          <p:nvPr/>
        </p:nvSpPr>
        <p:spPr>
          <a:xfrm rot="10800000">
            <a:off x="8406506" y="2997516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Pijl: rechts 7"/>
          <p:cNvSpPr/>
          <p:nvPr/>
        </p:nvSpPr>
        <p:spPr>
          <a:xfrm rot="10800000">
            <a:off x="8406506" y="3231031"/>
            <a:ext cx="560587" cy="162231"/>
          </a:xfrm>
          <a:prstGeom prst="rightArrow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85393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analyzes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7</a:t>
            </a:fld>
            <a:endParaRPr lang="nl-BE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0353" y="1211606"/>
            <a:ext cx="5160491" cy="442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4245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Enrichment analysis</a:t>
            </a:r>
            <a:endParaRPr lang="nl-BE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71563" y="1643063"/>
            <a:ext cx="7310437" cy="2855912"/>
          </a:xfrm>
          <a:prstGeom prst="rect">
            <a:avLst/>
          </a:prstGeom>
        </p:spPr>
        <p:txBody>
          <a:bodyPr/>
          <a:lstStyle/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Determines 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over/under-representation</a:t>
            </a:r>
            <a:r>
              <a:rPr lang="en-US" sz="2000" kern="0" dirty="0">
                <a:latin typeface="+mn-lt"/>
              </a:rPr>
              <a:t> of a certain GO term in a gene set compared to the genome-wide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background </a:t>
            </a:r>
            <a:r>
              <a:rPr lang="en-US" sz="2000" kern="0" dirty="0">
                <a:latin typeface="+mn-lt"/>
              </a:rPr>
              <a:t>frequency</a:t>
            </a:r>
          </a:p>
          <a:p>
            <a:pPr marL="342900" indent="-342900" algn="l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kern="0" dirty="0">
                <a:latin typeface="+mn-lt"/>
              </a:rPr>
              <a:t>The </a:t>
            </a:r>
            <a:r>
              <a:rPr lang="en-US" sz="2000" kern="0" dirty="0">
                <a:solidFill>
                  <a:srgbClr val="FF0000"/>
                </a:solidFill>
                <a:latin typeface="+mn-lt"/>
              </a:rPr>
              <a:t>significance</a:t>
            </a:r>
            <a:r>
              <a:rPr lang="en-US" sz="2000" kern="0" dirty="0">
                <a:latin typeface="+mn-lt"/>
              </a:rPr>
              <a:t> is determined using the </a:t>
            </a:r>
            <a:r>
              <a:rPr lang="en-US" sz="2000" kern="0" dirty="0" err="1">
                <a:latin typeface="+mn-lt"/>
              </a:rPr>
              <a:t>hypergeometric</a:t>
            </a:r>
            <a:r>
              <a:rPr lang="en-US" sz="2000" kern="0" dirty="0">
                <a:latin typeface="+mn-lt"/>
              </a:rPr>
              <a:t> distribution (incl. multiple testing correction)</a:t>
            </a:r>
          </a:p>
        </p:txBody>
      </p:sp>
      <p:sp>
        <p:nvSpPr>
          <p:cNvPr id="33799" name="TextBox 21"/>
          <p:cNvSpPr txBox="1">
            <a:spLocks noChangeArrowheads="1"/>
          </p:cNvSpPr>
          <p:nvPr/>
        </p:nvSpPr>
        <p:spPr bwMode="auto">
          <a:xfrm>
            <a:off x="3103563" y="3868738"/>
            <a:ext cx="14033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 freq(gene set)</a:t>
            </a:r>
            <a:endParaRPr lang="nl-BE" sz="1600" dirty="0">
              <a:latin typeface="+mj-lt"/>
              <a:cs typeface="Times New Roman" pitchFamily="18" charset="0"/>
            </a:endParaRPr>
          </a:p>
        </p:txBody>
      </p:sp>
      <p:sp>
        <p:nvSpPr>
          <p:cNvPr id="33800" name="TextBox 22"/>
          <p:cNvSpPr txBox="1">
            <a:spLocks noChangeArrowheads="1"/>
          </p:cNvSpPr>
          <p:nvPr/>
        </p:nvSpPr>
        <p:spPr bwMode="auto">
          <a:xfrm>
            <a:off x="2994025" y="4160838"/>
            <a:ext cx="16319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dirty="0">
                <a:latin typeface="+mj-lt"/>
                <a:cs typeface="Times New Roman" pitchFamily="18" charset="0"/>
              </a:rPr>
              <a:t>freq(background)</a:t>
            </a:r>
          </a:p>
          <a:p>
            <a:pPr>
              <a:defRPr/>
            </a:pPr>
            <a:endParaRPr lang="nl-BE" sz="1600" dirty="0">
              <a:latin typeface="+mj-lt"/>
              <a:cs typeface="Times New Roman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3000375" y="4214813"/>
            <a:ext cx="1571625" cy="1587"/>
          </a:xfrm>
          <a:prstGeom prst="line">
            <a:avLst/>
          </a:prstGeom>
          <a:ln w="158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802" name="TextBox 24"/>
          <p:cNvSpPr txBox="1">
            <a:spLocks noChangeArrowheads="1"/>
          </p:cNvSpPr>
          <p:nvPr/>
        </p:nvSpPr>
        <p:spPr bwMode="auto">
          <a:xfrm>
            <a:off x="1335088" y="4027488"/>
            <a:ext cx="173831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j-lt"/>
                <a:cs typeface="Times New Roman" pitchFamily="18" charset="0"/>
              </a:rPr>
              <a:t>Enrichment fold = </a:t>
            </a:r>
          </a:p>
          <a:p>
            <a:pPr>
              <a:defRPr/>
            </a:pPr>
            <a:endParaRPr lang="nl-BE" sz="1600" b="1" dirty="0">
              <a:latin typeface="+mj-lt"/>
              <a:cs typeface="Times New Roman" pitchFamily="18" charset="0"/>
            </a:endParaRPr>
          </a:p>
        </p:txBody>
      </p:sp>
      <p:pic>
        <p:nvPicPr>
          <p:cNvPr id="3379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63" y="4786313"/>
            <a:ext cx="5287962" cy="1466850"/>
          </a:xfrm>
          <a:prstGeom prst="rect">
            <a:avLst/>
          </a:prstGeom>
          <a:noFill/>
          <a:ln w="9525">
            <a:solidFill>
              <a:schemeClr val="bg1">
                <a:lumMod val="75000"/>
              </a:schemeClr>
            </a:solidFill>
            <a:prstDash val="sysDash"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313236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PLAZA workbench : demo	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FF718FE-0A63-4350-8613-4EA9944B22F5}" type="slidenum">
              <a:rPr lang="nl-BE" smtClean="0"/>
              <a:pPr/>
              <a:t>9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086138469"/>
      </p:ext>
    </p:extLst>
  </p:cSld>
  <p:clrMapOvr>
    <a:masterClrMapping/>
  </p:clrMapOvr>
</p:sld>
</file>

<file path=ppt/theme/theme1.xml><?xml version="1.0" encoding="utf-8"?>
<a:theme xmlns:a="http://schemas.openxmlformats.org/drawingml/2006/main" name="VIB-UGent Center for Plant Systems Biology_4-3">
  <a:themeElements>
    <a:clrScheme name="VIB Colours">
      <a:dk1>
        <a:srgbClr val="1B2944"/>
      </a:dk1>
      <a:lt1>
        <a:sysClr val="window" lastClr="FFFFFF"/>
      </a:lt1>
      <a:dk2>
        <a:srgbClr val="1B2944"/>
      </a:dk2>
      <a:lt2>
        <a:srgbClr val="FFFFFF"/>
      </a:lt2>
      <a:accent1>
        <a:srgbClr val="5DB7B1"/>
      </a:accent1>
      <a:accent2>
        <a:srgbClr val="5A2A82"/>
      </a:accent2>
      <a:accent3>
        <a:srgbClr val="FF681E"/>
      </a:accent3>
      <a:accent4>
        <a:srgbClr val="1B2944"/>
      </a:accent4>
      <a:accent5>
        <a:srgbClr val="7C7C7C"/>
      </a:accent5>
      <a:accent6>
        <a:srgbClr val="FFFFFF"/>
      </a:accent6>
      <a:hlink>
        <a:srgbClr val="5DB7B1"/>
      </a:hlink>
      <a:folHlink>
        <a:srgbClr val="5DB7B1"/>
      </a:folHlink>
    </a:clrScheme>
    <a:fontScheme name="VIB Theme">
      <a:majorFont>
        <a:latin typeface="Corbel"/>
        <a:ea typeface=""/>
        <a:cs typeface=""/>
      </a:majorFont>
      <a:minorFont>
        <a:latin typeface="Corbe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4" id="{86ACBA5E-3A25-4A34-A43E-B5735477C2B2}" vid="{DC177829-E576-4970-8B66-A20C24F481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VIB-UGent Center for Plant Systems Biology_4-3</Template>
  <TotalTime>8543</TotalTime>
  <Words>215</Words>
  <Application>Microsoft Office PowerPoint</Application>
  <PresentationFormat>On-screen Show (4:3)</PresentationFormat>
  <Paragraphs>44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Corbel</vt:lpstr>
      <vt:lpstr>Wingdings</vt:lpstr>
      <vt:lpstr>VIB-UGent Center for Plant Systems Biology_4-3</vt:lpstr>
      <vt:lpstr>Functional Plant Bioinformatics</vt:lpstr>
      <vt:lpstr>Small-scale operations on large-scale data</vt:lpstr>
      <vt:lpstr>Large scale solution for large scale data : The PLAZA workbench</vt:lpstr>
      <vt:lpstr>The PLAZA workbench: A quick how-to </vt:lpstr>
      <vt:lpstr>The PLAZA workbench: A quick how-to </vt:lpstr>
      <vt:lpstr>The PLAZA workbench: A quick how-to </vt:lpstr>
      <vt:lpstr>PLAZA workbench analyzes </vt:lpstr>
      <vt:lpstr>Functional Enrichment analysis</vt:lpstr>
      <vt:lpstr>PLAZA workbench : demo </vt:lpstr>
    </vt:vector>
  </TitlesOfParts>
  <Company>Universiteit Gent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mibel</dc:creator>
  <cp:lastModifiedBy>Klaas Vandepoele</cp:lastModifiedBy>
  <cp:revision>98</cp:revision>
  <cp:lastPrinted>2017-05-09T14:43:32Z</cp:lastPrinted>
  <dcterms:created xsi:type="dcterms:W3CDTF">2017-05-04T12:39:53Z</dcterms:created>
  <dcterms:modified xsi:type="dcterms:W3CDTF">2021-10-18T12:55:50Z</dcterms:modified>
</cp:coreProperties>
</file>