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8" r:id="rId2"/>
    <p:sldId id="297" r:id="rId3"/>
    <p:sldId id="294" r:id="rId4"/>
    <p:sldId id="295" r:id="rId5"/>
    <p:sldId id="298" r:id="rId6"/>
  </p:sldIdLst>
  <p:sldSz cx="9144000" cy="6858000" type="screen4x3"/>
  <p:notesSz cx="6797675" cy="9926638"/>
  <p:embeddedFontLst>
    <p:embeddedFont>
      <p:font typeface="Corbel" panose="020B050302020402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bel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944"/>
    <a:srgbClr val="EA6341"/>
    <a:srgbClr val="7C7C7C"/>
    <a:srgbClr val="582E86"/>
    <a:srgbClr val="109E9A"/>
    <a:srgbClr val="38A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2" autoAdjust="0"/>
    <p:restoredTop sz="88358" autoAdjust="0"/>
  </p:normalViewPr>
  <p:slideViewPr>
    <p:cSldViewPr snapToGrid="0" snapToObjects="1">
      <p:cViewPr varScale="1">
        <p:scale>
          <a:sx n="116" d="100"/>
          <a:sy n="116" d="100"/>
        </p:scale>
        <p:origin x="121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50" d="100"/>
          <a:sy n="50" d="100"/>
        </p:scale>
        <p:origin x="-2934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9B66B-4677-42D6-8550-9EF373973CA1}" type="datetimeFigureOut">
              <a:rPr lang="nl-BE" smtClean="0"/>
              <a:t>16/04/2024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9713C-F03C-43B0-B9C7-68776B782B0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5800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C128F-AFEE-4890-85B2-1F48215E6BEA}" type="datetimeFigureOut">
              <a:rPr lang="nl-BE" smtClean="0"/>
              <a:t>16/04/2024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F9E79-600B-4EBD-ACB4-5FFB84038D1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478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F9E79-600B-4EBD-ACB4-5FFB84038D1C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389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118532" y="2534925"/>
            <a:ext cx="7772400" cy="1470025"/>
          </a:xfrm>
        </p:spPr>
        <p:txBody>
          <a:bodyPr>
            <a:noAutofit/>
          </a:bodyPr>
          <a:lstStyle>
            <a:lvl1pPr algn="l">
              <a:defRPr sz="4800" cap="none" baseline="0">
                <a:solidFill>
                  <a:srgbClr val="FFFFFF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Subtitel 2"/>
          <p:cNvSpPr>
            <a:spLocks noGrp="1"/>
          </p:cNvSpPr>
          <p:nvPr>
            <p:ph type="subTitle" idx="1"/>
          </p:nvPr>
        </p:nvSpPr>
        <p:spPr>
          <a:xfrm>
            <a:off x="118532" y="4147626"/>
            <a:ext cx="6400800" cy="1181647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998140" y="5933243"/>
            <a:ext cx="2048933" cy="313759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nl-BE" dirty="0"/>
              <a:t>Date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73478" y="6388827"/>
            <a:ext cx="3273595" cy="326496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BE" dirty="0"/>
              <a:t>Presenter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733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118532" y="2534925"/>
            <a:ext cx="7772400" cy="1470025"/>
          </a:xfrm>
        </p:spPr>
        <p:txBody>
          <a:bodyPr>
            <a:noAutofit/>
          </a:bodyPr>
          <a:lstStyle>
            <a:lvl1pPr algn="l">
              <a:defRPr sz="4800" cap="none" baseline="0">
                <a:solidFill>
                  <a:srgbClr val="1B2944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Subtitel 2"/>
          <p:cNvSpPr>
            <a:spLocks noGrp="1"/>
          </p:cNvSpPr>
          <p:nvPr>
            <p:ph type="subTitle" idx="1"/>
          </p:nvPr>
        </p:nvSpPr>
        <p:spPr>
          <a:xfrm>
            <a:off x="118532" y="4147626"/>
            <a:ext cx="6400800" cy="1181647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rgbClr val="1B2944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998140" y="5933243"/>
            <a:ext cx="2048933" cy="313759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nl-BE" dirty="0"/>
              <a:t>Date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73478" y="6388827"/>
            <a:ext cx="3273595" cy="326496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BE" dirty="0"/>
              <a:t>Presenter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845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610" y="2445488"/>
            <a:ext cx="7738646" cy="2200939"/>
          </a:xfrm>
        </p:spPr>
        <p:txBody>
          <a:bodyPr anchor="t" anchorCtr="0">
            <a:noAutofit/>
          </a:bodyPr>
          <a:lstStyle>
            <a:lvl1pPr algn="l">
              <a:defRPr sz="4800" b="1" kern="1500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582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cap="none" baseline="0">
                <a:solidFill>
                  <a:srgbClr val="1B294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85968"/>
          </a:xfrm>
        </p:spPr>
        <p:txBody>
          <a:bodyPr>
            <a:noAutofit/>
          </a:bodyPr>
          <a:lstStyle>
            <a:lvl1pPr marL="342900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  <a:defRPr sz="2800" baseline="0">
                <a:solidFill>
                  <a:srgbClr val="1B2944"/>
                </a:solidFill>
                <a:latin typeface="+mn-lt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baseline="0">
                <a:solidFill>
                  <a:srgbClr val="1B2944"/>
                </a:solidFill>
                <a:latin typeface="+mn-lt"/>
              </a:defRPr>
            </a:lvl2pPr>
            <a:lvl3pPr>
              <a:buClr>
                <a:srgbClr val="1B2944"/>
              </a:buClr>
              <a:defRPr baseline="0">
                <a:solidFill>
                  <a:srgbClr val="1B2944"/>
                </a:solidFill>
                <a:latin typeface="+mn-lt"/>
              </a:defRPr>
            </a:lvl3pPr>
            <a:lvl4pPr marL="1600200" indent="-228600">
              <a:buClr>
                <a:srgbClr val="1B2944"/>
              </a:buClr>
              <a:buFont typeface="Arial" panose="020B0604020202020204" pitchFamily="34" charset="0"/>
              <a:buChar char="•"/>
              <a:defRPr baseline="0">
                <a:solidFill>
                  <a:srgbClr val="1B2944"/>
                </a:solidFill>
                <a:latin typeface="+mn-lt"/>
              </a:defRPr>
            </a:lvl4pPr>
            <a:lvl5pPr marL="2057400" indent="-228600">
              <a:buClr>
                <a:srgbClr val="1B2944"/>
              </a:buClr>
              <a:buFont typeface="Arial" panose="020B0604020202020204" pitchFamily="34" charset="0"/>
              <a:buChar char="•"/>
              <a:defRPr baseline="0">
                <a:solidFill>
                  <a:srgbClr val="1B2944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351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Subtitel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 algn="l">
              <a:defRPr cap="none" baseline="0">
                <a:solidFill>
                  <a:srgbClr val="1B2944"/>
                </a:solidFill>
                <a:latin typeface="+mn-lt"/>
              </a:defRPr>
            </a:lvl1pPr>
          </a:lstStyle>
          <a:p>
            <a:r>
              <a:rPr lang="nl-NL" dirty="0"/>
              <a:t>Headline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53167"/>
            <a:ext cx="8229600" cy="4033002"/>
          </a:xfrm>
        </p:spPr>
        <p:txBody>
          <a:bodyPr>
            <a:noAutofit/>
          </a:bodyPr>
          <a:lstStyle>
            <a:lvl1pPr marL="342900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  <a:defRPr sz="2800" baseline="0">
                <a:solidFill>
                  <a:srgbClr val="1B2944"/>
                </a:solidFill>
                <a:latin typeface="+mn-lt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baseline="0">
                <a:solidFill>
                  <a:srgbClr val="1B2944"/>
                </a:solidFill>
                <a:latin typeface="+mn-lt"/>
              </a:defRPr>
            </a:lvl2pPr>
            <a:lvl3pPr>
              <a:buClr>
                <a:srgbClr val="1B2944"/>
              </a:buClr>
              <a:defRPr baseline="0">
                <a:solidFill>
                  <a:srgbClr val="1B2944"/>
                </a:solidFill>
                <a:latin typeface="+mn-lt"/>
              </a:defRPr>
            </a:lvl3pPr>
            <a:lvl4pPr>
              <a:buClr>
                <a:srgbClr val="1B2944"/>
              </a:buClr>
              <a:defRPr baseline="0">
                <a:solidFill>
                  <a:srgbClr val="1B2944"/>
                </a:solidFill>
                <a:latin typeface="+mn-lt"/>
              </a:defRPr>
            </a:lvl4pPr>
            <a:lvl5pPr>
              <a:buClr>
                <a:srgbClr val="1B2944"/>
              </a:buClr>
              <a:defRPr baseline="0">
                <a:solidFill>
                  <a:srgbClr val="1B2944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455738"/>
            <a:ext cx="8229599" cy="559329"/>
          </a:xfrm>
        </p:spPr>
        <p:txBody>
          <a:bodyPr>
            <a:noAutofit/>
          </a:bodyPr>
          <a:lstStyle>
            <a:lvl1pPr marL="0" indent="0">
              <a:buNone/>
              <a:defRPr baseline="0">
                <a:solidFill>
                  <a:srgbClr val="EA6341"/>
                </a:solidFill>
                <a:latin typeface="+mj-lt"/>
              </a:defRPr>
            </a:lvl1pPr>
          </a:lstStyle>
          <a:p>
            <a:pPr lvl="0"/>
            <a:r>
              <a:rPr lang="nl-BE" dirty="0"/>
              <a:t>Subheadline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992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 - 2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cap="none" baseline="0">
                <a:solidFill>
                  <a:srgbClr val="1B2944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85969"/>
          </a:xfrm>
        </p:spPr>
        <p:txBody>
          <a:bodyPr>
            <a:noAutofit/>
          </a:bodyPr>
          <a:lstStyle>
            <a:lvl1pPr marL="342900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  <a:defRPr sz="2800" baseline="0">
                <a:solidFill>
                  <a:srgbClr val="1B2944"/>
                </a:solidFill>
                <a:latin typeface="+mn-lt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sz="2400" baseline="0">
                <a:solidFill>
                  <a:srgbClr val="1B2944"/>
                </a:solidFill>
                <a:latin typeface="+mn-lt"/>
              </a:defRPr>
            </a:lvl2pPr>
            <a:lvl3pPr>
              <a:buClr>
                <a:srgbClr val="1B2944"/>
              </a:buClr>
              <a:defRPr sz="2000" baseline="0">
                <a:solidFill>
                  <a:srgbClr val="1B2944"/>
                </a:solidFill>
                <a:latin typeface="+mn-lt"/>
              </a:defRPr>
            </a:lvl3pPr>
            <a:lvl4pPr>
              <a:buClr>
                <a:srgbClr val="1B2944"/>
              </a:buClr>
              <a:defRPr sz="1800" baseline="0">
                <a:solidFill>
                  <a:srgbClr val="1B2944"/>
                </a:solidFill>
                <a:latin typeface="+mn-lt"/>
              </a:defRPr>
            </a:lvl4pPr>
            <a:lvl5pPr>
              <a:buClr>
                <a:srgbClr val="1B2944"/>
              </a:buClr>
              <a:defRPr sz="1800" baseline="0">
                <a:solidFill>
                  <a:srgbClr val="1B294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85969"/>
          </a:xfrm>
        </p:spPr>
        <p:txBody>
          <a:bodyPr>
            <a:noAutofit/>
          </a:bodyPr>
          <a:lstStyle>
            <a:lvl1pPr marL="342900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  <a:defRPr sz="2800" baseline="0">
                <a:solidFill>
                  <a:srgbClr val="1B2944"/>
                </a:solidFill>
                <a:latin typeface="+mn-lt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sz="2400" baseline="0">
                <a:solidFill>
                  <a:srgbClr val="1B2944"/>
                </a:solidFill>
                <a:latin typeface="+mn-lt"/>
              </a:defRPr>
            </a:lvl2pPr>
            <a:lvl3pPr>
              <a:buClr>
                <a:srgbClr val="1B2944"/>
              </a:buClr>
              <a:defRPr sz="2000" baseline="0">
                <a:solidFill>
                  <a:srgbClr val="1B2944"/>
                </a:solidFill>
                <a:latin typeface="+mn-lt"/>
              </a:defRPr>
            </a:lvl3pPr>
            <a:lvl4pPr>
              <a:buClr>
                <a:srgbClr val="1B2944"/>
              </a:buClr>
              <a:defRPr sz="1800" baseline="0">
                <a:solidFill>
                  <a:srgbClr val="1B2944"/>
                </a:solidFill>
                <a:latin typeface="+mn-lt"/>
              </a:defRPr>
            </a:lvl4pPr>
            <a:lvl5pPr>
              <a:buClr>
                <a:srgbClr val="1B2944"/>
              </a:buClr>
              <a:defRPr sz="1800" baseline="0">
                <a:solidFill>
                  <a:srgbClr val="1B294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788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cap="none" baseline="0">
                <a:solidFill>
                  <a:srgbClr val="1B2944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769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8195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4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6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3" r:id="rId3"/>
    <p:sldLayoutId id="2147483668" r:id="rId4"/>
    <p:sldLayoutId id="2147483669" r:id="rId5"/>
    <p:sldLayoutId id="2147483664" r:id="rId6"/>
    <p:sldLayoutId id="2147483670" r:id="rId7"/>
    <p:sldLayoutId id="2147483667" r:id="rId8"/>
    <p:sldLayoutId id="2147483671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i="0" kern="1200" cap="all" baseline="0">
          <a:solidFill>
            <a:srgbClr val="1B294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EA6341"/>
        </a:buClr>
        <a:buFont typeface="Arial" panose="020B0604020202020204" pitchFamily="34" charset="0"/>
        <a:buChar char="•"/>
        <a:defRPr sz="3200" kern="1200">
          <a:solidFill>
            <a:srgbClr val="1B2944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Tx/>
        <a:buBlip>
          <a:blip r:embed="rId12"/>
        </a:buBlip>
        <a:defRPr sz="2800" kern="1200">
          <a:solidFill>
            <a:srgbClr val="1B2944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1B2944"/>
        </a:buClr>
        <a:buFont typeface="Arial"/>
        <a:buChar char="•"/>
        <a:defRPr sz="2400" kern="1200">
          <a:solidFill>
            <a:srgbClr val="1B2944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1B2944"/>
        </a:buClr>
        <a:buFont typeface="Arial" panose="020B0604020202020204" pitchFamily="34" charset="0"/>
        <a:buChar char="•"/>
        <a:defRPr sz="2000" kern="1200">
          <a:solidFill>
            <a:srgbClr val="1B2944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1B2944"/>
        </a:buClr>
        <a:buFont typeface="Arial" panose="020B0604020202020204" pitchFamily="34" charset="0"/>
        <a:buChar char="•"/>
        <a:defRPr sz="2000" kern="1200">
          <a:solidFill>
            <a:srgbClr val="1B294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Functional Plant Bioinformatics</a:t>
            </a:r>
            <a:endParaRPr lang="nl-B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PLAZA to get more out of your plant omics data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998140" y="5776363"/>
            <a:ext cx="2048933" cy="313759"/>
          </a:xfrm>
        </p:spPr>
        <p:txBody>
          <a:bodyPr/>
          <a:lstStyle/>
          <a:p>
            <a:r>
              <a:rPr lang="en-US" dirty="0" smtClean="0"/>
              <a:t>22-23 April, 2024</a:t>
            </a:r>
            <a:endParaRPr lang="nl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07576" y="6056990"/>
            <a:ext cx="3273595" cy="672877"/>
          </a:xfrm>
        </p:spPr>
        <p:txBody>
          <a:bodyPr/>
          <a:lstStyle/>
          <a:p>
            <a:r>
              <a:rPr lang="en-US" dirty="0" err="1"/>
              <a:t>Klaas</a:t>
            </a:r>
            <a:r>
              <a:rPr lang="en-US" dirty="0"/>
              <a:t> </a:t>
            </a:r>
            <a:r>
              <a:rPr lang="en-US" dirty="0" err="1"/>
              <a:t>Vandepoele</a:t>
            </a:r>
            <a:endParaRPr lang="en-US" dirty="0"/>
          </a:p>
          <a:p>
            <a:r>
              <a:rPr lang="en-US" dirty="0" err="1"/>
              <a:t>Michiel</a:t>
            </a:r>
            <a:r>
              <a:rPr lang="en-US" dirty="0"/>
              <a:t> Van </a:t>
            </a:r>
            <a:r>
              <a:rPr lang="en-US" dirty="0" smtClean="0"/>
              <a:t>Bel</a:t>
            </a:r>
            <a:br>
              <a:rPr lang="en-US" dirty="0" smtClean="0"/>
            </a:br>
            <a:r>
              <a:rPr lang="en-US" dirty="0" smtClean="0"/>
              <a:t>Sander </a:t>
            </a:r>
            <a:r>
              <a:rPr lang="en-US" dirty="0" err="1" smtClean="0"/>
              <a:t>Thierens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6494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257" y="1188309"/>
            <a:ext cx="8229600" cy="448596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accent3"/>
                </a:solidFill>
              </a:rPr>
              <a:t>Trainers</a:t>
            </a:r>
          </a:p>
          <a:p>
            <a:r>
              <a:rPr lang="en-US" dirty="0" smtClean="0"/>
              <a:t>Prof</a:t>
            </a:r>
            <a:r>
              <a:rPr lang="en-US" dirty="0"/>
              <a:t>. Dr. </a:t>
            </a:r>
            <a:r>
              <a:rPr lang="en-US" dirty="0" err="1"/>
              <a:t>Klaas</a:t>
            </a:r>
            <a:r>
              <a:rPr lang="en-US" dirty="0"/>
              <a:t> </a:t>
            </a:r>
            <a:r>
              <a:rPr lang="en-US" dirty="0" err="1" smtClean="0"/>
              <a:t>Vandepoele</a:t>
            </a:r>
            <a:endParaRPr lang="en-US" dirty="0" smtClean="0"/>
          </a:p>
          <a:p>
            <a:r>
              <a:rPr lang="en-US" dirty="0" smtClean="0"/>
              <a:t>Dr. </a:t>
            </a:r>
            <a:r>
              <a:rPr lang="en-US" dirty="0" err="1" smtClean="0"/>
              <a:t>Michiel</a:t>
            </a:r>
            <a:r>
              <a:rPr lang="en-US" dirty="0" smtClean="0"/>
              <a:t> Van Bel</a:t>
            </a:r>
          </a:p>
          <a:p>
            <a:r>
              <a:rPr lang="en-US" dirty="0" smtClean="0"/>
              <a:t>Sander </a:t>
            </a:r>
            <a:r>
              <a:rPr lang="en-US" dirty="0" err="1" smtClean="0"/>
              <a:t>Thierens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3"/>
                </a:solidFill>
              </a:rPr>
              <a:t>Workshop Support VIB/ELIXIR</a:t>
            </a:r>
            <a:endParaRPr lang="en-US" dirty="0">
              <a:solidFill>
                <a:schemeClr val="accent3"/>
              </a:solidFill>
            </a:endParaRPr>
          </a:p>
          <a:p>
            <a:r>
              <a:rPr lang="en-US" dirty="0" err="1" smtClean="0"/>
              <a:t>Bruna</a:t>
            </a:r>
            <a:r>
              <a:rPr lang="en-US" dirty="0" smtClean="0"/>
              <a:t> </a:t>
            </a:r>
            <a:r>
              <a:rPr lang="en-US" dirty="0" err="1" smtClean="0"/>
              <a:t>Piereck</a:t>
            </a:r>
            <a:endParaRPr lang="en-US" dirty="0" smtClean="0"/>
          </a:p>
          <a:p>
            <a:r>
              <a:rPr lang="en-US" dirty="0" smtClean="0"/>
              <a:t>Yasmine </a:t>
            </a:r>
            <a:r>
              <a:rPr lang="en-US" dirty="0" err="1" smtClean="0"/>
              <a:t>Maes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2</a:t>
            </a:fld>
            <a:endParaRPr lang="nl-BE"/>
          </a:p>
        </p:txBody>
      </p:sp>
      <p:pic>
        <p:nvPicPr>
          <p:cNvPr id="1028" name="Picture 4" descr="https://training.vib.be/sites/default/files/styles/trainer/public/KlaasVandepoele2018%20VIB%20square_0.jpg?itok=u4XtL0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713" y="703862"/>
            <a:ext cx="1011145" cy="110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apps.psb.ugent.be/ords/psbintra/whoiswho/131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712" y="3016476"/>
            <a:ext cx="1011145" cy="101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apps.psb.ugent.be/ords/psbintra/whoiswho/13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713" y="1932657"/>
            <a:ext cx="1011144" cy="101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4712" y="4133248"/>
            <a:ext cx="1011145" cy="102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9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E3DEDE-0E6F-478E-98A6-9A6D68D36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General Information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B0DB71-22E3-42AF-9099-1E8AA95DD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07194"/>
          </a:xfrm>
        </p:spPr>
        <p:txBody>
          <a:bodyPr/>
          <a:lstStyle/>
          <a:p>
            <a:r>
              <a:rPr lang="en-US" sz="2000" b="1" dirty="0" smtClean="0"/>
              <a:t>One-site Workshop</a:t>
            </a:r>
            <a:endParaRPr lang="en-US" sz="2000" b="1" dirty="0"/>
          </a:p>
          <a:p>
            <a:pPr lvl="1"/>
            <a:r>
              <a:rPr lang="en-US" sz="2000" dirty="0"/>
              <a:t>4 sessions: one link per ½ day session</a:t>
            </a:r>
          </a:p>
          <a:p>
            <a:pPr lvl="1"/>
            <a:r>
              <a:rPr lang="en-US" sz="2000" dirty="0"/>
              <a:t>Fixed time slots for Theory and Hands-on</a:t>
            </a:r>
          </a:p>
          <a:p>
            <a:pPr lvl="1"/>
            <a:endParaRPr lang="en-US" sz="2000" b="1" dirty="0"/>
          </a:p>
          <a:p>
            <a:r>
              <a:rPr lang="en-US" sz="2000" b="1" dirty="0"/>
              <a:t>Questions / communication</a:t>
            </a:r>
          </a:p>
          <a:p>
            <a:pPr lvl="1"/>
            <a:r>
              <a:rPr lang="en-US" sz="2000" dirty="0" smtClean="0"/>
              <a:t>Always feel free to ask questions </a:t>
            </a:r>
          </a:p>
          <a:p>
            <a:pPr lvl="1"/>
            <a:r>
              <a:rPr lang="en-US" sz="2000" dirty="0" smtClean="0"/>
              <a:t>Use post-it notes to indicate exercises are finished</a:t>
            </a:r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sz="2000" b="1" dirty="0"/>
              <a:t>Help</a:t>
            </a:r>
          </a:p>
          <a:p>
            <a:pPr lvl="1"/>
            <a:r>
              <a:rPr lang="en-US" sz="2000" dirty="0"/>
              <a:t>PLAZA Documentation, Glossary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F67F7F5-8844-4D78-8127-EF70B8F1D86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0510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113448-CBE3-451C-A68D-164D61A56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Workshop Schedule – day1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CE78038-F438-461A-B258-C730A66BA4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F718FE-0A63-4350-8613-4EA9944B22F5}" type="slidenum">
              <a:rPr lang="nl-BE" smtClean="0"/>
              <a:pPr>
                <a:spcAft>
                  <a:spcPts val="600"/>
                </a:spcAft>
              </a:pPr>
              <a:t>4</a:t>
            </a:fld>
            <a:endParaRPr lang="nl-BE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D60DBD6-AD09-4BE8-BF0A-E29F8F71C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387823"/>
              </p:ext>
            </p:extLst>
          </p:nvPr>
        </p:nvGraphicFramePr>
        <p:xfrm>
          <a:off x="1186247" y="1417632"/>
          <a:ext cx="7364628" cy="4097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207">
                  <a:extLst>
                    <a:ext uri="{9D8B030D-6E8A-4147-A177-3AD203B41FA5}">
                      <a16:colId xmlns:a16="http://schemas.microsoft.com/office/drawing/2014/main" val="191184734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842320558"/>
                    </a:ext>
                  </a:extLst>
                </a:gridCol>
                <a:gridCol w="469557">
                  <a:extLst>
                    <a:ext uri="{9D8B030D-6E8A-4147-A177-3AD203B41FA5}">
                      <a16:colId xmlns:a16="http://schemas.microsoft.com/office/drawing/2014/main" val="866935215"/>
                    </a:ext>
                  </a:extLst>
                </a:gridCol>
                <a:gridCol w="4433379">
                  <a:extLst>
                    <a:ext uri="{9D8B030D-6E8A-4147-A177-3AD203B41FA5}">
                      <a16:colId xmlns:a16="http://schemas.microsoft.com/office/drawing/2014/main" val="3993717076"/>
                    </a:ext>
                  </a:extLst>
                </a:gridCol>
                <a:gridCol w="501085">
                  <a:extLst>
                    <a:ext uri="{9D8B030D-6E8A-4147-A177-3AD203B41FA5}">
                      <a16:colId xmlns:a16="http://schemas.microsoft.com/office/drawing/2014/main" val="437366571"/>
                    </a:ext>
                  </a:extLst>
                </a:gridCol>
              </a:tblGrid>
              <a:tr h="229936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Monday </a:t>
                      </a:r>
                      <a:r>
                        <a:rPr lang="en-US" sz="900" u="none" strike="noStrike" dirty="0" smtClean="0">
                          <a:effectLst/>
                        </a:rPr>
                        <a:t>April 22nd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extLst>
                  <a:ext uri="{0D108BD9-81ED-4DB2-BD59-A6C34878D82A}">
                    <a16:rowId xmlns:a16="http://schemas.microsoft.com/office/drawing/2014/main" val="840848499"/>
                  </a:ext>
                </a:extLst>
              </a:tr>
              <a:tr h="307812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 smtClean="0">
                          <a:effectLst/>
                        </a:rPr>
                        <a:t>09:30-09:45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Welcome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Klaas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extLst>
                  <a:ext uri="{0D108BD9-81ED-4DB2-BD59-A6C34878D82A}">
                    <a16:rowId xmlns:a16="http://schemas.microsoft.com/office/drawing/2014/main" val="2713187174"/>
                  </a:ext>
                </a:extLst>
              </a:tr>
              <a:tr h="307812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 smtClean="0">
                          <a:effectLst/>
                        </a:rPr>
                        <a:t>10:00-10:30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Short introduction participants (reason to join workshop)</a:t>
                      </a:r>
                    </a:p>
                    <a:p>
                      <a:pPr algn="l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 err="1">
                          <a:effectLst/>
                        </a:rPr>
                        <a:t>Klaas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extLst>
                  <a:ext uri="{0D108BD9-81ED-4DB2-BD59-A6C34878D82A}">
                    <a16:rowId xmlns:a16="http://schemas.microsoft.com/office/drawing/2014/main" val="3995032192"/>
                  </a:ext>
                </a:extLst>
              </a:tr>
              <a:tr h="307812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10:00-10:30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PLAZA Introduction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 err="1">
                          <a:effectLst/>
                        </a:rPr>
                        <a:t>Klaas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extLst>
                  <a:ext uri="{0D108BD9-81ED-4DB2-BD59-A6C34878D82A}">
                    <a16:rowId xmlns:a16="http://schemas.microsoft.com/office/drawing/2014/main" val="3125932120"/>
                  </a:ext>
                </a:extLst>
              </a:tr>
              <a:tr h="307812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10:30-11:00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Coffee break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extLst>
                  <a:ext uri="{0D108BD9-81ED-4DB2-BD59-A6C34878D82A}">
                    <a16:rowId xmlns:a16="http://schemas.microsoft.com/office/drawing/2014/main" val="3481264256"/>
                  </a:ext>
                </a:extLst>
              </a:tr>
              <a:tr h="307812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11:00-11:30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Theory I: genes, gene families, and genome organization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Klaas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extLst>
                  <a:ext uri="{0D108BD9-81ED-4DB2-BD59-A6C34878D82A}">
                    <a16:rowId xmlns:a16="http://schemas.microsoft.com/office/drawing/2014/main" val="4281790969"/>
                  </a:ext>
                </a:extLst>
              </a:tr>
              <a:tr h="307812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11:30-12:30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 err="1">
                          <a:effectLst/>
                        </a:rPr>
                        <a:t>Excercises</a:t>
                      </a:r>
                      <a:r>
                        <a:rPr lang="en-US" sz="900" u="none" strike="noStrike" dirty="0">
                          <a:effectLst/>
                        </a:rPr>
                        <a:t> I: genes, gene families, and genome organization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 err="1" smtClean="0">
                          <a:effectLst/>
                        </a:rPr>
                        <a:t>Michiel</a:t>
                      </a:r>
                      <a:r>
                        <a:rPr lang="en-US" sz="900" u="none" strike="noStrike" dirty="0" smtClean="0">
                          <a:effectLst/>
                        </a:rPr>
                        <a:t/>
                      </a:r>
                      <a:br>
                        <a:rPr lang="en-US" sz="900" u="none" strike="noStrike" dirty="0" smtClean="0">
                          <a:effectLst/>
                        </a:rPr>
                      </a:br>
                      <a:r>
                        <a:rPr lang="en-US" sz="900" u="none" strike="noStrike" dirty="0" smtClean="0">
                          <a:effectLst/>
                        </a:rPr>
                        <a:t>Sander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extLst>
                  <a:ext uri="{0D108BD9-81ED-4DB2-BD59-A6C34878D82A}">
                    <a16:rowId xmlns:a16="http://schemas.microsoft.com/office/drawing/2014/main" val="312770779"/>
                  </a:ext>
                </a:extLst>
              </a:tr>
              <a:tr h="307812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12:30-13:30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Lunch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extLst>
                  <a:ext uri="{0D108BD9-81ED-4DB2-BD59-A6C34878D82A}">
                    <a16:rowId xmlns:a16="http://schemas.microsoft.com/office/drawing/2014/main" val="2221315302"/>
                  </a:ext>
                </a:extLst>
              </a:tr>
              <a:tr h="173736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extLst>
                  <a:ext uri="{0D108BD9-81ED-4DB2-BD59-A6C34878D82A}">
                    <a16:rowId xmlns:a16="http://schemas.microsoft.com/office/drawing/2014/main" val="3506892770"/>
                  </a:ext>
                </a:extLst>
              </a:tr>
              <a:tr h="307812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13:30-14:15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Theory II: Orthologs, paralogs, and phylogenetic trees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Klaas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extLst>
                  <a:ext uri="{0D108BD9-81ED-4DB2-BD59-A6C34878D82A}">
                    <a16:rowId xmlns:a16="http://schemas.microsoft.com/office/drawing/2014/main" val="1241545323"/>
                  </a:ext>
                </a:extLst>
              </a:tr>
              <a:tr h="307812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14:15-15:15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 err="1">
                          <a:effectLst/>
                        </a:rPr>
                        <a:t>Excercises</a:t>
                      </a:r>
                      <a:r>
                        <a:rPr lang="en-US" sz="900" u="none" strike="noStrike" dirty="0">
                          <a:effectLst/>
                        </a:rPr>
                        <a:t> II: Orthologs, paralogs, and phylogenetic trees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 err="1" smtClean="0">
                          <a:effectLst/>
                        </a:rPr>
                        <a:t>Michiel</a:t>
                      </a:r>
                      <a:r>
                        <a:rPr lang="en-US" sz="900" u="none" strike="noStrike" dirty="0" smtClean="0">
                          <a:effectLst/>
                        </a:rPr>
                        <a:t/>
                      </a:r>
                      <a:br>
                        <a:rPr lang="en-US" sz="900" u="none" strike="noStrike" dirty="0" smtClean="0">
                          <a:effectLst/>
                        </a:rPr>
                      </a:br>
                      <a:r>
                        <a:rPr lang="en-US" sz="900" u="none" strike="noStrike" dirty="0" smtClean="0">
                          <a:effectLst/>
                        </a:rPr>
                        <a:t>Sander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extLst>
                  <a:ext uri="{0D108BD9-81ED-4DB2-BD59-A6C34878D82A}">
                    <a16:rowId xmlns:a16="http://schemas.microsoft.com/office/drawing/2014/main" val="4209472519"/>
                  </a:ext>
                </a:extLst>
              </a:tr>
              <a:tr h="307812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15:15-15:45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Coffee break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extLst>
                  <a:ext uri="{0D108BD9-81ED-4DB2-BD59-A6C34878D82A}">
                    <a16:rowId xmlns:a16="http://schemas.microsoft.com/office/drawing/2014/main" val="3978615669"/>
                  </a:ext>
                </a:extLst>
              </a:tr>
              <a:tr h="307812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15:45-16:15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Theory III: Functional annotation &amp; functional enrichments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 err="1" smtClean="0">
                          <a:effectLst/>
                        </a:rPr>
                        <a:t>Michiel</a:t>
                      </a:r>
                      <a:r>
                        <a:rPr lang="en-US" sz="900" u="none" strike="noStrike" dirty="0" smtClean="0">
                          <a:effectLst/>
                        </a:rPr>
                        <a:t/>
                      </a:r>
                      <a:br>
                        <a:rPr lang="en-US" sz="900" u="none" strike="noStrike" dirty="0" smtClean="0">
                          <a:effectLst/>
                        </a:rPr>
                      </a:b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extLst>
                  <a:ext uri="{0D108BD9-81ED-4DB2-BD59-A6C34878D82A}">
                    <a16:rowId xmlns:a16="http://schemas.microsoft.com/office/drawing/2014/main" val="3995705904"/>
                  </a:ext>
                </a:extLst>
              </a:tr>
              <a:tr h="307812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16:15-17:00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45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 err="1">
                          <a:effectLst/>
                        </a:rPr>
                        <a:t>Excercises</a:t>
                      </a:r>
                      <a:r>
                        <a:rPr lang="en-US" sz="900" u="none" strike="noStrike" dirty="0">
                          <a:effectLst/>
                        </a:rPr>
                        <a:t> III: Functional annotation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 err="1" smtClean="0">
                          <a:effectLst/>
                        </a:rPr>
                        <a:t>Michiel</a:t>
                      </a:r>
                      <a:r>
                        <a:rPr lang="en-US" sz="900" u="none" strike="noStrike" dirty="0" smtClean="0">
                          <a:effectLst/>
                        </a:rPr>
                        <a:t/>
                      </a:r>
                      <a:br>
                        <a:rPr lang="en-US" sz="900" u="none" strike="noStrike" dirty="0" smtClean="0">
                          <a:effectLst/>
                        </a:rPr>
                      </a:br>
                      <a:r>
                        <a:rPr lang="en-US" sz="900" u="none" strike="noStrike" dirty="0" smtClean="0">
                          <a:effectLst/>
                        </a:rPr>
                        <a:t>Sander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extLst>
                  <a:ext uri="{0D108BD9-81ED-4DB2-BD59-A6C34878D82A}">
                    <a16:rowId xmlns:a16="http://schemas.microsoft.com/office/drawing/2014/main" val="1197937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450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113448-CBE3-451C-A68D-164D61A56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Workshop Schedule – day2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CE78038-F438-461A-B258-C730A66BA4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F718FE-0A63-4350-8613-4EA9944B22F5}" type="slidenum">
              <a:rPr lang="nl-BE" smtClean="0"/>
              <a:pPr>
                <a:spcAft>
                  <a:spcPts val="600"/>
                </a:spcAft>
              </a:pPr>
              <a:t>5</a:t>
            </a:fld>
            <a:endParaRPr lang="nl-BE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AC5855C-D83F-4FAC-9CB3-1512FA3F7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901042"/>
              </p:ext>
            </p:extLst>
          </p:nvPr>
        </p:nvGraphicFramePr>
        <p:xfrm>
          <a:off x="823784" y="1376382"/>
          <a:ext cx="7792994" cy="3930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967">
                  <a:extLst>
                    <a:ext uri="{9D8B030D-6E8A-4147-A177-3AD203B41FA5}">
                      <a16:colId xmlns:a16="http://schemas.microsoft.com/office/drawing/2014/main" val="483897483"/>
                    </a:ext>
                  </a:extLst>
                </a:gridCol>
                <a:gridCol w="659027">
                  <a:extLst>
                    <a:ext uri="{9D8B030D-6E8A-4147-A177-3AD203B41FA5}">
                      <a16:colId xmlns:a16="http://schemas.microsoft.com/office/drawing/2014/main" val="852543051"/>
                    </a:ext>
                  </a:extLst>
                </a:gridCol>
                <a:gridCol w="510746">
                  <a:extLst>
                    <a:ext uri="{9D8B030D-6E8A-4147-A177-3AD203B41FA5}">
                      <a16:colId xmlns:a16="http://schemas.microsoft.com/office/drawing/2014/main" val="3885279615"/>
                    </a:ext>
                  </a:extLst>
                </a:gridCol>
                <a:gridCol w="5042126">
                  <a:extLst>
                    <a:ext uri="{9D8B030D-6E8A-4147-A177-3AD203B41FA5}">
                      <a16:colId xmlns:a16="http://schemas.microsoft.com/office/drawing/2014/main" val="3895106086"/>
                    </a:ext>
                  </a:extLst>
                </a:gridCol>
                <a:gridCol w="543128">
                  <a:extLst>
                    <a:ext uri="{9D8B030D-6E8A-4147-A177-3AD203B41FA5}">
                      <a16:colId xmlns:a16="http://schemas.microsoft.com/office/drawing/2014/main" val="2743373875"/>
                    </a:ext>
                  </a:extLst>
                </a:gridCol>
              </a:tblGrid>
              <a:tr h="246472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Tuesday </a:t>
                      </a:r>
                      <a:r>
                        <a:rPr lang="en-US" sz="1000" u="none" strike="noStrike" dirty="0" smtClean="0">
                          <a:effectLst/>
                        </a:rPr>
                        <a:t>April 23rd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extLst>
                  <a:ext uri="{0D108BD9-81ED-4DB2-BD59-A6C34878D82A}">
                    <a16:rowId xmlns:a16="http://schemas.microsoft.com/office/drawing/2014/main" val="114346799"/>
                  </a:ext>
                </a:extLst>
              </a:tr>
              <a:tr h="348743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 smtClean="0">
                          <a:effectLst/>
                        </a:rPr>
                        <a:t>09:30-10:00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Theory IV: PLAZA Workbench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Michiel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extLst>
                  <a:ext uri="{0D108BD9-81ED-4DB2-BD59-A6C34878D82A}">
                    <a16:rowId xmlns:a16="http://schemas.microsoft.com/office/drawing/2014/main" val="614910474"/>
                  </a:ext>
                </a:extLst>
              </a:tr>
              <a:tr h="348743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 smtClean="0">
                          <a:effectLst/>
                        </a:rPr>
                        <a:t>10:00-10:30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Excercises IVa: PLAZA Workbench registration + upload gene set(s)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 err="1" smtClean="0">
                          <a:effectLst/>
                        </a:rPr>
                        <a:t>Michiel</a:t>
                      </a:r>
                      <a:r>
                        <a:rPr lang="en-US" sz="1000" u="none" strike="noStrike" dirty="0" smtClean="0">
                          <a:effectLst/>
                        </a:rPr>
                        <a:t/>
                      </a:r>
                      <a:br>
                        <a:rPr lang="en-US" sz="1000" u="none" strike="noStrike" dirty="0" smtClean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Sander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extLst>
                  <a:ext uri="{0D108BD9-81ED-4DB2-BD59-A6C34878D82A}">
                    <a16:rowId xmlns:a16="http://schemas.microsoft.com/office/drawing/2014/main" val="2837196256"/>
                  </a:ext>
                </a:extLst>
              </a:tr>
              <a:tr h="348743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 smtClean="0">
                          <a:effectLst/>
                        </a:rPr>
                        <a:t>10:30-11:00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Coffee break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extLst>
                  <a:ext uri="{0D108BD9-81ED-4DB2-BD59-A6C34878D82A}">
                    <a16:rowId xmlns:a16="http://schemas.microsoft.com/office/drawing/2014/main" val="1915213585"/>
                  </a:ext>
                </a:extLst>
              </a:tr>
              <a:tr h="348743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 smtClean="0">
                          <a:effectLst/>
                        </a:rPr>
                        <a:t>11:00-11:30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Excercises IVb: PLAZA Workbench functional data analysis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Michiel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extLst>
                  <a:ext uri="{0D108BD9-81ED-4DB2-BD59-A6C34878D82A}">
                    <a16:rowId xmlns:a16="http://schemas.microsoft.com/office/drawing/2014/main" val="3104943148"/>
                  </a:ext>
                </a:extLst>
              </a:tr>
              <a:tr h="348743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 smtClean="0">
                          <a:effectLst/>
                        </a:rPr>
                        <a:t>11:30-12:30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Lunch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extLst>
                  <a:ext uri="{0D108BD9-81ED-4DB2-BD59-A6C34878D82A}">
                    <a16:rowId xmlns:a16="http://schemas.microsoft.com/office/drawing/2014/main" val="473745548"/>
                  </a:ext>
                </a:extLst>
              </a:tr>
              <a:tr h="196837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extLst>
                  <a:ext uri="{0D108BD9-81ED-4DB2-BD59-A6C34878D82A}">
                    <a16:rowId xmlns:a16="http://schemas.microsoft.com/office/drawing/2014/main" val="3771301953"/>
                  </a:ext>
                </a:extLst>
              </a:tr>
              <a:tr h="348743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 smtClean="0">
                          <a:effectLst/>
                        </a:rPr>
                        <a:t>12:30-13:30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Theory V: Advanced orthology, </a:t>
                      </a:r>
                      <a:r>
                        <a:rPr lang="en-US" sz="1000" u="none" strike="noStrike" dirty="0" err="1">
                          <a:effectLst/>
                        </a:rPr>
                        <a:t>synteny</a:t>
                      </a:r>
                      <a:r>
                        <a:rPr lang="en-US" sz="1000" u="none" strike="noStrike" dirty="0">
                          <a:effectLst/>
                        </a:rPr>
                        <a:t>, and expression analysis in cereals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Klaas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extLst>
                  <a:ext uri="{0D108BD9-81ED-4DB2-BD59-A6C34878D82A}">
                    <a16:rowId xmlns:a16="http://schemas.microsoft.com/office/drawing/2014/main" val="3879112263"/>
                  </a:ext>
                </a:extLst>
              </a:tr>
              <a:tr h="348743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 smtClean="0">
                          <a:effectLst/>
                        </a:rPr>
                        <a:t>13:30-14:15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Excercises Va: Advanced orthology, synteny, and expression analysis in cereals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Klaas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extLst>
                  <a:ext uri="{0D108BD9-81ED-4DB2-BD59-A6C34878D82A}">
                    <a16:rowId xmlns:a16="http://schemas.microsoft.com/office/drawing/2014/main" val="3203082544"/>
                  </a:ext>
                </a:extLst>
              </a:tr>
              <a:tr h="348743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 smtClean="0">
                          <a:effectLst/>
                        </a:rPr>
                        <a:t>14:15-15:15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Coffee break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extLst>
                  <a:ext uri="{0D108BD9-81ED-4DB2-BD59-A6C34878D82A}">
                    <a16:rowId xmlns:a16="http://schemas.microsoft.com/office/drawing/2014/main" val="1007832651"/>
                  </a:ext>
                </a:extLst>
              </a:tr>
              <a:tr h="348743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15:15-16:00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Excercises Vb: Advanced orthology/synteny using PLAZA workbench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Klaas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extLst>
                  <a:ext uri="{0D108BD9-81ED-4DB2-BD59-A6C34878D82A}">
                    <a16:rowId xmlns:a16="http://schemas.microsoft.com/office/drawing/2014/main" val="1054411096"/>
                  </a:ext>
                </a:extLst>
              </a:tr>
              <a:tr h="348743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16:00-16:30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Feedback + closing workshop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extLst>
                  <a:ext uri="{0D108BD9-81ED-4DB2-BD59-A6C34878D82A}">
                    <a16:rowId xmlns:a16="http://schemas.microsoft.com/office/drawing/2014/main" val="261797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052205"/>
      </p:ext>
    </p:extLst>
  </p:cSld>
  <p:clrMapOvr>
    <a:masterClrMapping/>
  </p:clrMapOvr>
</p:sld>
</file>

<file path=ppt/theme/theme1.xml><?xml version="1.0" encoding="utf-8"?>
<a:theme xmlns:a="http://schemas.openxmlformats.org/drawingml/2006/main" name="VIB-UGent Center for Plant Systems Biology_4-3">
  <a:themeElements>
    <a:clrScheme name="VIB Colours">
      <a:dk1>
        <a:srgbClr val="1B2944"/>
      </a:dk1>
      <a:lt1>
        <a:sysClr val="window" lastClr="FFFFFF"/>
      </a:lt1>
      <a:dk2>
        <a:srgbClr val="1B2944"/>
      </a:dk2>
      <a:lt2>
        <a:srgbClr val="FFFFFF"/>
      </a:lt2>
      <a:accent1>
        <a:srgbClr val="5DB7B1"/>
      </a:accent1>
      <a:accent2>
        <a:srgbClr val="5A2A82"/>
      </a:accent2>
      <a:accent3>
        <a:srgbClr val="FF681E"/>
      </a:accent3>
      <a:accent4>
        <a:srgbClr val="1B2944"/>
      </a:accent4>
      <a:accent5>
        <a:srgbClr val="7C7C7C"/>
      </a:accent5>
      <a:accent6>
        <a:srgbClr val="FFFFFF"/>
      </a:accent6>
      <a:hlink>
        <a:srgbClr val="5DB7B1"/>
      </a:hlink>
      <a:folHlink>
        <a:srgbClr val="5DB7B1"/>
      </a:folHlink>
    </a:clrScheme>
    <a:fontScheme name="VIB Them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86ACBA5E-3A25-4A34-A43E-B5735477C2B2}" vid="{DC177829-E576-4970-8B66-A20C24F481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VIB-UGent Center for Plant Systems Biology_4-3</Template>
  <TotalTime>3374</TotalTime>
  <Words>324</Words>
  <Application>Microsoft Office PowerPoint</Application>
  <PresentationFormat>On-screen Show (4:3)</PresentationFormat>
  <Paragraphs>122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Corbel</vt:lpstr>
      <vt:lpstr>Arial</vt:lpstr>
      <vt:lpstr>Calibri Light</vt:lpstr>
      <vt:lpstr>Calibri</vt:lpstr>
      <vt:lpstr>VIB-UGent Center for Plant Systems Biology_4-3</vt:lpstr>
      <vt:lpstr>Functional Plant Bioinformatics</vt:lpstr>
      <vt:lpstr>People </vt:lpstr>
      <vt:lpstr>Workshop General Information</vt:lpstr>
      <vt:lpstr>Workshop Schedule – day1</vt:lpstr>
      <vt:lpstr>Workshop Schedule – day2</vt:lpstr>
    </vt:vector>
  </TitlesOfParts>
  <Company>Universiteit 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mibel</dc:creator>
  <cp:lastModifiedBy>mibel</cp:lastModifiedBy>
  <cp:revision>123</cp:revision>
  <cp:lastPrinted>2017-05-09T14:43:32Z</cp:lastPrinted>
  <dcterms:created xsi:type="dcterms:W3CDTF">2017-05-04T12:39:53Z</dcterms:created>
  <dcterms:modified xsi:type="dcterms:W3CDTF">2024-04-16T11:54:11Z</dcterms:modified>
</cp:coreProperties>
</file>