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5"/>
  </p:notesMasterIdLst>
  <p:sldIdLst>
    <p:sldId id="256" r:id="rId2"/>
    <p:sldId id="317" r:id="rId3"/>
    <p:sldId id="290" r:id="rId4"/>
    <p:sldId id="294" r:id="rId5"/>
    <p:sldId id="321" r:id="rId6"/>
    <p:sldId id="264" r:id="rId7"/>
    <p:sldId id="305" r:id="rId8"/>
    <p:sldId id="322" r:id="rId9"/>
    <p:sldId id="323" r:id="rId10"/>
    <p:sldId id="324" r:id="rId11"/>
    <p:sldId id="325" r:id="rId12"/>
    <p:sldId id="358" r:id="rId13"/>
    <p:sldId id="356" r:id="rId14"/>
    <p:sldId id="357" r:id="rId15"/>
    <p:sldId id="352" r:id="rId16"/>
    <p:sldId id="353" r:id="rId17"/>
    <p:sldId id="354" r:id="rId18"/>
    <p:sldId id="329" r:id="rId19"/>
    <p:sldId id="331" r:id="rId20"/>
    <p:sldId id="332" r:id="rId21"/>
    <p:sldId id="334" r:id="rId22"/>
    <p:sldId id="333" r:id="rId23"/>
    <p:sldId id="335" r:id="rId24"/>
    <p:sldId id="330" r:id="rId25"/>
    <p:sldId id="342" r:id="rId26"/>
    <p:sldId id="343" r:id="rId27"/>
    <p:sldId id="344" r:id="rId28"/>
    <p:sldId id="349" r:id="rId29"/>
    <p:sldId id="316" r:id="rId30"/>
    <p:sldId id="286" r:id="rId31"/>
    <p:sldId id="361" r:id="rId32"/>
    <p:sldId id="313" r:id="rId33"/>
    <p:sldId id="362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00"/>
    <a:srgbClr val="008000"/>
    <a:srgbClr val="8BFF8B"/>
    <a:srgbClr val="9900CC"/>
    <a:srgbClr val="FF9900"/>
    <a:srgbClr val="FFFFFF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0" autoAdjust="0"/>
    <p:restoredTop sz="88015" autoAdjust="0"/>
  </p:normalViewPr>
  <p:slideViewPr>
    <p:cSldViewPr>
      <p:cViewPr varScale="1">
        <p:scale>
          <a:sx n="97" d="100"/>
          <a:sy n="97" d="100"/>
        </p:scale>
        <p:origin x="-510" y="-84"/>
      </p:cViewPr>
      <p:guideLst>
        <p:guide orient="horz" pos="1389"/>
        <p:guide orient="horz" pos="2999"/>
        <p:guide orient="horz" pos="4224"/>
        <p:guide pos="862"/>
        <p:guide pos="3969"/>
        <p:guide pos="2676"/>
        <p:guide pos="51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702" y="1038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ibel\Local%20Settings\Temp\genome_statistics_yvdp_ne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017309831955"/>
          <c:y val="4.1847738612586512E-2"/>
          <c:w val="0.79397177529577512"/>
          <c:h val="0.7870705442360505"/>
        </c:manualLayout>
      </c:layout>
      <c:scatterChart>
        <c:scatterStyle val="lineMarker"/>
        <c:ser>
          <c:idx val="0"/>
          <c:order val="0"/>
          <c:tx>
            <c:strRef>
              <c:f>Sheet1!$E$2</c:f>
              <c:strCache>
                <c:ptCount val="1"/>
                <c:pt idx="0">
                  <c:v># Genomes (cumulative)</c:v>
                </c:pt>
              </c:strCache>
            </c:strRef>
          </c:tx>
          <c:spPr>
            <a:ln w="28575">
              <a:solidFill>
                <a:schemeClr val="accent3">
                  <a:lumMod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3">
                  <a:lumMod val="50000"/>
                </a:schemeClr>
              </a:solidFill>
              <a:ln w="25400">
                <a:solidFill>
                  <a:schemeClr val="bg1"/>
                </a:solidFill>
              </a:ln>
            </c:spPr>
          </c:marker>
          <c:dPt>
            <c:idx val="7"/>
            <c:spPr>
              <a:ln w="28575">
                <a:solidFill>
                  <a:schemeClr val="accent3">
                    <a:lumMod val="50000"/>
                  </a:schemeClr>
                </a:solidFill>
                <a:prstDash val="solid"/>
              </a:ln>
            </c:spPr>
          </c:dPt>
          <c:dPt>
            <c:idx val="8"/>
            <c:spPr>
              <a:ln w="28575">
                <a:solidFill>
                  <a:schemeClr val="accent3">
                    <a:lumMod val="50000"/>
                  </a:schemeClr>
                </a:solidFill>
                <a:prstDash val="dash"/>
              </a:ln>
            </c:spPr>
          </c:dPt>
          <c:dPt>
            <c:idx val="9"/>
            <c:spPr>
              <a:ln w="28575">
                <a:solidFill>
                  <a:schemeClr val="accent3">
                    <a:lumMod val="50000"/>
                  </a:schemeClr>
                </a:solidFill>
                <a:prstDash val="dash"/>
              </a:ln>
            </c:spPr>
          </c:dPt>
          <c:xVal>
            <c:numRef>
              <c:f>Sheet1!$C$3:$C$12</c:f>
              <c:numCache>
                <c:formatCode>General</c:formatCode>
                <c:ptCount val="10"/>
                <c:pt idx="0">
                  <c:v>2000</c:v>
                </c:pt>
                <c:pt idx="1">
                  <c:v>2002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xVal>
          <c:yVal>
            <c:numRef>
              <c:f>Sheet1!$E$3:$E$12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7</c:v>
                </c:pt>
                <c:pt idx="5">
                  <c:v>10</c:v>
                </c:pt>
                <c:pt idx="6">
                  <c:v>16</c:v>
                </c:pt>
                <c:pt idx="7">
                  <c:v>27</c:v>
                </c:pt>
                <c:pt idx="8">
                  <c:v>47</c:v>
                </c:pt>
                <c:pt idx="9">
                  <c:v>78</c:v>
                </c:pt>
              </c:numCache>
            </c:numRef>
          </c:yVal>
          <c:smooth val="1"/>
        </c:ser>
        <c:axId val="90077440"/>
        <c:axId val="90104192"/>
      </c:scatterChart>
      <c:valAx>
        <c:axId val="90077440"/>
        <c:scaling>
          <c:orientation val="minMax"/>
          <c:max val="2013"/>
          <c:min val="2000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 of publication</a:t>
                </a:r>
              </a:p>
            </c:rich>
          </c:tx>
          <c:layout/>
        </c:title>
        <c:numFmt formatCode="General" sourceLinked="1"/>
        <c:tickLblPos val="nextTo"/>
        <c:crossAx val="90104192"/>
        <c:crosses val="autoZero"/>
        <c:crossBetween val="midCat"/>
        <c:majorUnit val="1"/>
      </c:valAx>
      <c:valAx>
        <c:axId val="901041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Cumulative no. of published genomes</a:t>
                </a:r>
              </a:p>
            </c:rich>
          </c:tx>
          <c:layout>
            <c:manualLayout>
              <c:xMode val="edge"/>
              <c:yMode val="edge"/>
              <c:x val="0"/>
              <c:y val="0.11022939997929497"/>
            </c:manualLayout>
          </c:layout>
        </c:title>
        <c:numFmt formatCode="General" sourceLinked="1"/>
        <c:tickLblPos val="nextTo"/>
        <c:crossAx val="90077440"/>
        <c:crosses val="autoZero"/>
        <c:crossBetween val="midCat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5B6A04-FCE9-4BE5-B3E6-B784B66A79E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5C2A4A-4F03-4E32-9C59-3EA975169A15}" type="slidenum">
              <a:rPr lang="nl-NL" smtClean="0"/>
              <a:pPr/>
              <a:t>1</a:t>
            </a:fld>
            <a:endParaRPr lang="nl-NL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7163" y="685800"/>
            <a:ext cx="6813550" cy="5110163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732588"/>
            <a:ext cx="5486400" cy="1725612"/>
          </a:xfrm>
          <a:noFill/>
          <a:ln/>
        </p:spPr>
        <p:txBody>
          <a:bodyPr/>
          <a:lstStyle/>
          <a:p>
            <a:pPr eaLnBrk="1" hangingPunct="1"/>
            <a:r>
              <a:rPr lang="nl-NL" smtClean="0"/>
              <a:t>The Motivation for this talk is two-fold: the first objective is to introduce the update of the PLAZA platfrom and discuss new #species as well as new or improved tools. Secondly, I will present the application of complementary data types to infer gene orthology between different plants and comment on some associated pitfalls.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22 published plant genomes</a:t>
            </a:r>
            <a:endParaRPr lang="nl-BE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5772E5-5ADB-4111-A352-46C09A787B7F}" type="slidenum">
              <a:rPr lang="nl-NL" smtClean="0"/>
              <a:pPr/>
              <a:t>2</a:t>
            </a:fld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AF8868-2771-4E36-8263-5F6EBEDB5EE6}" type="slidenum">
              <a:rPr lang="nl-NL" smtClean="0"/>
              <a:pPr/>
              <a:t>3</a:t>
            </a:fld>
            <a:endParaRPr 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GB" smtClean="0">
                <a:cs typeface="Arial" charset="0"/>
              </a:rPr>
              <a:t>Because all modern genomes have arisen from common </a:t>
            </a:r>
            <a:r>
              <a:rPr lang="en-GB" smtClean="0">
                <a:solidFill>
                  <a:srgbClr val="008000"/>
                </a:solidFill>
                <a:cs typeface="Arial" charset="0"/>
              </a:rPr>
              <a:t>ancestral genomes</a:t>
            </a:r>
            <a:r>
              <a:rPr lang="en-GB" smtClean="0">
                <a:cs typeface="Arial" charset="0"/>
              </a:rPr>
              <a:t>, the relationships between genomes can be studies with this fact in mind. This commonality means that information gained in one organism can have </a:t>
            </a:r>
            <a:r>
              <a:rPr lang="en-GB" smtClean="0">
                <a:solidFill>
                  <a:srgbClr val="008000"/>
                </a:solidFill>
                <a:cs typeface="Arial" charset="0"/>
              </a:rPr>
              <a:t>application in other even distantly related organisms</a:t>
            </a:r>
            <a:r>
              <a:rPr lang="en-GB" smtClean="0">
                <a:cs typeface="Arial" charset="0"/>
              </a:rPr>
              <a:t>. </a:t>
            </a:r>
          </a:p>
          <a:p>
            <a:pPr eaLnBrk="1" hangingPunct="1">
              <a:lnSpc>
                <a:spcPct val="150000"/>
              </a:lnSpc>
            </a:pPr>
            <a:r>
              <a:rPr lang="en-GB" smtClean="0">
                <a:solidFill>
                  <a:srgbClr val="008000"/>
                </a:solidFill>
                <a:cs typeface="Arial" charset="0"/>
              </a:rPr>
              <a:t>Comparative genomics </a:t>
            </a:r>
            <a:r>
              <a:rPr lang="en-GB" smtClean="0">
                <a:cs typeface="Arial" charset="0"/>
              </a:rPr>
              <a:t>enables the application of information gained from facile model systems to agricultural and medical problems. The nature and significance of differences between genomes also provides a powerful tool for determining the </a:t>
            </a:r>
            <a:r>
              <a:rPr lang="en-GB" smtClean="0">
                <a:solidFill>
                  <a:srgbClr val="008000"/>
                </a:solidFill>
                <a:cs typeface="Arial" charset="0"/>
              </a:rPr>
              <a:t>relationship between genotype and phenotype</a:t>
            </a:r>
            <a:r>
              <a:rPr lang="en-GB" smtClean="0">
                <a:cs typeface="Arial" charset="0"/>
              </a:rPr>
              <a:t> through comparative genomics and morphological and physiological studies. </a:t>
            </a:r>
            <a:endParaRPr lang="en-GB" smtClean="0"/>
          </a:p>
          <a:p>
            <a:pPr eaLnBrk="1" hangingPunct="1"/>
            <a:endParaRPr lang="nl-BE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926F1B-B407-4530-B8DE-4E1728608D5A}" type="slidenum">
              <a:rPr lang="nl-NL" smtClean="0"/>
              <a:pPr/>
              <a:t>4</a:t>
            </a:fld>
            <a:endParaRPr 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 families based on sequence similarity, but this does not </a:t>
            </a:r>
            <a:r>
              <a:rPr lang="en-US" dirty="0" err="1" smtClean="0"/>
              <a:t>strictu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sensu</a:t>
            </a:r>
            <a:r>
              <a:rPr lang="en-US" baseline="0" dirty="0" smtClean="0"/>
              <a:t> means homology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5B6A04-FCE9-4BE5-B3E6-B784B66A79E6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 Workbench includes a tool to explore orthologous genes in other species for multiple genes in batch-mode.</a:t>
            </a:r>
            <a:endParaRPr lang="nl-BE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A93DDD-AB7E-461D-8635-DAB8A60C0A7F}" type="slidenum">
              <a:rPr lang="nl-NL" smtClean="0"/>
              <a:pPr/>
              <a:t>27</a:t>
            </a:fld>
            <a:endParaRPr 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BE" smtClean="0"/>
              <a:t>25879 Ath genes with homologs in other species</a:t>
            </a:r>
          </a:p>
          <a:p>
            <a:endParaRPr lang="nl-BE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FB00B2-F866-424B-9D21-921CD3FB383B}" type="slidenum">
              <a:rPr lang="nl-NL" smtClean="0"/>
              <a:pPr/>
              <a:t>28</a:t>
            </a:fld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1905000" y="1016000"/>
            <a:ext cx="3175" cy="1800225"/>
          </a:xfrm>
          <a:prstGeom prst="line">
            <a:avLst/>
          </a:prstGeom>
          <a:noFill/>
          <a:ln w="34925" cap="rnd">
            <a:solidFill>
              <a:schemeClr val="tx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1700213"/>
            <a:ext cx="347662" cy="347662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1701800"/>
            <a:ext cx="349250" cy="347663"/>
          </a:xfrm>
          <a:prstGeom prst="ellipse">
            <a:avLst/>
          </a:prstGeom>
          <a:solidFill>
            <a:srgbClr val="66FF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1701800"/>
            <a:ext cx="347663" cy="347663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063625"/>
            <a:ext cx="6477000" cy="1752600"/>
          </a:xfrm>
        </p:spPr>
        <p:txBody>
          <a:bodyPr/>
          <a:lstStyle>
            <a:lvl1pPr>
              <a:defRPr sz="2100"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990099"/>
                </a:solidFill>
              </a:defRPr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9388" y="6200775"/>
            <a:ext cx="1219200" cy="4572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4AE7964-A0B4-4647-92CA-748B749778F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59808-7192-4C8E-8099-DD9D5E56A45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304800"/>
            <a:ext cx="1827212" cy="6076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3963" y="304800"/>
            <a:ext cx="5330825" cy="6076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11825-2AC3-4BA3-9061-001813981DF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buClr>
                <a:srgbClr val="92D050"/>
              </a:buClr>
              <a:defRPr>
                <a:latin typeface="Calibri" pitchFamily="34" charset="0"/>
              </a:defRPr>
            </a:lvl2pPr>
            <a:lvl3pPr>
              <a:buSzPct val="50000"/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B8DE8-2E53-4C0B-80A9-5017309B783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07D32-8493-4CE2-BC52-096D146FE6D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3963" y="1412875"/>
            <a:ext cx="357822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4588" y="1412875"/>
            <a:ext cx="3579812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B152F-689D-444F-BDF1-D5FF301D676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DEC29-8FD8-4494-A943-135ECB4744F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9534-557A-4619-A25C-088484E42CF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E3ABF-5AD2-44CE-9FD1-C4B0CD67F91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F340E-029D-43CC-B646-DE52B87E464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63C87-8166-4021-9BD8-AFCFAE73AC3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68425" y="304800"/>
            <a:ext cx="71532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3963" y="1412875"/>
            <a:ext cx="73104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453188"/>
            <a:ext cx="19050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53188"/>
            <a:ext cx="2895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025" y="6561138"/>
            <a:ext cx="12954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1B093354-C20D-4ADE-A891-18E85E59E0B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1331913" y="368300"/>
            <a:ext cx="0" cy="936625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12308" name="Oval 20"/>
          <p:cNvSpPr>
            <a:spLocks noChangeArrowheads="1"/>
          </p:cNvSpPr>
          <p:nvPr userDrawn="1"/>
        </p:nvSpPr>
        <p:spPr bwMode="auto">
          <a:xfrm>
            <a:off x="142875" y="795338"/>
            <a:ext cx="257175" cy="255587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12309" name="Oval 21"/>
          <p:cNvSpPr>
            <a:spLocks noChangeArrowheads="1"/>
          </p:cNvSpPr>
          <p:nvPr userDrawn="1"/>
        </p:nvSpPr>
        <p:spPr bwMode="auto">
          <a:xfrm>
            <a:off x="503238" y="796925"/>
            <a:ext cx="257175" cy="255588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12310" name="Oval 22"/>
          <p:cNvSpPr>
            <a:spLocks noChangeArrowheads="1"/>
          </p:cNvSpPr>
          <p:nvPr userDrawn="1"/>
        </p:nvSpPr>
        <p:spPr bwMode="auto">
          <a:xfrm>
            <a:off x="868363" y="796925"/>
            <a:ext cx="257175" cy="255588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SzPct val="70000"/>
        <a:buFont typeface="Wingdings" pitchFamily="2" charset="2"/>
        <a:buChar char="v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66FF"/>
        </a:buClr>
        <a:buSzPct val="75000"/>
        <a:buFont typeface="Wingdings" pitchFamily="2" charset="2"/>
        <a:buChar char="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765175"/>
            <a:ext cx="6710363" cy="241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Calibri" pitchFamily="34" charset="0"/>
              </a:rPr>
              <a:t>PLAZA 2.5 – a resource for plant comparative genomics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35200" y="4013200"/>
            <a:ext cx="6477000" cy="1971675"/>
          </a:xfrm>
        </p:spPr>
        <p:txBody>
          <a:bodyPr/>
          <a:lstStyle/>
          <a:p>
            <a:pPr algn="r" eaLnBrk="1" hangingPunct="1">
              <a:lnSpc>
                <a:spcPct val="125000"/>
              </a:lnSpc>
              <a:defRPr/>
            </a:pPr>
            <a:r>
              <a:rPr lang="en-US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Michiel</a:t>
            </a:r>
            <a:r>
              <a:rPr 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 Van </a:t>
            </a:r>
            <a:r>
              <a:rPr lang="en-US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Bel</a:t>
            </a:r>
            <a:endParaRPr lang="en-US" sz="2000" b="1" dirty="0" smtClean="0">
              <a:solidFill>
                <a:schemeClr val="tx2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r" eaLnBrk="1" hangingPunct="1">
              <a:lnSpc>
                <a:spcPct val="125000"/>
              </a:lnSpc>
              <a:defRPr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Bioinformatics &amp; Evolutionary Genomics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group  </a:t>
            </a:r>
          </a:p>
          <a:p>
            <a:pPr algn="r" eaLnBrk="1" hangingPunct="1">
              <a:lnSpc>
                <a:spcPct val="125000"/>
              </a:lnSpc>
              <a:defRPr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Comparative &amp; Integrative Genomics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group</a:t>
            </a:r>
          </a:p>
          <a:p>
            <a:pPr algn="r" eaLnBrk="1" hangingPunct="1">
              <a:lnSpc>
                <a:spcPct val="125000"/>
              </a:lnSpc>
              <a:defRPr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VIB – Ghent University, Belgium</a:t>
            </a:r>
          </a:p>
          <a:p>
            <a:pPr eaLnBrk="1" hangingPunct="1">
              <a:lnSpc>
                <a:spcPct val="125000"/>
              </a:lnSpc>
              <a:defRPr/>
            </a:pP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090738" y="5662613"/>
            <a:ext cx="6477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CC00"/>
              </a:buClr>
              <a:buSzPct val="70000"/>
              <a:buFont typeface="Wingdings" pitchFamily="2" charset="2"/>
              <a:buNone/>
              <a:defRPr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CC00"/>
              </a:buClr>
              <a:buSzPct val="70000"/>
              <a:buFont typeface="Wingdings" pitchFamily="2" charset="2"/>
              <a:buNone/>
              <a:defRPr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indent="261938">
              <a:lnSpc>
                <a:spcPct val="90000"/>
              </a:lnSpc>
              <a:spcBef>
                <a:spcPct val="20000"/>
              </a:spcBef>
              <a:buClr>
                <a:srgbClr val="00CC00"/>
              </a:buClr>
              <a:buSzPct val="70000"/>
              <a:buFont typeface="Wingdings" pitchFamily="2" charset="2"/>
              <a:buNone/>
              <a:defRPr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plaza@psb.vib-ugent.be</a:t>
            </a:r>
          </a:p>
        </p:txBody>
      </p:sp>
      <p:grpSp>
        <p:nvGrpSpPr>
          <p:cNvPr id="3077" name="Group 5"/>
          <p:cNvGrpSpPr>
            <a:grpSpLocks noChangeAspect="1"/>
          </p:cNvGrpSpPr>
          <p:nvPr/>
        </p:nvGrpSpPr>
        <p:grpSpPr bwMode="auto">
          <a:xfrm>
            <a:off x="8259814" y="6057900"/>
            <a:ext cx="704800" cy="617538"/>
            <a:chOff x="3715" y="115"/>
            <a:chExt cx="495" cy="474"/>
          </a:xfrm>
        </p:grpSpPr>
        <p:pic>
          <p:nvPicPr>
            <p:cNvPr id="308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3715" y="115"/>
              <a:ext cx="495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81" name="Group 7"/>
            <p:cNvGrpSpPr>
              <a:grpSpLocks noChangeAspect="1"/>
            </p:cNvGrpSpPr>
            <p:nvPr/>
          </p:nvGrpSpPr>
          <p:grpSpPr bwMode="auto">
            <a:xfrm>
              <a:off x="3736" y="300"/>
              <a:ext cx="458" cy="184"/>
              <a:chOff x="3736" y="300"/>
              <a:chExt cx="458" cy="184"/>
            </a:xfrm>
          </p:grpSpPr>
          <p:sp>
            <p:nvSpPr>
              <p:cNvPr id="3082" name="Freeform 8"/>
              <p:cNvSpPr>
                <a:spLocks noChangeAspect="1"/>
              </p:cNvSpPr>
              <p:nvPr/>
            </p:nvSpPr>
            <p:spPr bwMode="gray">
              <a:xfrm>
                <a:off x="4138" y="300"/>
                <a:ext cx="53" cy="83"/>
              </a:xfrm>
              <a:custGeom>
                <a:avLst/>
                <a:gdLst>
                  <a:gd name="T0" fmla="*/ 8 w 53"/>
                  <a:gd name="T1" fmla="*/ 5 h 83"/>
                  <a:gd name="T2" fmla="*/ 6 w 53"/>
                  <a:gd name="T3" fmla="*/ 14 h 83"/>
                  <a:gd name="T4" fmla="*/ 6 w 53"/>
                  <a:gd name="T5" fmla="*/ 23 h 83"/>
                  <a:gd name="T6" fmla="*/ 8 w 53"/>
                  <a:gd name="T7" fmla="*/ 34 h 83"/>
                  <a:gd name="T8" fmla="*/ 8 w 53"/>
                  <a:gd name="T9" fmla="*/ 39 h 83"/>
                  <a:gd name="T10" fmla="*/ 9 w 53"/>
                  <a:gd name="T11" fmla="*/ 47 h 83"/>
                  <a:gd name="T12" fmla="*/ 6 w 53"/>
                  <a:gd name="T13" fmla="*/ 53 h 83"/>
                  <a:gd name="T14" fmla="*/ 2 w 53"/>
                  <a:gd name="T15" fmla="*/ 58 h 83"/>
                  <a:gd name="T16" fmla="*/ 3 w 53"/>
                  <a:gd name="T17" fmla="*/ 67 h 83"/>
                  <a:gd name="T18" fmla="*/ 2 w 53"/>
                  <a:gd name="T19" fmla="*/ 74 h 83"/>
                  <a:gd name="T20" fmla="*/ 2 w 53"/>
                  <a:gd name="T21" fmla="*/ 79 h 83"/>
                  <a:gd name="T22" fmla="*/ 0 w 53"/>
                  <a:gd name="T23" fmla="*/ 81 h 83"/>
                  <a:gd name="T24" fmla="*/ 52 w 53"/>
                  <a:gd name="T25" fmla="*/ 82 h 83"/>
                  <a:gd name="T26" fmla="*/ 52 w 53"/>
                  <a:gd name="T27" fmla="*/ 0 h 83"/>
                  <a:gd name="T28" fmla="*/ 27 w 53"/>
                  <a:gd name="T29" fmla="*/ 0 h 83"/>
                  <a:gd name="T30" fmla="*/ 24 w 53"/>
                  <a:gd name="T31" fmla="*/ 2 h 83"/>
                  <a:gd name="T32" fmla="*/ 10 w 53"/>
                  <a:gd name="T33" fmla="*/ 5 h 83"/>
                  <a:gd name="T34" fmla="*/ 8 w 53"/>
                  <a:gd name="T35" fmla="*/ 5 h 8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83"/>
                  <a:gd name="T56" fmla="*/ 53 w 53"/>
                  <a:gd name="T57" fmla="*/ 83 h 8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83">
                    <a:moveTo>
                      <a:pt x="8" y="5"/>
                    </a:moveTo>
                    <a:lnTo>
                      <a:pt x="6" y="14"/>
                    </a:lnTo>
                    <a:lnTo>
                      <a:pt x="6" y="23"/>
                    </a:lnTo>
                    <a:lnTo>
                      <a:pt x="8" y="34"/>
                    </a:lnTo>
                    <a:lnTo>
                      <a:pt x="8" y="39"/>
                    </a:lnTo>
                    <a:lnTo>
                      <a:pt x="9" y="47"/>
                    </a:lnTo>
                    <a:lnTo>
                      <a:pt x="6" y="53"/>
                    </a:lnTo>
                    <a:lnTo>
                      <a:pt x="2" y="58"/>
                    </a:lnTo>
                    <a:lnTo>
                      <a:pt x="3" y="67"/>
                    </a:lnTo>
                    <a:lnTo>
                      <a:pt x="2" y="74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52" y="82"/>
                    </a:lnTo>
                    <a:lnTo>
                      <a:pt x="52" y="0"/>
                    </a:lnTo>
                    <a:lnTo>
                      <a:pt x="27" y="0"/>
                    </a:lnTo>
                    <a:lnTo>
                      <a:pt x="24" y="2"/>
                    </a:lnTo>
                    <a:lnTo>
                      <a:pt x="10" y="5"/>
                    </a:lnTo>
                    <a:lnTo>
                      <a:pt x="8" y="5"/>
                    </a:lnTo>
                  </a:path>
                </a:pathLst>
              </a:custGeom>
              <a:solidFill>
                <a:srgbClr val="0066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" name="Freeform 9"/>
              <p:cNvSpPr>
                <a:spLocks noChangeAspect="1"/>
              </p:cNvSpPr>
              <p:nvPr/>
            </p:nvSpPr>
            <p:spPr bwMode="gray">
              <a:xfrm>
                <a:off x="4115" y="389"/>
                <a:ext cx="76" cy="56"/>
              </a:xfrm>
              <a:custGeom>
                <a:avLst/>
                <a:gdLst>
                  <a:gd name="T0" fmla="*/ 22 w 76"/>
                  <a:gd name="T1" fmla="*/ 1 h 56"/>
                  <a:gd name="T2" fmla="*/ 75 w 76"/>
                  <a:gd name="T3" fmla="*/ 0 h 56"/>
                  <a:gd name="T4" fmla="*/ 74 w 76"/>
                  <a:gd name="T5" fmla="*/ 3 h 56"/>
                  <a:gd name="T6" fmla="*/ 74 w 76"/>
                  <a:gd name="T7" fmla="*/ 24 h 56"/>
                  <a:gd name="T8" fmla="*/ 74 w 76"/>
                  <a:gd name="T9" fmla="*/ 55 h 56"/>
                  <a:gd name="T10" fmla="*/ 12 w 76"/>
                  <a:gd name="T11" fmla="*/ 55 h 56"/>
                  <a:gd name="T12" fmla="*/ 11 w 76"/>
                  <a:gd name="T13" fmla="*/ 49 h 56"/>
                  <a:gd name="T14" fmla="*/ 10 w 76"/>
                  <a:gd name="T15" fmla="*/ 42 h 56"/>
                  <a:gd name="T16" fmla="*/ 7 w 76"/>
                  <a:gd name="T17" fmla="*/ 39 h 56"/>
                  <a:gd name="T18" fmla="*/ 2 w 76"/>
                  <a:gd name="T19" fmla="*/ 35 h 56"/>
                  <a:gd name="T20" fmla="*/ 0 w 76"/>
                  <a:gd name="T21" fmla="*/ 29 h 56"/>
                  <a:gd name="T22" fmla="*/ 4 w 76"/>
                  <a:gd name="T23" fmla="*/ 24 h 56"/>
                  <a:gd name="T24" fmla="*/ 7 w 76"/>
                  <a:gd name="T25" fmla="*/ 18 h 56"/>
                  <a:gd name="T26" fmla="*/ 13 w 76"/>
                  <a:gd name="T27" fmla="*/ 12 h 56"/>
                  <a:gd name="T28" fmla="*/ 18 w 76"/>
                  <a:gd name="T29" fmla="*/ 7 h 56"/>
                  <a:gd name="T30" fmla="*/ 22 w 76"/>
                  <a:gd name="T31" fmla="*/ 1 h 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56"/>
                  <a:gd name="T50" fmla="*/ 76 w 76"/>
                  <a:gd name="T51" fmla="*/ 56 h 5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56">
                    <a:moveTo>
                      <a:pt x="22" y="1"/>
                    </a:moveTo>
                    <a:lnTo>
                      <a:pt x="75" y="0"/>
                    </a:lnTo>
                    <a:lnTo>
                      <a:pt x="74" y="3"/>
                    </a:lnTo>
                    <a:lnTo>
                      <a:pt x="74" y="24"/>
                    </a:lnTo>
                    <a:lnTo>
                      <a:pt x="74" y="55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2"/>
                    </a:lnTo>
                    <a:lnTo>
                      <a:pt x="7" y="39"/>
                    </a:lnTo>
                    <a:lnTo>
                      <a:pt x="2" y="35"/>
                    </a:lnTo>
                    <a:lnTo>
                      <a:pt x="0" y="29"/>
                    </a:lnTo>
                    <a:lnTo>
                      <a:pt x="4" y="24"/>
                    </a:lnTo>
                    <a:lnTo>
                      <a:pt x="7" y="18"/>
                    </a:lnTo>
                    <a:lnTo>
                      <a:pt x="13" y="12"/>
                    </a:lnTo>
                    <a:lnTo>
                      <a:pt x="18" y="7"/>
                    </a:lnTo>
                    <a:lnTo>
                      <a:pt x="22" y="1"/>
                    </a:lnTo>
                  </a:path>
                </a:pathLst>
              </a:custGeom>
              <a:solidFill>
                <a:srgbClr val="0099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" name="Freeform 10"/>
              <p:cNvSpPr>
                <a:spLocks noChangeAspect="1"/>
              </p:cNvSpPr>
              <p:nvPr/>
            </p:nvSpPr>
            <p:spPr bwMode="gray">
              <a:xfrm>
                <a:off x="3742" y="372"/>
                <a:ext cx="265" cy="70"/>
              </a:xfrm>
              <a:custGeom>
                <a:avLst/>
                <a:gdLst>
                  <a:gd name="T0" fmla="*/ 244 w 265"/>
                  <a:gd name="T1" fmla="*/ 69 h 70"/>
                  <a:gd name="T2" fmla="*/ 79 w 265"/>
                  <a:gd name="T3" fmla="*/ 69 h 70"/>
                  <a:gd name="T4" fmla="*/ 78 w 265"/>
                  <a:gd name="T5" fmla="*/ 67 h 70"/>
                  <a:gd name="T6" fmla="*/ 71 w 265"/>
                  <a:gd name="T7" fmla="*/ 66 h 70"/>
                  <a:gd name="T8" fmla="*/ 55 w 265"/>
                  <a:gd name="T9" fmla="*/ 64 h 70"/>
                  <a:gd name="T10" fmla="*/ 42 w 265"/>
                  <a:gd name="T11" fmla="*/ 65 h 70"/>
                  <a:gd name="T12" fmla="*/ 32 w 265"/>
                  <a:gd name="T13" fmla="*/ 64 h 70"/>
                  <a:gd name="T14" fmla="*/ 20 w 265"/>
                  <a:gd name="T15" fmla="*/ 62 h 70"/>
                  <a:gd name="T16" fmla="*/ 8 w 265"/>
                  <a:gd name="T17" fmla="*/ 62 h 70"/>
                  <a:gd name="T18" fmla="*/ 3 w 265"/>
                  <a:gd name="T19" fmla="*/ 64 h 70"/>
                  <a:gd name="T20" fmla="*/ 0 w 265"/>
                  <a:gd name="T21" fmla="*/ 60 h 70"/>
                  <a:gd name="T22" fmla="*/ 10 w 265"/>
                  <a:gd name="T23" fmla="*/ 58 h 70"/>
                  <a:gd name="T24" fmla="*/ 22 w 265"/>
                  <a:gd name="T25" fmla="*/ 56 h 70"/>
                  <a:gd name="T26" fmla="*/ 27 w 265"/>
                  <a:gd name="T27" fmla="*/ 52 h 70"/>
                  <a:gd name="T28" fmla="*/ 41 w 265"/>
                  <a:gd name="T29" fmla="*/ 50 h 70"/>
                  <a:gd name="T30" fmla="*/ 50 w 265"/>
                  <a:gd name="T31" fmla="*/ 46 h 70"/>
                  <a:gd name="T32" fmla="*/ 95 w 265"/>
                  <a:gd name="T33" fmla="*/ 45 h 70"/>
                  <a:gd name="T34" fmla="*/ 95 w 265"/>
                  <a:gd name="T35" fmla="*/ 43 h 70"/>
                  <a:gd name="T36" fmla="*/ 166 w 265"/>
                  <a:gd name="T37" fmla="*/ 45 h 70"/>
                  <a:gd name="T38" fmla="*/ 176 w 265"/>
                  <a:gd name="T39" fmla="*/ 48 h 70"/>
                  <a:gd name="T40" fmla="*/ 195 w 265"/>
                  <a:gd name="T41" fmla="*/ 53 h 70"/>
                  <a:gd name="T42" fmla="*/ 204 w 265"/>
                  <a:gd name="T43" fmla="*/ 51 h 70"/>
                  <a:gd name="T44" fmla="*/ 199 w 265"/>
                  <a:gd name="T45" fmla="*/ 48 h 70"/>
                  <a:gd name="T46" fmla="*/ 184 w 265"/>
                  <a:gd name="T47" fmla="*/ 45 h 70"/>
                  <a:gd name="T48" fmla="*/ 174 w 265"/>
                  <a:gd name="T49" fmla="*/ 40 h 70"/>
                  <a:gd name="T50" fmla="*/ 161 w 265"/>
                  <a:gd name="T51" fmla="*/ 36 h 70"/>
                  <a:gd name="T52" fmla="*/ 149 w 265"/>
                  <a:gd name="T53" fmla="*/ 31 h 70"/>
                  <a:gd name="T54" fmla="*/ 137 w 265"/>
                  <a:gd name="T55" fmla="*/ 23 h 70"/>
                  <a:gd name="T56" fmla="*/ 122 w 265"/>
                  <a:gd name="T57" fmla="*/ 23 h 70"/>
                  <a:gd name="T58" fmla="*/ 114 w 265"/>
                  <a:gd name="T59" fmla="*/ 16 h 70"/>
                  <a:gd name="T60" fmla="*/ 106 w 265"/>
                  <a:gd name="T61" fmla="*/ 9 h 70"/>
                  <a:gd name="T62" fmla="*/ 100 w 265"/>
                  <a:gd name="T63" fmla="*/ 7 h 70"/>
                  <a:gd name="T64" fmla="*/ 92 w 265"/>
                  <a:gd name="T65" fmla="*/ 4 h 70"/>
                  <a:gd name="T66" fmla="*/ 68 w 265"/>
                  <a:gd name="T67" fmla="*/ 5 h 70"/>
                  <a:gd name="T68" fmla="*/ 61 w 265"/>
                  <a:gd name="T69" fmla="*/ 4 h 70"/>
                  <a:gd name="T70" fmla="*/ 89 w 265"/>
                  <a:gd name="T71" fmla="*/ 0 h 70"/>
                  <a:gd name="T72" fmla="*/ 111 w 265"/>
                  <a:gd name="T73" fmla="*/ 2 h 70"/>
                  <a:gd name="T74" fmla="*/ 120 w 265"/>
                  <a:gd name="T75" fmla="*/ 12 h 70"/>
                  <a:gd name="T76" fmla="*/ 140 w 265"/>
                  <a:gd name="T77" fmla="*/ 13 h 70"/>
                  <a:gd name="T78" fmla="*/ 164 w 265"/>
                  <a:gd name="T79" fmla="*/ 19 h 70"/>
                  <a:gd name="T80" fmla="*/ 195 w 265"/>
                  <a:gd name="T81" fmla="*/ 20 h 70"/>
                  <a:gd name="T82" fmla="*/ 210 w 265"/>
                  <a:gd name="T83" fmla="*/ 25 h 70"/>
                  <a:gd name="T84" fmla="*/ 220 w 265"/>
                  <a:gd name="T85" fmla="*/ 28 h 70"/>
                  <a:gd name="T86" fmla="*/ 252 w 265"/>
                  <a:gd name="T87" fmla="*/ 28 h 70"/>
                  <a:gd name="T88" fmla="*/ 263 w 265"/>
                  <a:gd name="T89" fmla="*/ 29 h 70"/>
                  <a:gd name="T90" fmla="*/ 264 w 265"/>
                  <a:gd name="T91" fmla="*/ 29 h 70"/>
                  <a:gd name="T92" fmla="*/ 259 w 265"/>
                  <a:gd name="T93" fmla="*/ 34 h 70"/>
                  <a:gd name="T94" fmla="*/ 254 w 265"/>
                  <a:gd name="T95" fmla="*/ 40 h 70"/>
                  <a:gd name="T96" fmla="*/ 250 w 265"/>
                  <a:gd name="T97" fmla="*/ 52 h 70"/>
                  <a:gd name="T98" fmla="*/ 248 w 265"/>
                  <a:gd name="T99" fmla="*/ 57 h 70"/>
                  <a:gd name="T100" fmla="*/ 247 w 265"/>
                  <a:gd name="T101" fmla="*/ 62 h 70"/>
                  <a:gd name="T102" fmla="*/ 247 w 265"/>
                  <a:gd name="T103" fmla="*/ 64 h 70"/>
                  <a:gd name="T104" fmla="*/ 244 w 265"/>
                  <a:gd name="T105" fmla="*/ 69 h 7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65"/>
                  <a:gd name="T160" fmla="*/ 0 h 70"/>
                  <a:gd name="T161" fmla="*/ 265 w 265"/>
                  <a:gd name="T162" fmla="*/ 70 h 7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65" h="70">
                    <a:moveTo>
                      <a:pt x="244" y="69"/>
                    </a:moveTo>
                    <a:lnTo>
                      <a:pt x="79" y="69"/>
                    </a:lnTo>
                    <a:lnTo>
                      <a:pt x="78" y="67"/>
                    </a:lnTo>
                    <a:lnTo>
                      <a:pt x="71" y="66"/>
                    </a:lnTo>
                    <a:lnTo>
                      <a:pt x="55" y="64"/>
                    </a:lnTo>
                    <a:lnTo>
                      <a:pt x="42" y="65"/>
                    </a:lnTo>
                    <a:lnTo>
                      <a:pt x="32" y="64"/>
                    </a:lnTo>
                    <a:lnTo>
                      <a:pt x="20" y="62"/>
                    </a:lnTo>
                    <a:lnTo>
                      <a:pt x="8" y="62"/>
                    </a:lnTo>
                    <a:lnTo>
                      <a:pt x="3" y="64"/>
                    </a:lnTo>
                    <a:lnTo>
                      <a:pt x="0" y="60"/>
                    </a:lnTo>
                    <a:lnTo>
                      <a:pt x="10" y="58"/>
                    </a:lnTo>
                    <a:lnTo>
                      <a:pt x="22" y="56"/>
                    </a:lnTo>
                    <a:lnTo>
                      <a:pt x="27" y="52"/>
                    </a:lnTo>
                    <a:lnTo>
                      <a:pt x="41" y="50"/>
                    </a:lnTo>
                    <a:lnTo>
                      <a:pt x="50" y="46"/>
                    </a:lnTo>
                    <a:lnTo>
                      <a:pt x="95" y="45"/>
                    </a:lnTo>
                    <a:lnTo>
                      <a:pt x="95" y="43"/>
                    </a:lnTo>
                    <a:lnTo>
                      <a:pt x="166" y="45"/>
                    </a:lnTo>
                    <a:lnTo>
                      <a:pt x="176" y="48"/>
                    </a:lnTo>
                    <a:lnTo>
                      <a:pt x="195" y="53"/>
                    </a:lnTo>
                    <a:lnTo>
                      <a:pt x="204" y="51"/>
                    </a:lnTo>
                    <a:lnTo>
                      <a:pt x="199" y="48"/>
                    </a:lnTo>
                    <a:lnTo>
                      <a:pt x="184" y="45"/>
                    </a:lnTo>
                    <a:lnTo>
                      <a:pt x="174" y="40"/>
                    </a:lnTo>
                    <a:lnTo>
                      <a:pt x="161" y="36"/>
                    </a:lnTo>
                    <a:lnTo>
                      <a:pt x="149" y="31"/>
                    </a:lnTo>
                    <a:lnTo>
                      <a:pt x="137" y="23"/>
                    </a:lnTo>
                    <a:lnTo>
                      <a:pt x="122" y="23"/>
                    </a:lnTo>
                    <a:lnTo>
                      <a:pt x="114" y="16"/>
                    </a:lnTo>
                    <a:lnTo>
                      <a:pt x="106" y="9"/>
                    </a:lnTo>
                    <a:lnTo>
                      <a:pt x="100" y="7"/>
                    </a:lnTo>
                    <a:lnTo>
                      <a:pt x="92" y="4"/>
                    </a:lnTo>
                    <a:lnTo>
                      <a:pt x="68" y="5"/>
                    </a:lnTo>
                    <a:lnTo>
                      <a:pt x="61" y="4"/>
                    </a:lnTo>
                    <a:lnTo>
                      <a:pt x="89" y="0"/>
                    </a:lnTo>
                    <a:lnTo>
                      <a:pt x="111" y="2"/>
                    </a:lnTo>
                    <a:lnTo>
                      <a:pt x="120" y="12"/>
                    </a:lnTo>
                    <a:lnTo>
                      <a:pt x="140" y="13"/>
                    </a:lnTo>
                    <a:lnTo>
                      <a:pt x="164" y="19"/>
                    </a:lnTo>
                    <a:lnTo>
                      <a:pt x="195" y="20"/>
                    </a:lnTo>
                    <a:lnTo>
                      <a:pt x="210" y="25"/>
                    </a:lnTo>
                    <a:lnTo>
                      <a:pt x="220" y="28"/>
                    </a:lnTo>
                    <a:lnTo>
                      <a:pt x="252" y="28"/>
                    </a:lnTo>
                    <a:lnTo>
                      <a:pt x="263" y="29"/>
                    </a:lnTo>
                    <a:lnTo>
                      <a:pt x="264" y="29"/>
                    </a:lnTo>
                    <a:lnTo>
                      <a:pt x="259" y="34"/>
                    </a:lnTo>
                    <a:lnTo>
                      <a:pt x="254" y="40"/>
                    </a:lnTo>
                    <a:lnTo>
                      <a:pt x="250" y="52"/>
                    </a:lnTo>
                    <a:lnTo>
                      <a:pt x="248" y="57"/>
                    </a:lnTo>
                    <a:lnTo>
                      <a:pt x="247" y="62"/>
                    </a:lnTo>
                    <a:lnTo>
                      <a:pt x="247" y="64"/>
                    </a:lnTo>
                    <a:lnTo>
                      <a:pt x="244" y="69"/>
                    </a:lnTo>
                  </a:path>
                </a:pathLst>
              </a:custGeom>
              <a:gradFill rotWithShape="0">
                <a:gsLst>
                  <a:gs pos="0">
                    <a:srgbClr val="CCFF33"/>
                  </a:gs>
                  <a:gs pos="100000">
                    <a:srgbClr val="009900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" name="Freeform 11"/>
              <p:cNvSpPr>
                <a:spLocks noChangeAspect="1"/>
              </p:cNvSpPr>
              <p:nvPr/>
            </p:nvSpPr>
            <p:spPr bwMode="gray">
              <a:xfrm>
                <a:off x="3739" y="317"/>
                <a:ext cx="274" cy="73"/>
              </a:xfrm>
              <a:custGeom>
                <a:avLst/>
                <a:gdLst>
                  <a:gd name="T0" fmla="*/ 261 w 274"/>
                  <a:gd name="T1" fmla="*/ 9 h 73"/>
                  <a:gd name="T2" fmla="*/ 263 w 274"/>
                  <a:gd name="T3" fmla="*/ 28 h 73"/>
                  <a:gd name="T4" fmla="*/ 266 w 274"/>
                  <a:gd name="T5" fmla="*/ 42 h 73"/>
                  <a:gd name="T6" fmla="*/ 271 w 274"/>
                  <a:gd name="T7" fmla="*/ 48 h 73"/>
                  <a:gd name="T8" fmla="*/ 273 w 274"/>
                  <a:gd name="T9" fmla="*/ 66 h 73"/>
                  <a:gd name="T10" fmla="*/ 245 w 274"/>
                  <a:gd name="T11" fmla="*/ 70 h 73"/>
                  <a:gd name="T12" fmla="*/ 200 w 274"/>
                  <a:gd name="T13" fmla="*/ 70 h 73"/>
                  <a:gd name="T14" fmla="*/ 182 w 274"/>
                  <a:gd name="T15" fmla="*/ 59 h 73"/>
                  <a:gd name="T16" fmla="*/ 156 w 274"/>
                  <a:gd name="T17" fmla="*/ 51 h 73"/>
                  <a:gd name="T18" fmla="*/ 133 w 274"/>
                  <a:gd name="T19" fmla="*/ 51 h 73"/>
                  <a:gd name="T20" fmla="*/ 117 w 274"/>
                  <a:gd name="T21" fmla="*/ 41 h 73"/>
                  <a:gd name="T22" fmla="*/ 95 w 274"/>
                  <a:gd name="T23" fmla="*/ 34 h 73"/>
                  <a:gd name="T24" fmla="*/ 49 w 274"/>
                  <a:gd name="T25" fmla="*/ 32 h 73"/>
                  <a:gd name="T26" fmla="*/ 23 w 274"/>
                  <a:gd name="T27" fmla="*/ 31 h 73"/>
                  <a:gd name="T28" fmla="*/ 10 w 274"/>
                  <a:gd name="T29" fmla="*/ 20 h 73"/>
                  <a:gd name="T30" fmla="*/ 0 w 274"/>
                  <a:gd name="T31" fmla="*/ 21 h 73"/>
                  <a:gd name="T32" fmla="*/ 28 w 274"/>
                  <a:gd name="T33" fmla="*/ 19 h 73"/>
                  <a:gd name="T34" fmla="*/ 87 w 274"/>
                  <a:gd name="T35" fmla="*/ 25 h 73"/>
                  <a:gd name="T36" fmla="*/ 113 w 274"/>
                  <a:gd name="T37" fmla="*/ 31 h 73"/>
                  <a:gd name="T38" fmla="*/ 143 w 274"/>
                  <a:gd name="T39" fmla="*/ 37 h 73"/>
                  <a:gd name="T40" fmla="*/ 203 w 274"/>
                  <a:gd name="T41" fmla="*/ 36 h 73"/>
                  <a:gd name="T42" fmla="*/ 217 w 274"/>
                  <a:gd name="T43" fmla="*/ 39 h 73"/>
                  <a:gd name="T44" fmla="*/ 241 w 274"/>
                  <a:gd name="T45" fmla="*/ 37 h 73"/>
                  <a:gd name="T46" fmla="*/ 188 w 274"/>
                  <a:gd name="T47" fmla="*/ 33 h 73"/>
                  <a:gd name="T48" fmla="*/ 177 w 274"/>
                  <a:gd name="T49" fmla="*/ 33 h 73"/>
                  <a:gd name="T50" fmla="*/ 166 w 274"/>
                  <a:gd name="T51" fmla="*/ 20 h 73"/>
                  <a:gd name="T52" fmla="*/ 151 w 274"/>
                  <a:gd name="T53" fmla="*/ 14 h 73"/>
                  <a:gd name="T54" fmla="*/ 87 w 274"/>
                  <a:gd name="T55" fmla="*/ 14 h 73"/>
                  <a:gd name="T56" fmla="*/ 79 w 274"/>
                  <a:gd name="T57" fmla="*/ 14 h 73"/>
                  <a:gd name="T58" fmla="*/ 41 w 274"/>
                  <a:gd name="T59" fmla="*/ 4 h 73"/>
                  <a:gd name="T60" fmla="*/ 32 w 274"/>
                  <a:gd name="T61" fmla="*/ 0 h 73"/>
                  <a:gd name="T62" fmla="*/ 53 w 274"/>
                  <a:gd name="T63" fmla="*/ 3 h 73"/>
                  <a:gd name="T64" fmla="*/ 68 w 274"/>
                  <a:gd name="T65" fmla="*/ 4 h 73"/>
                  <a:gd name="T66" fmla="*/ 101 w 274"/>
                  <a:gd name="T67" fmla="*/ 9 h 73"/>
                  <a:gd name="T68" fmla="*/ 150 w 274"/>
                  <a:gd name="T69" fmla="*/ 12 h 73"/>
                  <a:gd name="T70" fmla="*/ 173 w 274"/>
                  <a:gd name="T71" fmla="*/ 9 h 73"/>
                  <a:gd name="T72" fmla="*/ 183 w 274"/>
                  <a:gd name="T73" fmla="*/ 6 h 73"/>
                  <a:gd name="T74" fmla="*/ 215 w 274"/>
                  <a:gd name="T75" fmla="*/ 4 h 73"/>
                  <a:gd name="T76" fmla="*/ 256 w 274"/>
                  <a:gd name="T77" fmla="*/ 3 h 7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74"/>
                  <a:gd name="T118" fmla="*/ 0 h 73"/>
                  <a:gd name="T119" fmla="*/ 274 w 274"/>
                  <a:gd name="T120" fmla="*/ 73 h 7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74" h="73">
                    <a:moveTo>
                      <a:pt x="261" y="2"/>
                    </a:moveTo>
                    <a:lnTo>
                      <a:pt x="261" y="9"/>
                    </a:lnTo>
                    <a:lnTo>
                      <a:pt x="263" y="17"/>
                    </a:lnTo>
                    <a:lnTo>
                      <a:pt x="263" y="28"/>
                    </a:lnTo>
                    <a:lnTo>
                      <a:pt x="263" y="37"/>
                    </a:lnTo>
                    <a:lnTo>
                      <a:pt x="266" y="42"/>
                    </a:lnTo>
                    <a:lnTo>
                      <a:pt x="270" y="46"/>
                    </a:lnTo>
                    <a:lnTo>
                      <a:pt x="271" y="48"/>
                    </a:lnTo>
                    <a:lnTo>
                      <a:pt x="271" y="59"/>
                    </a:lnTo>
                    <a:lnTo>
                      <a:pt x="273" y="66"/>
                    </a:lnTo>
                    <a:lnTo>
                      <a:pt x="273" y="70"/>
                    </a:lnTo>
                    <a:lnTo>
                      <a:pt x="245" y="70"/>
                    </a:lnTo>
                    <a:lnTo>
                      <a:pt x="219" y="72"/>
                    </a:lnTo>
                    <a:lnTo>
                      <a:pt x="200" y="70"/>
                    </a:lnTo>
                    <a:lnTo>
                      <a:pt x="187" y="65"/>
                    </a:lnTo>
                    <a:lnTo>
                      <a:pt x="182" y="59"/>
                    </a:lnTo>
                    <a:lnTo>
                      <a:pt x="169" y="56"/>
                    </a:lnTo>
                    <a:lnTo>
                      <a:pt x="156" y="51"/>
                    </a:lnTo>
                    <a:lnTo>
                      <a:pt x="144" y="51"/>
                    </a:lnTo>
                    <a:lnTo>
                      <a:pt x="133" y="51"/>
                    </a:lnTo>
                    <a:lnTo>
                      <a:pt x="124" y="45"/>
                    </a:lnTo>
                    <a:lnTo>
                      <a:pt x="117" y="41"/>
                    </a:lnTo>
                    <a:lnTo>
                      <a:pt x="109" y="37"/>
                    </a:lnTo>
                    <a:lnTo>
                      <a:pt x="95" y="34"/>
                    </a:lnTo>
                    <a:lnTo>
                      <a:pt x="78" y="33"/>
                    </a:lnTo>
                    <a:lnTo>
                      <a:pt x="49" y="32"/>
                    </a:lnTo>
                    <a:lnTo>
                      <a:pt x="30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10" y="20"/>
                    </a:lnTo>
                    <a:lnTo>
                      <a:pt x="2" y="20"/>
                    </a:lnTo>
                    <a:lnTo>
                      <a:pt x="0" y="21"/>
                    </a:lnTo>
                    <a:lnTo>
                      <a:pt x="4" y="18"/>
                    </a:lnTo>
                    <a:lnTo>
                      <a:pt x="28" y="19"/>
                    </a:lnTo>
                    <a:lnTo>
                      <a:pt x="38" y="25"/>
                    </a:lnTo>
                    <a:lnTo>
                      <a:pt x="87" y="25"/>
                    </a:lnTo>
                    <a:lnTo>
                      <a:pt x="105" y="26"/>
                    </a:lnTo>
                    <a:lnTo>
                      <a:pt x="113" y="31"/>
                    </a:lnTo>
                    <a:lnTo>
                      <a:pt x="136" y="32"/>
                    </a:lnTo>
                    <a:lnTo>
                      <a:pt x="143" y="37"/>
                    </a:lnTo>
                    <a:lnTo>
                      <a:pt x="179" y="37"/>
                    </a:lnTo>
                    <a:lnTo>
                      <a:pt x="203" y="36"/>
                    </a:lnTo>
                    <a:lnTo>
                      <a:pt x="214" y="37"/>
                    </a:lnTo>
                    <a:lnTo>
                      <a:pt x="217" y="39"/>
                    </a:lnTo>
                    <a:lnTo>
                      <a:pt x="251" y="40"/>
                    </a:lnTo>
                    <a:lnTo>
                      <a:pt x="241" y="37"/>
                    </a:lnTo>
                    <a:lnTo>
                      <a:pt x="239" y="33"/>
                    </a:lnTo>
                    <a:lnTo>
                      <a:pt x="188" y="33"/>
                    </a:lnTo>
                    <a:lnTo>
                      <a:pt x="179" y="33"/>
                    </a:lnTo>
                    <a:lnTo>
                      <a:pt x="177" y="33"/>
                    </a:lnTo>
                    <a:lnTo>
                      <a:pt x="174" y="27"/>
                    </a:lnTo>
                    <a:lnTo>
                      <a:pt x="166" y="20"/>
                    </a:lnTo>
                    <a:lnTo>
                      <a:pt x="155" y="16"/>
                    </a:lnTo>
                    <a:lnTo>
                      <a:pt x="151" y="14"/>
                    </a:lnTo>
                    <a:lnTo>
                      <a:pt x="95" y="13"/>
                    </a:lnTo>
                    <a:lnTo>
                      <a:pt x="87" y="14"/>
                    </a:lnTo>
                    <a:lnTo>
                      <a:pt x="82" y="14"/>
                    </a:lnTo>
                    <a:lnTo>
                      <a:pt x="79" y="14"/>
                    </a:lnTo>
                    <a:lnTo>
                      <a:pt x="75" y="9"/>
                    </a:lnTo>
                    <a:lnTo>
                      <a:pt x="41" y="4"/>
                    </a:lnTo>
                    <a:lnTo>
                      <a:pt x="36" y="6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53" y="3"/>
                    </a:lnTo>
                    <a:lnTo>
                      <a:pt x="59" y="4"/>
                    </a:lnTo>
                    <a:lnTo>
                      <a:pt x="68" y="4"/>
                    </a:lnTo>
                    <a:lnTo>
                      <a:pt x="84" y="9"/>
                    </a:lnTo>
                    <a:lnTo>
                      <a:pt x="101" y="9"/>
                    </a:lnTo>
                    <a:lnTo>
                      <a:pt x="125" y="12"/>
                    </a:lnTo>
                    <a:lnTo>
                      <a:pt x="150" y="12"/>
                    </a:lnTo>
                    <a:lnTo>
                      <a:pt x="152" y="10"/>
                    </a:lnTo>
                    <a:lnTo>
                      <a:pt x="173" y="9"/>
                    </a:lnTo>
                    <a:lnTo>
                      <a:pt x="182" y="9"/>
                    </a:lnTo>
                    <a:lnTo>
                      <a:pt x="183" y="6"/>
                    </a:lnTo>
                    <a:lnTo>
                      <a:pt x="207" y="6"/>
                    </a:lnTo>
                    <a:lnTo>
                      <a:pt x="215" y="4"/>
                    </a:lnTo>
                    <a:lnTo>
                      <a:pt x="244" y="1"/>
                    </a:lnTo>
                    <a:lnTo>
                      <a:pt x="256" y="3"/>
                    </a:lnTo>
                    <a:lnTo>
                      <a:pt x="261" y="2"/>
                    </a:lnTo>
                  </a:path>
                </a:pathLst>
              </a:custGeom>
              <a:gradFill rotWithShape="0">
                <a:gsLst>
                  <a:gs pos="0">
                    <a:srgbClr val="00CCFF"/>
                  </a:gs>
                  <a:gs pos="100000">
                    <a:srgbClr val="0066FF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86" name="Group 12"/>
              <p:cNvGrpSpPr>
                <a:grpSpLocks noChangeAspect="1"/>
              </p:cNvGrpSpPr>
              <p:nvPr/>
            </p:nvGrpSpPr>
            <p:grpSpPr bwMode="auto">
              <a:xfrm>
                <a:off x="3736" y="454"/>
                <a:ext cx="458" cy="30"/>
                <a:chOff x="3736" y="454"/>
                <a:chExt cx="458" cy="30"/>
              </a:xfrm>
            </p:grpSpPr>
            <p:sp>
              <p:nvSpPr>
                <p:cNvPr id="3087" name="Rectangle 13"/>
                <p:cNvSpPr>
                  <a:spLocks noChangeAspect="1" noChangeArrowheads="1"/>
                </p:cNvSpPr>
                <p:nvPr/>
              </p:nvSpPr>
              <p:spPr bwMode="gray">
                <a:xfrm>
                  <a:off x="4112" y="454"/>
                  <a:ext cx="80" cy="29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FF"/>
                    </a:gs>
                    <a:gs pos="100000">
                      <a:srgbClr val="00CC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3088" name="Rectangle 14"/>
                <p:cNvSpPr>
                  <a:spLocks noChangeAspect="1" noChangeArrowheads="1"/>
                </p:cNvSpPr>
                <p:nvPr/>
              </p:nvSpPr>
              <p:spPr bwMode="gray">
                <a:xfrm>
                  <a:off x="4029" y="454"/>
                  <a:ext cx="58" cy="29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3089" name="Rectangle 15"/>
                <p:cNvSpPr>
                  <a:spLocks noChangeAspect="1" noChangeArrowheads="1"/>
                </p:cNvSpPr>
                <p:nvPr/>
              </p:nvSpPr>
              <p:spPr bwMode="gray">
                <a:xfrm>
                  <a:off x="3948" y="454"/>
                  <a:ext cx="54" cy="29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3090" name="Rectangle 16"/>
                <p:cNvSpPr>
                  <a:spLocks noChangeAspect="1" noChangeArrowheads="1"/>
                </p:cNvSpPr>
                <p:nvPr/>
              </p:nvSpPr>
              <p:spPr bwMode="gray">
                <a:xfrm>
                  <a:off x="3817" y="454"/>
                  <a:ext cx="107" cy="29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3091" name="Rectangle 17"/>
                <p:cNvSpPr>
                  <a:spLocks noChangeAspect="1" noChangeArrowheads="1"/>
                </p:cNvSpPr>
                <p:nvPr/>
              </p:nvSpPr>
              <p:spPr bwMode="gray">
                <a:xfrm>
                  <a:off x="3739" y="454"/>
                  <a:ext cx="54" cy="29"/>
                </a:xfrm>
                <a:prstGeom prst="rect">
                  <a:avLst/>
                </a:prstGeom>
                <a:gradFill rotWithShape="0">
                  <a:gsLst>
                    <a:gs pos="0">
                      <a:srgbClr val="00CCFF"/>
                    </a:gs>
                    <a:gs pos="100000">
                      <a:srgbClr val="0066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3092" name="Rectangle 18"/>
                <p:cNvSpPr>
                  <a:spLocks noChangeAspect="1" noChangeArrowheads="1"/>
                </p:cNvSpPr>
                <p:nvPr/>
              </p:nvSpPr>
              <p:spPr bwMode="gray">
                <a:xfrm>
                  <a:off x="4087" y="454"/>
                  <a:ext cx="25" cy="29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3093" name="Rectangle 19"/>
                <p:cNvSpPr>
                  <a:spLocks noChangeAspect="1" noChangeArrowheads="1"/>
                </p:cNvSpPr>
                <p:nvPr/>
              </p:nvSpPr>
              <p:spPr bwMode="gray">
                <a:xfrm>
                  <a:off x="4002" y="454"/>
                  <a:ext cx="26" cy="29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3094" name="Rectangle 20"/>
                <p:cNvSpPr>
                  <a:spLocks noChangeAspect="1" noChangeArrowheads="1"/>
                </p:cNvSpPr>
                <p:nvPr/>
              </p:nvSpPr>
              <p:spPr bwMode="gray">
                <a:xfrm>
                  <a:off x="3923" y="454"/>
                  <a:ext cx="26" cy="29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3095" name="Rectangle 21"/>
                <p:cNvSpPr>
                  <a:spLocks noChangeAspect="1" noChangeArrowheads="1"/>
                </p:cNvSpPr>
                <p:nvPr/>
              </p:nvSpPr>
              <p:spPr bwMode="gray">
                <a:xfrm>
                  <a:off x="3791" y="454"/>
                  <a:ext cx="27" cy="29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3096" name="Line 22"/>
                <p:cNvSpPr>
                  <a:spLocks noChangeAspect="1" noChangeShapeType="1"/>
                </p:cNvSpPr>
                <p:nvPr/>
              </p:nvSpPr>
              <p:spPr bwMode="gray">
                <a:xfrm>
                  <a:off x="3736" y="454"/>
                  <a:ext cx="45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7" name="Line 23"/>
                <p:cNvSpPr>
                  <a:spLocks noChangeAspect="1" noChangeShapeType="1"/>
                </p:cNvSpPr>
                <p:nvPr/>
              </p:nvSpPr>
              <p:spPr bwMode="gray">
                <a:xfrm>
                  <a:off x="3737" y="484"/>
                  <a:ext cx="45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3078" name="Picture 24" descr="ps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6165850"/>
            <a:ext cx="1331913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6950" y="6094413"/>
            <a:ext cx="747713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153926" y="4926033"/>
            <a:ext cx="3103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SPICY workshop 08/03/0212</a:t>
            </a:r>
          </a:p>
          <a:p>
            <a:r>
              <a:rPr lang="en-US" dirty="0" err="1" smtClean="0"/>
              <a:t>Wageningen</a:t>
            </a:r>
            <a:r>
              <a:rPr lang="en-US" dirty="0" smtClean="0"/>
              <a:t>, Netherlands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 Ontology annotation</a:t>
            </a:r>
            <a:endParaRPr lang="nl-BE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350DCC-F73F-415B-9D4B-2B00B47FEE0C}" type="slidenum">
              <a:rPr lang="nl-NL" smtClean="0"/>
              <a:pPr/>
              <a:t>10</a:t>
            </a:fld>
            <a:endParaRPr lang="nl-NL" smtClean="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413" y="-3175"/>
            <a:ext cx="7158037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3" cstate="print"/>
          <a:srcRect t="7304" r="17735"/>
          <a:stretch>
            <a:fillRect/>
          </a:stretch>
        </p:blipFill>
        <p:spPr bwMode="auto">
          <a:xfrm>
            <a:off x="1382713" y="5400675"/>
            <a:ext cx="7132637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3241" y="3402008"/>
            <a:ext cx="2308194" cy="3386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1128713"/>
            <a:ext cx="873442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D66951-6101-4CB5-A144-FB162E6ECA3B}" type="slidenum">
              <a:rPr lang="nl-NL" smtClean="0"/>
              <a:pPr/>
              <a:t>11</a:t>
            </a:fld>
            <a:endParaRPr lang="nl-NL" smtClean="0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1508125" y="1069975"/>
            <a:ext cx="7059613" cy="287338"/>
          </a:xfrm>
          <a:prstGeom prst="chevron">
            <a:avLst>
              <a:gd name="adj" fmla="val 47773"/>
            </a:avLst>
          </a:prstGeom>
          <a:gradFill rotWithShape="1">
            <a:gsLst>
              <a:gs pos="0">
                <a:srgbClr val="F5F5F5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i="1">
                <a:solidFill>
                  <a:srgbClr val="4D4D4D"/>
                </a:solidFill>
              </a:rPr>
              <a:t>Gene family analysis</a:t>
            </a:r>
          </a:p>
        </p:txBody>
      </p:sp>
      <p:sp>
        <p:nvSpPr>
          <p:cNvPr id="19462" name="AutoShape 5"/>
          <p:cNvSpPr>
            <a:spLocks noChangeArrowheads="1"/>
          </p:cNvSpPr>
          <p:nvPr/>
        </p:nvSpPr>
        <p:spPr bwMode="auto">
          <a:xfrm rot="5400000">
            <a:off x="-825500" y="3903663"/>
            <a:ext cx="2665413" cy="287337"/>
          </a:xfrm>
          <a:prstGeom prst="chevron">
            <a:avLst>
              <a:gd name="adj" fmla="val 16835"/>
            </a:avLst>
          </a:prstGeom>
          <a:gradFill rotWithShape="1">
            <a:gsLst>
              <a:gs pos="0">
                <a:srgbClr val="F5F5F5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i="1">
                <a:solidFill>
                  <a:srgbClr val="4D4D4D"/>
                </a:solidFill>
              </a:rPr>
              <a:t>Genome analysis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90500" y="1493838"/>
            <a:ext cx="4491038" cy="40894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WGDotplot applet</a:t>
            </a:r>
            <a:endParaRPr lang="nl-BE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28DCC9-D6CE-465B-AE7F-D14A44DFE389}" type="slidenum">
              <a:rPr lang="nl-NL" smtClean="0"/>
              <a:pPr/>
              <a:t>12</a:t>
            </a:fld>
            <a:endParaRPr lang="nl-NL" smtClean="0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311275"/>
            <a:ext cx="6608763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825" y="1347788"/>
            <a:ext cx="5732463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Whole-genome Circular Dotplot</a:t>
            </a:r>
            <a:endParaRPr lang="nl-BE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13F113-F795-4735-B7C0-97052C01B4A2}" type="slidenum">
              <a:rPr lang="nl-NL" smtClean="0"/>
              <a:pPr/>
              <a:t>13</a:t>
            </a:fld>
            <a:endParaRPr lang="nl-NL" smtClean="0"/>
          </a:p>
        </p:txBody>
      </p:sp>
      <p:sp>
        <p:nvSpPr>
          <p:cNvPr id="24581" name="TextBox 9"/>
          <p:cNvSpPr txBox="1">
            <a:spLocks noChangeArrowheads="1"/>
          </p:cNvSpPr>
          <p:nvPr/>
        </p:nvSpPr>
        <p:spPr bwMode="auto">
          <a:xfrm>
            <a:off x="6605588" y="1995488"/>
            <a:ext cx="1873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Reference: </a:t>
            </a:r>
            <a:r>
              <a:rPr lang="en-US" b="1" i="1">
                <a:solidFill>
                  <a:srgbClr val="000000"/>
                </a:solidFill>
                <a:latin typeface="Calibri" pitchFamily="34" charset="0"/>
              </a:rPr>
              <a:t>O. sativa</a:t>
            </a:r>
            <a:endParaRPr lang="nl-BE" b="1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5275" y="6240463"/>
            <a:ext cx="36464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nl-BE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Inner circle: duplicated regions</a:t>
            </a:r>
          </a:p>
          <a:p>
            <a:pPr algn="r">
              <a:defRPr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Outer circle: inter-species colinear regions</a:t>
            </a:r>
            <a:endParaRPr lang="nl-BE" i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458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6238" y="2406650"/>
            <a:ext cx="949325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8113" y="2449513"/>
            <a:ext cx="1195387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1128713"/>
            <a:ext cx="873442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B201F9-C854-4B08-922F-BCB0CC5C4E51}" type="slidenum">
              <a:rPr lang="nl-NL" smtClean="0"/>
              <a:pPr/>
              <a:t>14</a:t>
            </a:fld>
            <a:endParaRPr lang="nl-NL" smtClean="0"/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AutoShape 4"/>
          <p:cNvSpPr>
            <a:spLocks noChangeArrowheads="1"/>
          </p:cNvSpPr>
          <p:nvPr/>
        </p:nvSpPr>
        <p:spPr bwMode="auto">
          <a:xfrm>
            <a:off x="1508125" y="1069975"/>
            <a:ext cx="7059613" cy="287338"/>
          </a:xfrm>
          <a:prstGeom prst="chevron">
            <a:avLst>
              <a:gd name="adj" fmla="val 47773"/>
            </a:avLst>
          </a:prstGeom>
          <a:gradFill rotWithShape="1">
            <a:gsLst>
              <a:gs pos="0">
                <a:srgbClr val="F5F5F5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i="1">
                <a:solidFill>
                  <a:srgbClr val="4D4D4D"/>
                </a:solidFill>
              </a:rPr>
              <a:t>Gene family analysis</a:t>
            </a:r>
          </a:p>
        </p:txBody>
      </p:sp>
      <p:sp>
        <p:nvSpPr>
          <p:cNvPr id="27654" name="AutoShape 5"/>
          <p:cNvSpPr>
            <a:spLocks noChangeArrowheads="1"/>
          </p:cNvSpPr>
          <p:nvPr/>
        </p:nvSpPr>
        <p:spPr bwMode="auto">
          <a:xfrm rot="5400000">
            <a:off x="-825500" y="3903663"/>
            <a:ext cx="2665413" cy="287337"/>
          </a:xfrm>
          <a:prstGeom prst="chevron">
            <a:avLst>
              <a:gd name="adj" fmla="val 16835"/>
            </a:avLst>
          </a:prstGeom>
          <a:gradFill rotWithShape="1">
            <a:gsLst>
              <a:gs pos="0">
                <a:srgbClr val="F5F5F5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i="1">
                <a:solidFill>
                  <a:srgbClr val="4D4D4D"/>
                </a:solidFill>
              </a:rPr>
              <a:t>Genome analysis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57838" y="2552700"/>
            <a:ext cx="3513137" cy="324961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Workbench data import</a:t>
            </a:r>
            <a:endParaRPr lang="nl-BE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09E8DA-8096-4C6E-9BD6-0B9B61083873}" type="slidenum">
              <a:rPr lang="nl-NL" smtClean="0"/>
              <a:pPr/>
              <a:t>15</a:t>
            </a:fld>
            <a:endParaRPr lang="nl-NL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212850" y="1447800"/>
            <a:ext cx="7821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CC00"/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000" kern="0" dirty="0">
                <a:solidFill>
                  <a:schemeClr val="tx2"/>
                </a:solidFill>
                <a:latin typeface="Calibri" pitchFamily="34" charset="0"/>
              </a:rPr>
              <a:t>Create a custom gene set (~experiment) using </a:t>
            </a:r>
            <a:r>
              <a:rPr lang="en-US" sz="2000" b="1" kern="0" dirty="0">
                <a:solidFill>
                  <a:schemeClr val="tx2"/>
                </a:solidFill>
                <a:latin typeface="Calibri" pitchFamily="34" charset="0"/>
              </a:rPr>
              <a:t>gene identifiers</a:t>
            </a:r>
            <a:r>
              <a:rPr lang="en-US" sz="2000" kern="0" dirty="0">
                <a:solidFill>
                  <a:schemeClr val="tx2"/>
                </a:solidFill>
                <a:latin typeface="Calibri" pitchFamily="34" charset="0"/>
              </a:rPr>
              <a:t> or </a:t>
            </a:r>
            <a:r>
              <a:rPr lang="en-US" sz="2000" b="1" kern="0" dirty="0">
                <a:solidFill>
                  <a:schemeClr val="tx2"/>
                </a:solidFill>
                <a:latin typeface="Calibri" pitchFamily="34" charset="0"/>
              </a:rPr>
              <a:t>BLAST</a:t>
            </a:r>
          </a:p>
          <a:p>
            <a:pPr marL="742950" lvl="1" indent="-285750">
              <a:spcBef>
                <a:spcPct val="20000"/>
              </a:spcBef>
              <a:buClr>
                <a:srgbClr val="92D050"/>
              </a:buClr>
              <a:buSzPct val="75000"/>
              <a:buFont typeface="Wingdings" pitchFamily="2" charset="2"/>
              <a:buChar char=""/>
              <a:defRPr/>
            </a:pPr>
            <a:r>
              <a:rPr lang="en-US" sz="1800" kern="0" dirty="0">
                <a:solidFill>
                  <a:schemeClr val="tx2"/>
                </a:solidFill>
                <a:latin typeface="Calibri" pitchFamily="34" charset="0"/>
              </a:rPr>
              <a:t>External/internal gene IDs</a:t>
            </a:r>
            <a:r>
              <a:rPr lang="en-US" kern="0" dirty="0">
                <a:solidFill>
                  <a:schemeClr val="tx2"/>
                </a:solidFill>
                <a:latin typeface="Calibri" pitchFamily="34" charset="0"/>
              </a:rPr>
              <a:t> (e.g. AN3, AT5G28640, GRMZM2G180246_T01)</a:t>
            </a:r>
          </a:p>
          <a:p>
            <a:pPr marL="742950" lvl="1" indent="-285750">
              <a:spcBef>
                <a:spcPct val="20000"/>
              </a:spcBef>
              <a:buClr>
                <a:srgbClr val="92D050"/>
              </a:buClr>
              <a:buSzPct val="75000"/>
              <a:buFont typeface="Wingdings" pitchFamily="2" charset="2"/>
              <a:buChar char=""/>
              <a:defRPr/>
            </a:pPr>
            <a:r>
              <a:rPr lang="en-US" sz="1800" kern="0" dirty="0">
                <a:solidFill>
                  <a:schemeClr val="tx2"/>
                </a:solidFill>
                <a:latin typeface="Calibri" pitchFamily="34" charset="0"/>
              </a:rPr>
              <a:t>BLAST interface can be used to map sequence data from a non-model species to a reference species present in PLAZA</a:t>
            </a:r>
            <a:endParaRPr lang="en-US" sz="1800" b="1" kern="0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CC00"/>
              </a:buClr>
              <a:buSzPct val="70000"/>
              <a:buFont typeface="Wingdings" pitchFamily="2" charset="2"/>
              <a:buChar char="v"/>
              <a:defRPr/>
            </a:pPr>
            <a:endParaRPr lang="en-US" sz="2000" kern="0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CC00"/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000" kern="0" dirty="0">
                <a:solidFill>
                  <a:schemeClr val="tx2"/>
                </a:solidFill>
                <a:latin typeface="Calibri" pitchFamily="34" charset="0"/>
              </a:rPr>
              <a:t>A </a:t>
            </a:r>
            <a:r>
              <a:rPr lang="en-US" sz="2000" b="1" kern="0" dirty="0">
                <a:solidFill>
                  <a:schemeClr val="tx2"/>
                </a:solidFill>
                <a:latin typeface="Calibri" pitchFamily="34" charset="0"/>
              </a:rPr>
              <a:t>toolbox</a:t>
            </a:r>
            <a:r>
              <a:rPr lang="en-US" sz="2000" kern="0" dirty="0">
                <a:solidFill>
                  <a:schemeClr val="tx2"/>
                </a:solidFill>
                <a:latin typeface="Calibri" pitchFamily="34" charset="0"/>
              </a:rPr>
              <a:t> is available to analyze user-defined gene sets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3586163" y="4743450"/>
            <a:ext cx="1666875" cy="1257300"/>
          </a:xfrm>
          <a:prstGeom prst="flowChartMagneticDisk">
            <a:avLst/>
          </a:prstGeom>
          <a:solidFill>
            <a:srgbClr val="99CC00"/>
          </a:solidFill>
          <a:ln w="9525">
            <a:solidFill>
              <a:schemeClr val="tx2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PLAZA</a:t>
            </a:r>
            <a:b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Workbench</a:t>
            </a:r>
          </a:p>
        </p:txBody>
      </p:sp>
      <p:cxnSp>
        <p:nvCxnSpPr>
          <p:cNvPr id="18" name="AutoShape 13"/>
          <p:cNvCxnSpPr>
            <a:cxnSpLocks noChangeShapeType="1"/>
          </p:cNvCxnSpPr>
          <p:nvPr/>
        </p:nvCxnSpPr>
        <p:spPr bwMode="auto">
          <a:xfrm>
            <a:off x="2381250" y="4560888"/>
            <a:ext cx="1131888" cy="730250"/>
          </a:xfrm>
          <a:prstGeom prst="straightConnector1">
            <a:avLst/>
          </a:prstGeom>
          <a:noFill/>
          <a:ln w="19050">
            <a:solidFill>
              <a:schemeClr val="tx2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</p:spPr>
      </p:cxn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6234113" y="5086350"/>
            <a:ext cx="1362075" cy="438150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9525">
            <a:solidFill>
              <a:schemeClr val="tx2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Functional </a:t>
            </a:r>
          </a:p>
          <a:p>
            <a:pPr algn="ctr">
              <a:defRPr/>
            </a:pP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annotations</a:t>
            </a: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6238875" y="4560888"/>
            <a:ext cx="1362075" cy="438150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9525">
            <a:solidFill>
              <a:schemeClr val="tx2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>
                <a:solidFill>
                  <a:schemeClr val="tx2">
                    <a:lumMod val="75000"/>
                    <a:lumOff val="25000"/>
                  </a:schemeClr>
                </a:solidFill>
              </a:rPr>
              <a:t>Mapping</a:t>
            </a: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7658100" y="5614988"/>
            <a:ext cx="1362075" cy="438150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9525">
            <a:solidFill>
              <a:schemeClr val="tx2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Tandem/block</a:t>
            </a:r>
          </a:p>
          <a:p>
            <a:pPr algn="ctr">
              <a:defRPr/>
            </a:pP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duplicates</a:t>
            </a:r>
          </a:p>
        </p:txBody>
      </p:sp>
      <p:cxnSp>
        <p:nvCxnSpPr>
          <p:cNvPr id="22" name="AutoShape 18"/>
          <p:cNvCxnSpPr>
            <a:cxnSpLocks noChangeShapeType="1"/>
            <a:stCxn id="16" idx="4"/>
            <a:endCxn id="20" idx="1"/>
          </p:cNvCxnSpPr>
          <p:nvPr/>
        </p:nvCxnSpPr>
        <p:spPr bwMode="auto">
          <a:xfrm flipV="1">
            <a:off x="5253038" y="4779963"/>
            <a:ext cx="985837" cy="592137"/>
          </a:xfrm>
          <a:prstGeom prst="straightConnector1">
            <a:avLst/>
          </a:prstGeom>
          <a:noFill/>
          <a:ln w="9525">
            <a:solidFill>
              <a:schemeClr val="tx2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</p:spPr>
      </p:cxnSp>
      <p:cxnSp>
        <p:nvCxnSpPr>
          <p:cNvPr id="23" name="AutoShape 19"/>
          <p:cNvCxnSpPr>
            <a:cxnSpLocks noChangeShapeType="1"/>
            <a:stCxn id="16" idx="4"/>
            <a:endCxn id="27" idx="1"/>
          </p:cNvCxnSpPr>
          <p:nvPr/>
        </p:nvCxnSpPr>
        <p:spPr bwMode="auto">
          <a:xfrm>
            <a:off x="5253038" y="5372100"/>
            <a:ext cx="985837" cy="457200"/>
          </a:xfrm>
          <a:prstGeom prst="straightConnector1">
            <a:avLst/>
          </a:prstGeom>
          <a:noFill/>
          <a:ln w="9525">
            <a:solidFill>
              <a:schemeClr val="tx2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</p:spPr>
      </p:cxnSp>
      <p:cxnSp>
        <p:nvCxnSpPr>
          <p:cNvPr id="24" name="AutoShape 20"/>
          <p:cNvCxnSpPr>
            <a:cxnSpLocks noChangeShapeType="1"/>
            <a:stCxn id="16" idx="4"/>
            <a:endCxn id="19" idx="1"/>
          </p:cNvCxnSpPr>
          <p:nvPr/>
        </p:nvCxnSpPr>
        <p:spPr bwMode="auto">
          <a:xfrm flipV="1">
            <a:off x="5253038" y="5305425"/>
            <a:ext cx="981075" cy="66675"/>
          </a:xfrm>
          <a:prstGeom prst="straightConnector1">
            <a:avLst/>
          </a:prstGeom>
          <a:noFill/>
          <a:ln w="9525">
            <a:solidFill>
              <a:schemeClr val="tx2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</p:spPr>
      </p:cxn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7658100" y="5091113"/>
            <a:ext cx="1362075" cy="438150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9525">
            <a:solidFill>
              <a:schemeClr val="tx2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GO enrichment</a:t>
            </a:r>
          </a:p>
        </p:txBody>
      </p:sp>
      <p:sp>
        <p:nvSpPr>
          <p:cNvPr id="26" name="AutoShape 17"/>
          <p:cNvSpPr>
            <a:spLocks noChangeArrowheads="1"/>
          </p:cNvSpPr>
          <p:nvPr/>
        </p:nvSpPr>
        <p:spPr bwMode="auto">
          <a:xfrm>
            <a:off x="7651750" y="4560888"/>
            <a:ext cx="1362075" cy="438150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9525">
            <a:solidFill>
              <a:schemeClr val="tx2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Gene Families</a:t>
            </a:r>
          </a:p>
        </p:txBody>
      </p: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6238875" y="5610225"/>
            <a:ext cx="1362075" cy="438150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9525">
            <a:solidFill>
              <a:schemeClr val="tx2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Sequence </a:t>
            </a:r>
          </a:p>
          <a:p>
            <a:pPr algn="ctr">
              <a:defRPr/>
            </a:pP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retrieval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55625" y="5911850"/>
            <a:ext cx="1779588" cy="5842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Genes reported in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Suppl. data</a:t>
            </a: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592138" y="5062538"/>
            <a:ext cx="1679575" cy="5842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EST sequencing</a:t>
            </a:r>
          </a:p>
        </p:txBody>
      </p:sp>
      <p:cxnSp>
        <p:nvCxnSpPr>
          <p:cNvPr id="52" name="AutoShape 13"/>
          <p:cNvCxnSpPr>
            <a:cxnSpLocks noChangeShapeType="1"/>
            <a:stCxn id="13" idx="3"/>
          </p:cNvCxnSpPr>
          <p:nvPr/>
        </p:nvCxnSpPr>
        <p:spPr bwMode="auto">
          <a:xfrm flipV="1">
            <a:off x="2335213" y="5510213"/>
            <a:ext cx="1214437" cy="693737"/>
          </a:xfrm>
          <a:prstGeom prst="straightConnector1">
            <a:avLst/>
          </a:prstGeom>
          <a:noFill/>
          <a:ln w="19050">
            <a:solidFill>
              <a:schemeClr val="tx2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</p:spPr>
      </p:cxn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592138" y="4295775"/>
            <a:ext cx="1789112" cy="5842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Microarray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transcript profiling</a:t>
            </a:r>
          </a:p>
        </p:txBody>
      </p:sp>
      <p:cxnSp>
        <p:nvCxnSpPr>
          <p:cNvPr id="63" name="AutoShape 13"/>
          <p:cNvCxnSpPr>
            <a:cxnSpLocks noChangeShapeType="1"/>
            <a:stCxn id="34" idx="3"/>
          </p:cNvCxnSpPr>
          <p:nvPr/>
        </p:nvCxnSpPr>
        <p:spPr bwMode="auto">
          <a:xfrm>
            <a:off x="2271713" y="5354638"/>
            <a:ext cx="1241425" cy="9525"/>
          </a:xfrm>
          <a:prstGeom prst="straightConnector1">
            <a:avLst/>
          </a:prstGeom>
          <a:noFill/>
          <a:ln w="19050">
            <a:solidFill>
              <a:schemeClr val="tx2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</p:spPr>
      </p:cxnSp>
      <p:sp>
        <p:nvSpPr>
          <p:cNvPr id="80" name="AutoShape 16"/>
          <p:cNvSpPr>
            <a:spLocks noChangeArrowheads="1"/>
          </p:cNvSpPr>
          <p:nvPr/>
        </p:nvSpPr>
        <p:spPr bwMode="auto">
          <a:xfrm>
            <a:off x="7667625" y="6148388"/>
            <a:ext cx="1362075" cy="438150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9525">
            <a:solidFill>
              <a:schemeClr val="tx2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Export data…</a:t>
            </a:r>
          </a:p>
        </p:txBody>
      </p:sp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6245225" y="6146800"/>
            <a:ext cx="1362075" cy="438150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9525">
            <a:solidFill>
              <a:schemeClr val="tx2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Orthologs</a:t>
            </a:r>
            <a:endParaRPr lang="en-US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C276A3-01FC-45C8-A9C8-6AB513753E92}" type="slidenum">
              <a:rPr lang="nl-NL" smtClean="0"/>
              <a:pPr/>
              <a:t>16</a:t>
            </a:fld>
            <a:endParaRPr lang="nl-NL" smtClean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 b="24968"/>
          <a:stretch>
            <a:fillRect/>
          </a:stretch>
        </p:blipFill>
        <p:spPr bwMode="auto">
          <a:xfrm>
            <a:off x="446031" y="361971"/>
            <a:ext cx="4506958" cy="3018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9695" y="361908"/>
            <a:ext cx="3870378" cy="1697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9695" y="2251074"/>
            <a:ext cx="3848100" cy="1104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159" y="3562796"/>
            <a:ext cx="5481059" cy="2787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3334" y="3550730"/>
            <a:ext cx="2710227" cy="2835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A20E55-AC59-4358-B401-A5CF7FE8D317}" type="slidenum">
              <a:rPr lang="nl-NL" smtClean="0"/>
              <a:pPr/>
              <a:t>17</a:t>
            </a:fld>
            <a:endParaRPr lang="nl-NL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004" y="252369"/>
            <a:ext cx="5240255" cy="5184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6201" y="4341826"/>
            <a:ext cx="5180142" cy="2227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92138" y="5692775"/>
            <a:ext cx="27638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GO enrichment analysis for all 25 species!</a:t>
            </a:r>
            <a:endParaRPr lang="nl-BE" sz="1800" b="1" i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Detection of orthologous plant genes</a:t>
            </a:r>
            <a:endParaRPr lang="nl-BE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223963" y="1412875"/>
            <a:ext cx="7620000" cy="5265738"/>
          </a:xfrm>
        </p:spPr>
        <p:txBody>
          <a:bodyPr/>
          <a:lstStyle/>
          <a:p>
            <a:r>
              <a:rPr lang="en-US" sz="2800" smtClean="0"/>
              <a:t>Meaning…</a:t>
            </a:r>
          </a:p>
          <a:p>
            <a:pPr lvl="1"/>
            <a:r>
              <a:rPr lang="en-US" sz="2400" smtClean="0">
                <a:solidFill>
                  <a:srgbClr val="008000"/>
                </a:solidFill>
              </a:rPr>
              <a:t>Orthology</a:t>
            </a:r>
            <a:r>
              <a:rPr lang="en-US" sz="2400" smtClean="0">
                <a:solidFill>
                  <a:srgbClr val="00B050"/>
                </a:solidFill>
              </a:rPr>
              <a:t> </a:t>
            </a:r>
            <a:r>
              <a:rPr lang="en-US" sz="2400" smtClean="0"/>
              <a:t>= genes derived from a common ancestor in different species</a:t>
            </a:r>
          </a:p>
          <a:p>
            <a:pPr lvl="1"/>
            <a:endParaRPr lang="en-US" sz="2400" smtClean="0"/>
          </a:p>
          <a:p>
            <a:pPr lvl="1"/>
            <a:r>
              <a:rPr lang="en-US" sz="2400" smtClean="0">
                <a:solidFill>
                  <a:srgbClr val="008000"/>
                </a:solidFill>
              </a:rPr>
              <a:t>Functional homologs </a:t>
            </a:r>
            <a:r>
              <a:rPr lang="en-US" sz="2400" smtClean="0"/>
              <a:t>= genes in different species having similar functions</a:t>
            </a:r>
          </a:p>
          <a:p>
            <a:endParaRPr lang="en-US" sz="2800" smtClean="0"/>
          </a:p>
          <a:p>
            <a:r>
              <a:rPr lang="en-US" sz="2800" smtClean="0"/>
              <a:t>Functional homologs in different species share …</a:t>
            </a:r>
          </a:p>
          <a:p>
            <a:pPr lvl="1"/>
            <a:r>
              <a:rPr lang="en-US" sz="2000" smtClean="0"/>
              <a:t>similar expression?</a:t>
            </a:r>
          </a:p>
          <a:p>
            <a:pPr lvl="1"/>
            <a:r>
              <a:rPr lang="en-US" sz="2000" smtClean="0"/>
              <a:t>regulation?</a:t>
            </a:r>
          </a:p>
          <a:p>
            <a:pPr lvl="1"/>
            <a:r>
              <a:rPr lang="en-US" sz="2000" smtClean="0"/>
              <a:t>protein-protein interactions?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40AF4B-A964-4D76-974A-F57245E60A1B}" type="slidenum">
              <a:rPr lang="nl-NL" smtClean="0"/>
              <a:pPr/>
              <a:t>18</a:t>
            </a:fld>
            <a:endParaRPr lang="nl-NL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we measure orthology?</a:t>
            </a:r>
            <a:endParaRPr lang="nl-BE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223963" y="1412875"/>
            <a:ext cx="7620000" cy="701675"/>
          </a:xfrm>
        </p:spPr>
        <p:txBody>
          <a:bodyPr/>
          <a:lstStyle/>
          <a:p>
            <a:r>
              <a:rPr lang="en-US" sz="2800" smtClean="0"/>
              <a:t>Phylogenetic inference (TROG)</a:t>
            </a:r>
          </a:p>
          <a:p>
            <a:pPr lvl="1"/>
            <a:endParaRPr lang="nl-BE" sz="240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E3E206-612D-46E4-A741-57C2B1290237}" type="slidenum">
              <a:rPr lang="nl-NL" smtClean="0"/>
              <a:pPr/>
              <a:t>19</a:t>
            </a:fld>
            <a:endParaRPr lang="nl-NL" smtClean="0"/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1882" y="2044728"/>
            <a:ext cx="6023317" cy="4670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889250" y="5183188"/>
            <a:ext cx="708025" cy="250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monocots</a:t>
            </a:r>
            <a:endParaRPr lang="nl-BE" sz="1100" i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4475" y="3160713"/>
            <a:ext cx="495300" cy="250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i="1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dicots</a:t>
            </a:r>
            <a:endParaRPr lang="nl-BE" sz="1100" i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16813" y="4241800"/>
            <a:ext cx="1268412" cy="323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1-1 orthology</a:t>
            </a:r>
            <a:endParaRPr lang="nl-BE" b="1" i="1" dirty="0">
              <a:solidFill>
                <a:schemeClr val="tx2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Right Bracket 17"/>
          <p:cNvSpPr/>
          <p:nvPr/>
        </p:nvSpPr>
        <p:spPr>
          <a:xfrm>
            <a:off x="7086600" y="4032250"/>
            <a:ext cx="42863" cy="698500"/>
          </a:xfrm>
          <a:prstGeom prst="rightBracket">
            <a:avLst>
              <a:gd name="adj" fmla="val 36399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20" name="TextBox 19"/>
          <p:cNvSpPr txBox="1"/>
          <p:nvPr/>
        </p:nvSpPr>
        <p:spPr>
          <a:xfrm>
            <a:off x="7432675" y="3125788"/>
            <a:ext cx="1622425" cy="323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1-many orthology</a:t>
            </a:r>
            <a:endParaRPr lang="nl-BE" b="1" i="1" dirty="0">
              <a:solidFill>
                <a:schemeClr val="tx2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Right Bracket 12"/>
          <p:cNvSpPr/>
          <p:nvPr/>
        </p:nvSpPr>
        <p:spPr>
          <a:xfrm>
            <a:off x="7016750" y="2978150"/>
            <a:ext cx="46038" cy="523875"/>
          </a:xfrm>
          <a:prstGeom prst="rightBracket">
            <a:avLst>
              <a:gd name="adj" fmla="val 36399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Publicly available plant genomes</a:t>
            </a:r>
            <a:endParaRPr lang="nl-BE" dirty="0" smtClean="0"/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3EAB98-1012-4B7A-9AD3-1C9C29C02551}" type="slidenum">
              <a:rPr lang="nl-NL" smtClean="0"/>
              <a:pPr/>
              <a:t>2</a:t>
            </a:fld>
            <a:endParaRPr lang="nl-NL" smtClean="0"/>
          </a:p>
        </p:txBody>
      </p:sp>
      <p:sp>
        <p:nvSpPr>
          <p:cNvPr id="9" name="TextBox 8"/>
          <p:cNvSpPr txBox="1"/>
          <p:nvPr/>
        </p:nvSpPr>
        <p:spPr>
          <a:xfrm>
            <a:off x="1358856" y="5765832"/>
            <a:ext cx="37782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Today: &gt;20 published plant genomes</a:t>
            </a:r>
            <a:endParaRPr lang="nl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176291" y="1530324"/>
          <a:ext cx="7010496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58856" y="6048416"/>
            <a:ext cx="573426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Number of available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transcriptomes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is a multitude of this</a:t>
            </a:r>
            <a:endParaRPr lang="nl-BE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BLAST-based approaches</a:t>
            </a:r>
            <a:endParaRPr lang="nl-BE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86D747-E1DA-43AF-81D9-78261DCD2A49}" type="slidenum">
              <a:rPr lang="nl-NL" smtClean="0"/>
              <a:pPr/>
              <a:t>20</a:t>
            </a:fld>
            <a:endParaRPr lang="nl-NL" smtClean="0"/>
          </a:p>
        </p:txBody>
      </p:sp>
      <p:sp>
        <p:nvSpPr>
          <p:cNvPr id="33796" name="Content Placeholder 4"/>
          <p:cNvSpPr>
            <a:spLocks noGrp="1"/>
          </p:cNvSpPr>
          <p:nvPr>
            <p:ph idx="1"/>
          </p:nvPr>
        </p:nvSpPr>
        <p:spPr>
          <a:xfrm>
            <a:off x="1223963" y="1412875"/>
            <a:ext cx="7729537" cy="4968875"/>
          </a:xfrm>
        </p:spPr>
        <p:txBody>
          <a:bodyPr/>
          <a:lstStyle/>
          <a:p>
            <a:r>
              <a:rPr lang="en-US" sz="2800" smtClean="0"/>
              <a:t>Reciprocal Best Hit (RBH)</a:t>
            </a:r>
          </a:p>
          <a:p>
            <a:pPr lvl="1"/>
            <a:r>
              <a:rPr lang="en-US" sz="2400" smtClean="0"/>
              <a:t>Genes being </a:t>
            </a:r>
            <a:r>
              <a:rPr lang="en-US" sz="2400" smtClean="0">
                <a:solidFill>
                  <a:srgbClr val="008000"/>
                </a:solidFill>
              </a:rPr>
              <a:t>mutual best hits </a:t>
            </a:r>
            <a:r>
              <a:rPr lang="en-US" sz="2400" smtClean="0"/>
              <a:t>using BLAST are considered orthologs</a:t>
            </a:r>
          </a:p>
          <a:p>
            <a:endParaRPr lang="en-US" sz="2600" smtClean="0"/>
          </a:p>
          <a:p>
            <a:r>
              <a:rPr lang="en-US" sz="2600" smtClean="0"/>
              <a:t>RBH Orthologs:</a:t>
            </a:r>
          </a:p>
          <a:p>
            <a:pPr lvl="1"/>
            <a:r>
              <a:rPr lang="en-US" sz="2600" smtClean="0"/>
              <a:t>Arabidopsis – O. sativa: </a:t>
            </a:r>
          </a:p>
          <a:p>
            <a:pPr lvl="2"/>
            <a:r>
              <a:rPr lang="nl-BE" sz="2000" smtClean="0"/>
              <a:t>AT5G56740 – OS09G17850</a:t>
            </a:r>
          </a:p>
          <a:p>
            <a:pPr lvl="1"/>
            <a:r>
              <a:rPr lang="en-US" sz="2600" smtClean="0"/>
              <a:t>Arabidopsis – G. max: </a:t>
            </a:r>
          </a:p>
          <a:p>
            <a:pPr lvl="2"/>
            <a:r>
              <a:rPr lang="nl-BE" sz="2000" smtClean="0"/>
              <a:t>AT5G56740 – GM14G07140 (not GM02G41830!)</a:t>
            </a:r>
          </a:p>
          <a:p>
            <a:pPr lvl="1"/>
            <a:endParaRPr lang="en-US" sz="2400" smtClean="0"/>
          </a:p>
          <a:p>
            <a:r>
              <a:rPr lang="en-US" sz="2600" smtClean="0">
                <a:solidFill>
                  <a:srgbClr val="008000"/>
                </a:solidFill>
              </a:rPr>
              <a:t>Simple measure but not robust to species-specific evolution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94350" y="3163888"/>
            <a:ext cx="12731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AT5G56740</a:t>
            </a:r>
            <a:endParaRPr lang="nl-BE" b="1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8800" y="2652713"/>
            <a:ext cx="1300163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AL8G22350</a:t>
            </a:r>
            <a:endParaRPr lang="nl-BE" b="1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9050" y="3444875"/>
            <a:ext cx="143827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OS09G17850</a:t>
            </a:r>
            <a:endParaRPr lang="nl-BE" b="1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>
            <a:stCxn id="6" idx="3"/>
            <a:endCxn id="8" idx="2"/>
          </p:cNvCxnSpPr>
          <p:nvPr/>
        </p:nvCxnSpPr>
        <p:spPr>
          <a:xfrm flipV="1">
            <a:off x="6867525" y="2990850"/>
            <a:ext cx="692150" cy="342900"/>
          </a:xfrm>
          <a:prstGeom prst="line">
            <a:avLst/>
          </a:prstGeom>
          <a:ln w="19050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1"/>
            <a:endCxn id="6" idx="3"/>
          </p:cNvCxnSpPr>
          <p:nvPr/>
        </p:nvCxnSpPr>
        <p:spPr>
          <a:xfrm rot="10800000">
            <a:off x="6867525" y="3333750"/>
            <a:ext cx="771525" cy="280988"/>
          </a:xfrm>
          <a:prstGeom prst="line">
            <a:avLst/>
          </a:prstGeom>
          <a:ln w="19050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6" idx="3"/>
          </p:cNvCxnSpPr>
          <p:nvPr/>
        </p:nvCxnSpPr>
        <p:spPr>
          <a:xfrm rot="10800000">
            <a:off x="6867525" y="3333750"/>
            <a:ext cx="428625" cy="1068388"/>
          </a:xfrm>
          <a:prstGeom prst="line">
            <a:avLst/>
          </a:prstGeom>
          <a:ln w="19050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6" idx="3"/>
          </p:cNvCxnSpPr>
          <p:nvPr/>
        </p:nvCxnSpPr>
        <p:spPr>
          <a:xfrm rot="10800000">
            <a:off x="6867525" y="3333750"/>
            <a:ext cx="300038" cy="1422400"/>
          </a:xfrm>
          <a:prstGeom prst="line">
            <a:avLst/>
          </a:prstGeom>
          <a:ln w="19050">
            <a:solidFill>
              <a:schemeClr val="tx2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67563" y="4587875"/>
            <a:ext cx="14732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dirty="0">
                <a:solidFill>
                  <a:schemeClr val="tx2">
                    <a:lumMod val="95000"/>
                    <a:lumOff val="5000"/>
                  </a:schemeClr>
                </a:solidFill>
              </a:rPr>
              <a:t>GM02G41830</a:t>
            </a:r>
            <a:endParaRPr lang="nl-BE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96150" y="4232275"/>
            <a:ext cx="14732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GM14G07140</a:t>
            </a:r>
            <a:endParaRPr lang="nl-BE" b="1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362075" y="304800"/>
            <a:ext cx="7153275" cy="1008063"/>
          </a:xfrm>
        </p:spPr>
        <p:txBody>
          <a:bodyPr/>
          <a:lstStyle/>
          <a:p>
            <a:r>
              <a:rPr lang="en-US" smtClean="0"/>
              <a:t>Protein clustering</a:t>
            </a:r>
            <a:endParaRPr lang="nl-BE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1D1B7C-8D43-4B4E-856B-23A26656D911}" type="slidenum">
              <a:rPr lang="nl-NL" smtClean="0"/>
              <a:pPr/>
              <a:t>21</a:t>
            </a:fld>
            <a:endParaRPr lang="nl-NL" smtClean="0"/>
          </a:p>
        </p:txBody>
      </p:sp>
      <p:sp>
        <p:nvSpPr>
          <p:cNvPr id="34820" name="Content Placeholder 4"/>
          <p:cNvSpPr>
            <a:spLocks noGrp="1"/>
          </p:cNvSpPr>
          <p:nvPr>
            <p:ph idx="1"/>
          </p:nvPr>
        </p:nvSpPr>
        <p:spPr>
          <a:xfrm>
            <a:off x="1223963" y="1412875"/>
            <a:ext cx="7729537" cy="5265738"/>
          </a:xfrm>
        </p:spPr>
        <p:txBody>
          <a:bodyPr/>
          <a:lstStyle/>
          <a:p>
            <a:r>
              <a:rPr lang="en-US" sz="2600" smtClean="0"/>
              <a:t>OrthoMCL (ORTHO)</a:t>
            </a:r>
          </a:p>
          <a:p>
            <a:pPr lvl="1"/>
            <a:r>
              <a:rPr lang="en-US" sz="2400" smtClean="0"/>
              <a:t>Graph-based clustering algorithm modeling </a:t>
            </a:r>
            <a:r>
              <a:rPr lang="en-US" sz="2400" smtClean="0">
                <a:solidFill>
                  <a:srgbClr val="008000"/>
                </a:solidFill>
              </a:rPr>
              <a:t>orthology</a:t>
            </a:r>
            <a:r>
              <a:rPr lang="en-US" sz="2400" smtClean="0">
                <a:solidFill>
                  <a:srgbClr val="00B050"/>
                </a:solidFill>
              </a:rPr>
              <a:t> </a:t>
            </a:r>
            <a:r>
              <a:rPr lang="en-US" sz="2400" smtClean="0"/>
              <a:t>using RBHs as well as </a:t>
            </a:r>
            <a:r>
              <a:rPr lang="en-US" sz="2400" smtClean="0">
                <a:solidFill>
                  <a:srgbClr val="008000"/>
                </a:solidFill>
              </a:rPr>
              <a:t>in-paralogy</a:t>
            </a:r>
            <a:r>
              <a:rPr lang="en-US" sz="2400" smtClean="0"/>
              <a:t> (within-species best hits)</a:t>
            </a:r>
          </a:p>
          <a:p>
            <a:pPr lvl="1"/>
            <a:endParaRPr lang="en-US" sz="2400" smtClean="0"/>
          </a:p>
          <a:p>
            <a:pPr lvl="1"/>
            <a:endParaRPr lang="en-US" sz="2400" smtClean="0"/>
          </a:p>
          <a:p>
            <a:pPr lvl="1"/>
            <a:endParaRPr lang="en-US" sz="2400" smtClean="0"/>
          </a:p>
          <a:p>
            <a:pPr lvl="1"/>
            <a:endParaRPr lang="en-US" sz="2400" smtClean="0"/>
          </a:p>
          <a:p>
            <a:r>
              <a:rPr lang="en-US" sz="2600" smtClean="0"/>
              <a:t>Best-hit Inparalog Families (BHIF)</a:t>
            </a:r>
          </a:p>
          <a:p>
            <a:pPr lvl="1"/>
            <a:r>
              <a:rPr lang="en-US" sz="2400" smtClean="0"/>
              <a:t>BLAST-based approach retrieving for each species the </a:t>
            </a:r>
            <a:r>
              <a:rPr lang="en-US" sz="2400" smtClean="0">
                <a:solidFill>
                  <a:srgbClr val="006600"/>
                </a:solidFill>
              </a:rPr>
              <a:t>best hit </a:t>
            </a:r>
            <a:r>
              <a:rPr lang="en-US" sz="2400" smtClean="0"/>
              <a:t>including </a:t>
            </a:r>
            <a:r>
              <a:rPr lang="en-US" sz="2400" smtClean="0">
                <a:solidFill>
                  <a:srgbClr val="006600"/>
                </a:solidFill>
              </a:rPr>
              <a:t>in-paralogs </a:t>
            </a:r>
            <a:endParaRPr lang="en-US" sz="2600" smtClean="0">
              <a:solidFill>
                <a:srgbClr val="0066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15175" y="4122738"/>
            <a:ext cx="1765300" cy="912812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85000"/>
                <a:lumOff val="1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5594350" y="3163888"/>
            <a:ext cx="12731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AT5G56740</a:t>
            </a:r>
            <a:endParaRPr lang="nl-BE" b="1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08800" y="2652713"/>
            <a:ext cx="1300163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AL8G22350</a:t>
            </a:r>
            <a:endParaRPr lang="nl-BE" b="1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39050" y="3444875"/>
            <a:ext cx="143827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OS09G17850</a:t>
            </a:r>
            <a:endParaRPr lang="nl-BE" b="1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30" name="Straight Connector 29"/>
          <p:cNvCxnSpPr>
            <a:stCxn id="25" idx="3"/>
            <a:endCxn id="27" idx="2"/>
          </p:cNvCxnSpPr>
          <p:nvPr/>
        </p:nvCxnSpPr>
        <p:spPr>
          <a:xfrm flipV="1">
            <a:off x="6867525" y="2990850"/>
            <a:ext cx="692150" cy="342900"/>
          </a:xfrm>
          <a:prstGeom prst="line">
            <a:avLst/>
          </a:prstGeom>
          <a:ln w="19050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8" idx="1"/>
            <a:endCxn id="25" idx="3"/>
          </p:cNvCxnSpPr>
          <p:nvPr/>
        </p:nvCxnSpPr>
        <p:spPr>
          <a:xfrm rot="10800000">
            <a:off x="6867525" y="3333750"/>
            <a:ext cx="771525" cy="280988"/>
          </a:xfrm>
          <a:prstGeom prst="line">
            <a:avLst/>
          </a:prstGeom>
          <a:ln w="19050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25" idx="3"/>
          </p:cNvCxnSpPr>
          <p:nvPr/>
        </p:nvCxnSpPr>
        <p:spPr>
          <a:xfrm rot="10800000">
            <a:off x="6867525" y="3333750"/>
            <a:ext cx="428625" cy="1068388"/>
          </a:xfrm>
          <a:prstGeom prst="line">
            <a:avLst/>
          </a:prstGeom>
          <a:ln w="19050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5" idx="3"/>
          </p:cNvCxnSpPr>
          <p:nvPr/>
        </p:nvCxnSpPr>
        <p:spPr>
          <a:xfrm rot="10800000">
            <a:off x="6867525" y="3333750"/>
            <a:ext cx="300038" cy="1422400"/>
          </a:xfrm>
          <a:prstGeom prst="line">
            <a:avLst/>
          </a:prstGeom>
          <a:ln w="19050">
            <a:solidFill>
              <a:schemeClr val="tx2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167563" y="4587875"/>
            <a:ext cx="14732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GM02G41830</a:t>
            </a:r>
            <a:endParaRPr lang="nl-BE" b="1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96150" y="4232275"/>
            <a:ext cx="14732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GM14G07140</a:t>
            </a:r>
            <a:endParaRPr lang="nl-BE" b="1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Genome conservation</a:t>
            </a:r>
            <a:endParaRPr lang="nl-BE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smtClean="0"/>
              <a:t>Orthologous genes showing conserved genome organization are called ‘</a:t>
            </a:r>
            <a:r>
              <a:rPr lang="en-US" sz="2600" smtClean="0">
                <a:solidFill>
                  <a:srgbClr val="008000"/>
                </a:solidFill>
              </a:rPr>
              <a:t>positional orthologs</a:t>
            </a:r>
            <a:r>
              <a:rPr lang="en-US" sz="2600" smtClean="0"/>
              <a:t>’</a:t>
            </a:r>
          </a:p>
          <a:p>
            <a:endParaRPr lang="en-US" sz="2600" smtClean="0"/>
          </a:p>
          <a:p>
            <a:endParaRPr lang="en-US" sz="2600" smtClean="0"/>
          </a:p>
          <a:p>
            <a:endParaRPr lang="en-US" sz="2600" smtClean="0"/>
          </a:p>
          <a:p>
            <a:endParaRPr lang="en-US" sz="2600" smtClean="0"/>
          </a:p>
          <a:p>
            <a:endParaRPr lang="en-US" sz="2600" smtClean="0"/>
          </a:p>
          <a:p>
            <a:endParaRPr lang="en-US" sz="2600" smtClean="0">
              <a:solidFill>
                <a:srgbClr val="00B050"/>
              </a:solidFill>
            </a:endParaRPr>
          </a:p>
          <a:p>
            <a:r>
              <a:rPr lang="en-US" sz="2600" smtClean="0">
                <a:solidFill>
                  <a:srgbClr val="008000"/>
                </a:solidFill>
              </a:rPr>
              <a:t>Gene colinearity </a:t>
            </a:r>
            <a:r>
              <a:rPr lang="en-US" sz="2600" smtClean="0"/>
              <a:t>can be used as a proxy for genome stability</a:t>
            </a:r>
            <a:endParaRPr lang="nl-BE" sz="260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4B8F1D-70C7-4631-BA1C-53450CEE7E0F}" type="slidenum">
              <a:rPr lang="nl-NL" smtClean="0"/>
              <a:pPr/>
              <a:t>22</a:t>
            </a:fld>
            <a:endParaRPr lang="nl-NL" smtClean="0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4013" y="2479675"/>
            <a:ext cx="63436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65938" y="4770438"/>
            <a:ext cx="12477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Synteny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Plot</a:t>
            </a:r>
            <a:endParaRPr lang="nl-BE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9900" y="2443163"/>
            <a:ext cx="511175" cy="23368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2388" y="1384300"/>
            <a:ext cx="7119937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1368425" y="304800"/>
            <a:ext cx="7512050" cy="1008063"/>
          </a:xfrm>
        </p:spPr>
        <p:txBody>
          <a:bodyPr/>
          <a:lstStyle/>
          <a:p>
            <a:r>
              <a:rPr lang="en-US" smtClean="0"/>
              <a:t>Integration of 4 orthologous data types</a:t>
            </a:r>
            <a:endParaRPr lang="nl-BE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C524D9-ED80-4C20-AC20-D91ED585BDA5}" type="slidenum">
              <a:rPr lang="nl-NL" smtClean="0"/>
              <a:pPr/>
              <a:t>23</a:t>
            </a:fld>
            <a:endParaRPr lang="nl-NL" smtClean="0"/>
          </a:p>
        </p:txBody>
      </p:sp>
      <p:sp>
        <p:nvSpPr>
          <p:cNvPr id="36869" name="TextBox 8"/>
          <p:cNvSpPr txBox="1">
            <a:spLocks noChangeArrowheads="1"/>
          </p:cNvSpPr>
          <p:nvPr/>
        </p:nvSpPr>
        <p:spPr bwMode="auto">
          <a:xfrm>
            <a:off x="1624013" y="4633913"/>
            <a:ext cx="4956175" cy="1816100"/>
          </a:xfrm>
          <a:prstGeom prst="rect">
            <a:avLst/>
          </a:prstGeom>
          <a:solidFill>
            <a:srgbClr val="FFFFFF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6600"/>
              </a:buClr>
              <a:buFont typeface="Arial" charset="0"/>
              <a:buChar char="•"/>
            </a:pPr>
            <a:r>
              <a:rPr lang="en-US" sz="1400" i="1">
                <a:solidFill>
                  <a:srgbClr val="000000"/>
                </a:solidFill>
              </a:rPr>
              <a:t>Tree-based orthologs (</a:t>
            </a:r>
            <a:r>
              <a:rPr lang="en-US" sz="1400" i="1">
                <a:solidFill>
                  <a:srgbClr val="0070C0"/>
                </a:solidFill>
              </a:rPr>
              <a:t>TROG</a:t>
            </a:r>
            <a:r>
              <a:rPr lang="en-US" sz="1400" i="1">
                <a:solidFill>
                  <a:srgbClr val="000000"/>
                </a:solidFill>
              </a:rPr>
              <a:t>)</a:t>
            </a:r>
            <a:r>
              <a:rPr lang="en-US" sz="1400">
                <a:solidFill>
                  <a:srgbClr val="000000"/>
                </a:solidFill>
              </a:rPr>
              <a:t> inferred using tree reconciliation</a:t>
            </a:r>
          </a:p>
          <a:p>
            <a:pPr>
              <a:buClr>
                <a:srgbClr val="006600"/>
              </a:buClr>
              <a:buFont typeface="Arial" charset="0"/>
              <a:buChar char="•"/>
            </a:pPr>
            <a:r>
              <a:rPr lang="en-US" sz="1400" i="1">
                <a:solidFill>
                  <a:srgbClr val="000000"/>
                </a:solidFill>
              </a:rPr>
              <a:t>Orthologous gene families (</a:t>
            </a:r>
            <a:r>
              <a:rPr lang="en-US" sz="1400" i="1">
                <a:solidFill>
                  <a:srgbClr val="00B050"/>
                </a:solidFill>
              </a:rPr>
              <a:t>ORTHO</a:t>
            </a:r>
            <a:r>
              <a:rPr lang="en-US" sz="1400" i="1">
                <a:solidFill>
                  <a:srgbClr val="000000"/>
                </a:solidFill>
              </a:rPr>
              <a:t>)</a:t>
            </a:r>
            <a:r>
              <a:rPr lang="en-US" sz="1400">
                <a:solidFill>
                  <a:srgbClr val="000000"/>
                </a:solidFill>
              </a:rPr>
              <a:t> inferred using OrthoMCL</a:t>
            </a:r>
          </a:p>
          <a:p>
            <a:pPr>
              <a:buFont typeface="Arial" charset="0"/>
              <a:buChar char="•"/>
            </a:pPr>
            <a:r>
              <a:rPr lang="en-US" sz="1400" i="1">
                <a:solidFill>
                  <a:srgbClr val="FF9900"/>
                </a:solidFill>
              </a:rPr>
              <a:t>Anchor points</a:t>
            </a:r>
            <a:r>
              <a:rPr lang="en-US" sz="1400">
                <a:solidFill>
                  <a:srgbClr val="FF9900"/>
                </a:solidFill>
              </a:rPr>
              <a:t> </a:t>
            </a:r>
            <a:r>
              <a:rPr lang="en-US" sz="1400">
                <a:solidFill>
                  <a:srgbClr val="000000"/>
                </a:solidFill>
              </a:rPr>
              <a:t>refer to gene-based colinearity between species</a:t>
            </a:r>
          </a:p>
          <a:p>
            <a:pPr>
              <a:buFont typeface="Arial" charset="0"/>
              <a:buChar char="•"/>
            </a:pPr>
            <a:r>
              <a:rPr lang="en-US" sz="1400" i="1">
                <a:solidFill>
                  <a:srgbClr val="000000"/>
                </a:solidFill>
              </a:rPr>
              <a:t>Best hit families (</a:t>
            </a:r>
            <a:r>
              <a:rPr lang="en-US" sz="1400" i="1">
                <a:solidFill>
                  <a:srgbClr val="9900CC"/>
                </a:solidFill>
              </a:rPr>
              <a:t>BHIF</a:t>
            </a:r>
            <a:r>
              <a:rPr lang="en-US" sz="1400" i="1">
                <a:solidFill>
                  <a:srgbClr val="000000"/>
                </a:solidFill>
              </a:rPr>
              <a:t>)</a:t>
            </a:r>
            <a:r>
              <a:rPr lang="en-US" sz="1400">
                <a:solidFill>
                  <a:srgbClr val="000000"/>
                </a:solidFill>
              </a:rPr>
              <a:t> inferred from Blast hits against including inparalogs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smtClean="0"/>
              <a:t>AT3G11670  - </a:t>
            </a:r>
            <a:r>
              <a:rPr lang="es-ES" sz="2400" smtClean="0"/>
              <a:t>DGD1 (DIGALACTOSYL DIACYLGLYCEROL DEFICIENT 1)</a:t>
            </a:r>
            <a:endParaRPr lang="nl-BE" sz="2400" smtClean="0"/>
          </a:p>
        </p:txBody>
      </p:sp>
      <p:sp>
        <p:nvSpPr>
          <p:cNvPr id="40963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48784D-7BC4-43D8-A950-ADE7061784E0}" type="slidenum">
              <a:rPr lang="nl-NL" smtClean="0"/>
              <a:pPr/>
              <a:t>24</a:t>
            </a:fld>
            <a:endParaRPr lang="nl-NL" smtClean="0"/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857" y="1384272"/>
            <a:ext cx="5215530" cy="5403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474913" y="5437188"/>
            <a:ext cx="746125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monocots</a:t>
            </a:r>
            <a:endParaRPr lang="nl-BE" sz="1100" i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6375" y="2406650"/>
            <a:ext cx="520700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i="1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dicots</a:t>
            </a:r>
            <a:endParaRPr lang="nl-BE" sz="1100" i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5625" y="4414838"/>
            <a:ext cx="746125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monocots</a:t>
            </a:r>
            <a:endParaRPr lang="nl-BE" sz="1100" i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5238" y="106363"/>
            <a:ext cx="701833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9FB613-4B9B-4372-981C-F6F2F95D4520}" type="slidenum">
              <a:rPr lang="nl-NL" smtClean="0"/>
              <a:pPr/>
              <a:t>25</a:t>
            </a:fld>
            <a:endParaRPr lang="nl-NL" smtClean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9363" y="3470275"/>
            <a:ext cx="70358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34138" y="215900"/>
            <a:ext cx="17081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1-many orthology</a:t>
            </a:r>
            <a:endParaRPr lang="nl-BE" b="1" i="1" dirty="0">
              <a:solidFill>
                <a:schemeClr val="tx2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pic>
        <p:nvPicPr>
          <p:cNvPr id="4199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5313" y="1689100"/>
            <a:ext cx="1279525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smtClean="0"/>
              <a:t>AT1G15570 – </a:t>
            </a:r>
            <a:r>
              <a:rPr lang="es-ES" sz="2400" smtClean="0"/>
              <a:t>CYCA3;2</a:t>
            </a:r>
            <a:endParaRPr lang="nl-BE" sz="2400" smtClean="0"/>
          </a:p>
        </p:txBody>
      </p:sp>
      <p:sp>
        <p:nvSpPr>
          <p:cNvPr id="44035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79F247-96D9-4947-A4D9-F12C7A00072A}" type="slidenum">
              <a:rPr lang="nl-NL" smtClean="0"/>
              <a:pPr/>
              <a:t>26</a:t>
            </a:fld>
            <a:endParaRPr lang="nl-NL" smtClean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369" y="1347759"/>
            <a:ext cx="4637151" cy="5415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797050" y="1858963"/>
            <a:ext cx="746125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monocots</a:t>
            </a:r>
            <a:endParaRPr lang="nl-BE" sz="1100" i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1925" y="5035550"/>
            <a:ext cx="520700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i="1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dicots</a:t>
            </a:r>
            <a:endParaRPr lang="nl-BE" sz="1100" i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41750" y="3465513"/>
            <a:ext cx="803275" cy="219075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8EAD2A-05BC-4BF9-A436-8F72C64A0A0E}" type="slidenum">
              <a:rPr lang="nl-NL" smtClean="0"/>
              <a:pPr/>
              <a:t>27</a:t>
            </a:fld>
            <a:endParaRPr lang="nl-NL" smtClean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5413" y="69850"/>
            <a:ext cx="628015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557838" y="179388"/>
            <a:ext cx="20796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many-many orthology</a:t>
            </a:r>
            <a:endParaRPr lang="nl-BE" b="1" i="1" dirty="0">
              <a:solidFill>
                <a:schemeClr val="tx2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4" cstate="print"/>
          <a:srcRect t="14432"/>
          <a:stretch>
            <a:fillRect/>
          </a:stretch>
        </p:blipFill>
        <p:spPr bwMode="auto">
          <a:xfrm>
            <a:off x="1395413" y="3757613"/>
            <a:ext cx="628015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9050" y="1463675"/>
            <a:ext cx="11620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quest for single-copy orthologs…</a:t>
            </a:r>
            <a:endParaRPr lang="nl-BE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83E34C-2428-4E4F-8474-E8724BA64CCA}" type="slidenum">
              <a:rPr lang="nl-NL" smtClean="0"/>
              <a:pPr/>
              <a:t>28</a:t>
            </a:fld>
            <a:endParaRPr lang="nl-NL" smtClean="0"/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2388" y="1493838"/>
            <a:ext cx="6618287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2878138" y="2503488"/>
            <a:ext cx="4302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  <a:latin typeface="Calibri" pitchFamily="34" charset="0"/>
              </a:rPr>
              <a:t>66%</a:t>
            </a:r>
            <a:endParaRPr lang="nl-BE" sz="105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2162175" y="2546350"/>
            <a:ext cx="4191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  <a:latin typeface="Calibri" pitchFamily="34" charset="0"/>
              </a:rPr>
              <a:t>45%</a:t>
            </a:r>
            <a:endParaRPr lang="nl-BE" sz="105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3594100" y="3611563"/>
            <a:ext cx="4191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  <a:latin typeface="Calibri" pitchFamily="34" charset="0"/>
              </a:rPr>
              <a:t>30%</a:t>
            </a:r>
            <a:endParaRPr lang="nl-BE" sz="105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4292600" y="2686050"/>
            <a:ext cx="4175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  <a:latin typeface="Calibri" pitchFamily="34" charset="0"/>
              </a:rPr>
              <a:t>60%</a:t>
            </a:r>
            <a:endParaRPr lang="nl-BE" sz="105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018088" y="4079875"/>
            <a:ext cx="4175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  <a:latin typeface="Calibri" pitchFamily="34" charset="0"/>
              </a:rPr>
              <a:t>14%</a:t>
            </a:r>
            <a:endParaRPr lang="nl-BE" sz="105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5730875" y="3136900"/>
            <a:ext cx="4191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  <a:latin typeface="Calibri" pitchFamily="34" charset="0"/>
              </a:rPr>
              <a:t>46%</a:t>
            </a:r>
            <a:endParaRPr lang="nl-BE" sz="105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6430963" y="2943225"/>
            <a:ext cx="4191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  <a:latin typeface="Calibri" pitchFamily="34" charset="0"/>
              </a:rPr>
              <a:t>52%</a:t>
            </a:r>
            <a:endParaRPr lang="nl-BE" sz="105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132638" y="3173413"/>
            <a:ext cx="4191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  <a:latin typeface="Calibri" pitchFamily="34" charset="0"/>
              </a:rPr>
              <a:t>43%</a:t>
            </a:r>
            <a:endParaRPr lang="nl-BE" sz="105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1285875" y="5443538"/>
            <a:ext cx="74485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>
                <a:solidFill>
                  <a:srgbClr val="006600"/>
                </a:solidFill>
                <a:latin typeface="Calibri" pitchFamily="34" charset="0"/>
              </a:rPr>
              <a:t>Both species divergence and different modes of genome evolution interfere with the efficient and unambiguous detection  of orthologous genes in plants</a:t>
            </a:r>
            <a:endParaRPr lang="nl-BE" sz="2000" b="1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48142" name="TextBox 14"/>
          <p:cNvSpPr txBox="1">
            <a:spLocks noChangeArrowheads="1"/>
          </p:cNvSpPr>
          <p:nvPr/>
        </p:nvSpPr>
        <p:spPr bwMode="auto">
          <a:xfrm rot="5400000">
            <a:off x="3588544" y="4293394"/>
            <a:ext cx="4302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Calibri" pitchFamily="34" charset="0"/>
              </a:rPr>
              <a:t>WGD</a:t>
            </a:r>
            <a:endParaRPr lang="nl-BE" sz="9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8143" name="TextBox 14"/>
          <p:cNvSpPr txBox="1">
            <a:spLocks noChangeArrowheads="1"/>
          </p:cNvSpPr>
          <p:nvPr/>
        </p:nvSpPr>
        <p:spPr bwMode="auto">
          <a:xfrm rot="5400000">
            <a:off x="5012531" y="4306094"/>
            <a:ext cx="4302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Calibri" pitchFamily="34" charset="0"/>
              </a:rPr>
              <a:t>WGD</a:t>
            </a:r>
            <a:endParaRPr lang="nl-BE" sz="9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nl-BE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3E87A1-C8AE-4586-9781-ACEE4AF5B318}" type="slidenum">
              <a:rPr lang="nl-NL" smtClean="0"/>
              <a:pPr/>
              <a:t>29</a:t>
            </a:fld>
            <a:endParaRPr lang="nl-NL" smtClean="0"/>
          </a:p>
        </p:txBody>
      </p:sp>
      <p:sp>
        <p:nvSpPr>
          <p:cNvPr id="4915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PLAZA provides an </a:t>
            </a:r>
            <a:r>
              <a:rPr lang="en-US" sz="2400" smtClean="0">
                <a:solidFill>
                  <a:srgbClr val="008000"/>
                </a:solidFill>
              </a:rPr>
              <a:t>integrated </a:t>
            </a:r>
            <a:r>
              <a:rPr lang="en-US" sz="2400" smtClean="0"/>
              <a:t>and </a:t>
            </a:r>
            <a:r>
              <a:rPr lang="en-US" sz="2400" smtClean="0">
                <a:solidFill>
                  <a:srgbClr val="008000"/>
                </a:solidFill>
              </a:rPr>
              <a:t>intuitive </a:t>
            </a:r>
            <a:r>
              <a:rPr lang="en-US" sz="2400" smtClean="0"/>
              <a:t>framework  that can function as</a:t>
            </a:r>
          </a:p>
          <a:p>
            <a:pPr lvl="1"/>
            <a:endParaRPr lang="en-US" sz="2400" smtClean="0"/>
          </a:p>
          <a:p>
            <a:pPr lvl="1"/>
            <a:r>
              <a:rPr lang="en-US" sz="2400" smtClean="0"/>
              <a:t>a data </a:t>
            </a:r>
            <a:r>
              <a:rPr lang="en-US" sz="2400" smtClean="0">
                <a:solidFill>
                  <a:srgbClr val="008000"/>
                </a:solidFill>
              </a:rPr>
              <a:t>warehouse </a:t>
            </a:r>
            <a:r>
              <a:rPr lang="en-US" sz="2400" smtClean="0">
                <a:solidFill>
                  <a:srgbClr val="000000"/>
                </a:solidFill>
              </a:rPr>
              <a:t>for plant genomes</a:t>
            </a:r>
          </a:p>
          <a:p>
            <a:pPr lvl="1"/>
            <a:endParaRPr lang="en-US" sz="2400" smtClean="0"/>
          </a:p>
          <a:p>
            <a:pPr lvl="1"/>
            <a:r>
              <a:rPr lang="en-US" sz="2400" smtClean="0"/>
              <a:t>a comparative research environment for </a:t>
            </a:r>
            <a:r>
              <a:rPr lang="en-US" sz="2400" smtClean="0">
                <a:solidFill>
                  <a:srgbClr val="008000"/>
                </a:solidFill>
              </a:rPr>
              <a:t>genomic data mining</a:t>
            </a:r>
          </a:p>
          <a:p>
            <a:pPr lvl="1"/>
            <a:endParaRPr lang="en-US" sz="2400" smtClean="0"/>
          </a:p>
          <a:p>
            <a:pPr lvl="1"/>
            <a:r>
              <a:rPr lang="en-US" sz="2400" smtClean="0"/>
              <a:t>an easy access point for </a:t>
            </a:r>
            <a:r>
              <a:rPr lang="en-US" sz="2400" smtClean="0">
                <a:solidFill>
                  <a:srgbClr val="008000"/>
                </a:solidFill>
              </a:rPr>
              <a:t>non-expert users </a:t>
            </a:r>
            <a:r>
              <a:rPr lang="en-US" sz="2400" smtClean="0"/>
              <a:t>to explore orthologous genes</a:t>
            </a:r>
          </a:p>
          <a:p>
            <a:pPr lvl="1"/>
            <a:endParaRPr lang="en-US" sz="2400" smtClean="0"/>
          </a:p>
          <a:p>
            <a:pPr lvl="1"/>
            <a:endParaRPr lang="nl-BE" sz="2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Exploiting cross-species genome information</a:t>
            </a:r>
            <a:endParaRPr lang="nl-BE" smtClean="0"/>
          </a:p>
        </p:txBody>
      </p:sp>
      <p:sp>
        <p:nvSpPr>
          <p:cNvPr id="9219" name="Content Placeholder 9"/>
          <p:cNvSpPr>
            <a:spLocks noGrp="1"/>
          </p:cNvSpPr>
          <p:nvPr>
            <p:ph idx="1"/>
          </p:nvPr>
        </p:nvSpPr>
        <p:spPr>
          <a:xfrm>
            <a:off x="1223963" y="1412875"/>
            <a:ext cx="7310437" cy="5265738"/>
          </a:xfrm>
        </p:spPr>
        <p:txBody>
          <a:bodyPr/>
          <a:lstStyle/>
          <a:p>
            <a:r>
              <a:rPr lang="en-US" sz="2200" b="1" dirty="0" smtClean="0"/>
              <a:t>Centralized infrastructure</a:t>
            </a:r>
          </a:p>
          <a:p>
            <a:pPr lvl="1"/>
            <a:endParaRPr lang="en-US" sz="2000" dirty="0" smtClean="0"/>
          </a:p>
          <a:p>
            <a:r>
              <a:rPr lang="en-US" sz="2200" dirty="0" smtClean="0"/>
              <a:t>Detailed </a:t>
            </a:r>
            <a:r>
              <a:rPr lang="en-US" sz="2200" b="1" dirty="0" smtClean="0"/>
              <a:t>gene catalog </a:t>
            </a:r>
            <a:r>
              <a:rPr lang="en-US" sz="2200" dirty="0" smtClean="0"/>
              <a:t>per species</a:t>
            </a:r>
          </a:p>
          <a:p>
            <a:pPr lvl="1"/>
            <a:r>
              <a:rPr lang="en-US" sz="2200" dirty="0" smtClean="0"/>
              <a:t>Structural annotation (gene models, UTRs)</a:t>
            </a:r>
          </a:p>
          <a:p>
            <a:pPr lvl="1"/>
            <a:r>
              <a:rPr lang="en-US" sz="2200" dirty="0" smtClean="0"/>
              <a:t>Functional annotation (experimental, sequence-based)</a:t>
            </a:r>
          </a:p>
          <a:p>
            <a:pPr lvl="2"/>
            <a:endParaRPr lang="en-US" sz="1800" dirty="0" smtClean="0"/>
          </a:p>
          <a:p>
            <a:r>
              <a:rPr lang="en-US" sz="2200" b="1" dirty="0" smtClean="0"/>
              <a:t>Intuitive</a:t>
            </a:r>
            <a:r>
              <a:rPr lang="en-US" sz="2200" dirty="0" smtClean="0"/>
              <a:t> &amp; advanced data mining </a:t>
            </a:r>
            <a:r>
              <a:rPr lang="en-US" sz="2200" b="1" dirty="0" smtClean="0"/>
              <a:t>tools for non-expert </a:t>
            </a:r>
            <a:r>
              <a:rPr lang="en-US" sz="2200" dirty="0" smtClean="0"/>
              <a:t>users</a:t>
            </a:r>
          </a:p>
          <a:p>
            <a:pPr lvl="2"/>
            <a:r>
              <a:rPr lang="en-US" sz="1800" dirty="0" smtClean="0"/>
              <a:t>Gene function</a:t>
            </a:r>
          </a:p>
          <a:p>
            <a:pPr lvl="2"/>
            <a:r>
              <a:rPr lang="en-US" sz="1800" dirty="0" smtClean="0"/>
              <a:t>Genome </a:t>
            </a:r>
            <a:r>
              <a:rPr lang="en-US" sz="1800" dirty="0" smtClean="0"/>
              <a:t>organization</a:t>
            </a:r>
          </a:p>
          <a:p>
            <a:pPr lvl="2"/>
            <a:r>
              <a:rPr lang="en-US" sz="1800" dirty="0" smtClean="0"/>
              <a:t>Gene families</a:t>
            </a:r>
            <a:endParaRPr lang="en-US" sz="1800" dirty="0" smtClean="0"/>
          </a:p>
          <a:p>
            <a:pPr lvl="2"/>
            <a:r>
              <a:rPr lang="en-US" sz="1800" dirty="0" smtClean="0"/>
              <a:t>Pathway evolution</a:t>
            </a:r>
          </a:p>
          <a:p>
            <a:pPr lvl="2"/>
            <a:r>
              <a:rPr lang="en-US" sz="1800" dirty="0" smtClean="0"/>
              <a:t>Data manipulation</a:t>
            </a:r>
          </a:p>
          <a:p>
            <a:pPr lvl="1">
              <a:buNone/>
            </a:pPr>
            <a:endParaRPr lang="en-US" sz="2000" dirty="0" smtClean="0"/>
          </a:p>
          <a:p>
            <a:pPr lvl="1"/>
            <a:endParaRPr lang="nl-BE" sz="2000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DB3D3D-B2F0-4F3A-AA0C-C3231845C924}" type="slidenum">
              <a:rPr lang="nl-NL" smtClean="0"/>
              <a:pPr/>
              <a:t>3</a:t>
            </a:fld>
            <a:endParaRPr lang="nl-NL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6E1735-963A-49D8-B703-F9BF15B79F24}" type="slidenum">
              <a:rPr lang="nl-NL" smtClean="0"/>
              <a:pPr/>
              <a:t>30</a:t>
            </a:fld>
            <a:endParaRPr lang="nl-NL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Acknowledgments</a:t>
            </a:r>
          </a:p>
        </p:txBody>
      </p:sp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9975" y="6232525"/>
            <a:ext cx="7016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2850" y="6242050"/>
            <a:ext cx="7556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Rectangle 11"/>
          <p:cNvSpPr>
            <a:spLocks noChangeArrowheads="1"/>
          </p:cNvSpPr>
          <p:nvPr/>
        </p:nvSpPr>
        <p:spPr bwMode="auto">
          <a:xfrm>
            <a:off x="1139825" y="6134100"/>
            <a:ext cx="7056438" cy="647700"/>
          </a:xfrm>
          <a:prstGeom prst="rect">
            <a:avLst/>
          </a:prstGeom>
          <a:solidFill>
            <a:srgbClr val="FFFFFF">
              <a:alpha val="5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209675" y="1811338"/>
            <a:ext cx="7524750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25000"/>
              </a:lnSpc>
              <a:spcBef>
                <a:spcPct val="20000"/>
              </a:spcBef>
              <a:buClr>
                <a:srgbClr val="00CC00"/>
              </a:buClr>
              <a:buSzPct val="75000"/>
              <a:buFont typeface="Wingdings" pitchFamily="2" charset="2"/>
              <a:buChar char="v"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Prof. Dr. </a:t>
            </a:r>
            <a:r>
              <a:rPr lang="en-US" sz="1800" b="1" kern="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Klaas</a:t>
            </a:r>
            <a:r>
              <a:rPr lang="en-US" sz="1800" b="1" kern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1800" b="1" kern="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Vandepoele</a:t>
            </a:r>
            <a:endParaRPr lang="en-US" sz="1800" b="1" kern="0" dirty="0">
              <a:solidFill>
                <a:schemeClr val="tx2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Clr>
                <a:srgbClr val="00CC00"/>
              </a:buClr>
              <a:buSzPct val="75000"/>
              <a:buFont typeface="Wingdings" pitchFamily="2" charset="2"/>
              <a:buChar char="v"/>
              <a:defRPr/>
            </a:pPr>
            <a:endParaRPr lang="en-US" sz="1800" b="1" kern="0" dirty="0">
              <a:solidFill>
                <a:schemeClr val="tx2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Clr>
                <a:srgbClr val="00CC00"/>
              </a:buClr>
              <a:buSzPct val="75000"/>
              <a:buFont typeface="Wingdings" pitchFamily="2" charset="2"/>
              <a:buChar char="v"/>
              <a:defRPr/>
            </a:pPr>
            <a:r>
              <a:rPr lang="en-US" sz="1800" b="1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Sebastian </a:t>
            </a:r>
            <a:r>
              <a:rPr lang="en-US" sz="1800" b="1" kern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Proost</a:t>
            </a:r>
            <a:r>
              <a:rPr lang="en-US" sz="1800" b="1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          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Clr>
                <a:srgbClr val="00CC00"/>
              </a:buClr>
              <a:buSzPct val="75000"/>
              <a:defRPr/>
            </a:pPr>
            <a:endParaRPr lang="en-US" sz="1800" b="1" kern="0" dirty="0">
              <a:solidFill>
                <a:schemeClr val="tx2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Clr>
                <a:srgbClr val="00CC00"/>
              </a:buClr>
              <a:buSzPct val="75000"/>
              <a:buFont typeface="Wingdings" pitchFamily="2" charset="2"/>
              <a:buChar char="v"/>
              <a:defRPr/>
            </a:pPr>
            <a:r>
              <a:rPr lang="en-US" sz="1800" b="1" kern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Prof. Dr. Yves </a:t>
            </a:r>
            <a:r>
              <a:rPr lang="en-US" sz="1800" b="1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Van de Peer 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00CC00"/>
              </a:buClr>
              <a:buSzPct val="70000"/>
              <a:buFont typeface="Wingdings" pitchFamily="2" charset="2"/>
              <a:buChar char="v"/>
              <a:defRPr/>
            </a:pPr>
            <a:endParaRPr lang="en-US" sz="1800" b="1" kern="0" dirty="0">
              <a:solidFill>
                <a:schemeClr val="tx2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50185" name="Picture 13"/>
          <p:cNvPicPr>
            <a:picLocks noChangeAspect="1" noChangeArrowheads="1"/>
          </p:cNvPicPr>
          <p:nvPr/>
        </p:nvPicPr>
        <p:blipFill>
          <a:blip r:embed="rId4" cstate="print"/>
          <a:srcRect r="14047"/>
          <a:stretch>
            <a:fillRect/>
          </a:stretch>
        </p:blipFill>
        <p:spPr bwMode="auto">
          <a:xfrm>
            <a:off x="6616728" y="2333610"/>
            <a:ext cx="627640" cy="7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746375" y="6308725"/>
            <a:ext cx="42291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1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</a:rPr>
              <a:t>http://bioinformatics.psb.ugent.be/plaza/</a:t>
            </a:r>
            <a:endParaRPr lang="nl-BE" sz="1800" b="1" dirty="0">
              <a:solidFill>
                <a:schemeClr val="tx2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3241" y="1493811"/>
            <a:ext cx="615752" cy="64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6728" y="3209922"/>
            <a:ext cx="657234" cy="65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PLAZA 2.5 gene content</a:t>
            </a:r>
            <a:endParaRPr lang="nl-BE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D04932-0CFC-43B2-844A-699CDECC6C28}" type="slidenum">
              <a:rPr lang="nl-NL" smtClean="0"/>
              <a:pPr/>
              <a:t>31</a:t>
            </a:fld>
            <a:endParaRPr lang="nl-NL" smtClean="0"/>
          </a:p>
        </p:txBody>
      </p: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2238" y="1244600"/>
            <a:ext cx="7305675" cy="550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Sequencing in progress</a:t>
            </a:r>
            <a:endParaRPr lang="nl-BE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6AF9D5-9BC5-48A4-BC58-455CBC56F022}" type="slidenum">
              <a:rPr lang="nl-NL" smtClean="0"/>
              <a:pPr/>
              <a:t>32</a:t>
            </a:fld>
            <a:endParaRPr lang="nl-NL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58900" y="1493838"/>
          <a:ext cx="5038794" cy="4965765"/>
        </p:xfrm>
        <a:graphic>
          <a:graphicData uri="http://schemas.openxmlformats.org/drawingml/2006/table">
            <a:tbl>
              <a:tblPr/>
              <a:tblGrid>
                <a:gridCol w="2907206"/>
                <a:gridCol w="2131588"/>
              </a:tblGrid>
              <a:tr h="22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Eucalyptus grandis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JGI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Arabidopsis arenosa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JGI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Gossypium (cotton) genome Phase II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JGI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Gossypium raimondii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JGI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Brassica rapa B3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JGI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Zea mays ssp. mays Mo17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JGI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Salix purpurea L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JGI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Arabidposis halleri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JGI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Capsella rubella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JGI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Boechera holboellii Panther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JGI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Miscanthus giganteus Sequencing Pilot Project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JGI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105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Manihot esculenta CV AM560-2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JGI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Setaria italica Yugu1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JGI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Aquilegia coerulea Goldsmith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JGI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Brassica ?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MGBP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Lycopersicum esculentum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ITGSP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Solanum tuberosum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PGSC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Musa acuminata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GMGC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Mimulus guttatus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JGI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Triphysaria versicolor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JGI</a:t>
                      </a:r>
                    </a:p>
                  </a:txBody>
                  <a:tcPr marL="9059" marR="9059" marT="90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Tool navigation table</a:t>
            </a:r>
            <a:endParaRPr lang="nl-BE" smtClean="0"/>
          </a:p>
        </p:txBody>
      </p:sp>
      <p:sp>
        <p:nvSpPr>
          <p:cNvPr id="12291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smtClean="0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31988F-5B9B-4130-9A6D-2EA6D652A5DE}" type="slidenum">
              <a:rPr lang="nl-NL" smtClean="0"/>
              <a:pPr/>
              <a:t>33</a:t>
            </a:fld>
            <a:endParaRPr lang="nl-NL" smtClean="0"/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384300"/>
            <a:ext cx="7593013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can we learn from Comparative Genomics?</a:t>
            </a:r>
            <a:endParaRPr lang="nl-BE" smtClean="0"/>
          </a:p>
        </p:txBody>
      </p:sp>
      <p:sp>
        <p:nvSpPr>
          <p:cNvPr id="1024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 smtClean="0"/>
              <a:t>Conservation</a:t>
            </a:r>
          </a:p>
          <a:p>
            <a:pPr lvl="1"/>
            <a:r>
              <a:rPr lang="en-GB" sz="2000" dirty="0" smtClean="0"/>
              <a:t>transfer knowledge gained from model organisms to non-model organisms</a:t>
            </a:r>
          </a:p>
          <a:p>
            <a:pPr lvl="1"/>
            <a:endParaRPr lang="en-GB" sz="2000" dirty="0" smtClean="0"/>
          </a:p>
          <a:p>
            <a:r>
              <a:rPr lang="en-GB" sz="2000" b="1" dirty="0" smtClean="0"/>
              <a:t>Variation</a:t>
            </a:r>
          </a:p>
          <a:p>
            <a:pPr lvl="1"/>
            <a:r>
              <a:rPr lang="en-GB" sz="2000" dirty="0" smtClean="0"/>
              <a:t>understand how genomes change over time in order to identify evolutionary processes and constraints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Evolutionary constraint &amp; detection of functional elements</a:t>
            </a:r>
          </a:p>
          <a:p>
            <a:pPr lvl="1"/>
            <a:r>
              <a:rPr lang="en-GB" sz="2000" dirty="0" smtClean="0"/>
              <a:t>coding elements (e.g. </a:t>
            </a:r>
            <a:r>
              <a:rPr lang="en-GB" sz="2000" dirty="0" err="1" smtClean="0"/>
              <a:t>exons</a:t>
            </a:r>
            <a:r>
              <a:rPr lang="en-GB" sz="2000" dirty="0" smtClean="0"/>
              <a:t>)</a:t>
            </a:r>
          </a:p>
          <a:p>
            <a:pPr lvl="1"/>
            <a:r>
              <a:rPr lang="en-GB" sz="2000" dirty="0" smtClean="0"/>
              <a:t>conserved non-coding </a:t>
            </a:r>
            <a:r>
              <a:rPr lang="en-US" sz="2000" dirty="0" smtClean="0"/>
              <a:t>sequences </a:t>
            </a:r>
            <a:r>
              <a:rPr lang="en-GB" sz="2000" dirty="0" smtClean="0"/>
              <a:t>(e.g. regulatory elements)</a:t>
            </a:r>
            <a:endParaRPr lang="nl-BE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D7B962-9740-4711-BD25-7123DAECFBF0}" type="slidenum">
              <a:rPr lang="nl-NL" smtClean="0"/>
              <a:pPr/>
              <a:t>5</a:t>
            </a:fld>
            <a:endParaRPr lang="nl-NL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368425" y="412750"/>
            <a:ext cx="7153275" cy="1008063"/>
          </a:xfrm>
        </p:spPr>
        <p:txBody>
          <a:bodyPr/>
          <a:lstStyle/>
          <a:p>
            <a:pPr eaLnBrk="1" hangingPunct="1"/>
            <a:r>
              <a:rPr lang="nl-NL" smtClean="0"/>
              <a:t>PLAZA, a resource for plant comparative genomics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 cstate="print"/>
          <a:srcRect t="72585"/>
          <a:stretch>
            <a:fillRect/>
          </a:stretch>
        </p:blipFill>
        <p:spPr bwMode="auto">
          <a:xfrm>
            <a:off x="0" y="800100"/>
            <a:ext cx="9144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 cstate="print"/>
          <a:srcRect r="4478"/>
          <a:stretch>
            <a:fillRect/>
          </a:stretch>
        </p:blipFill>
        <p:spPr bwMode="auto">
          <a:xfrm>
            <a:off x="-49213" y="982663"/>
            <a:ext cx="9220201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Box 9"/>
          <p:cNvSpPr txBox="1">
            <a:spLocks noChangeArrowheads="1"/>
          </p:cNvSpPr>
          <p:nvPr/>
        </p:nvSpPr>
        <p:spPr bwMode="auto">
          <a:xfrm>
            <a:off x="2673350" y="6262688"/>
            <a:ext cx="422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1800" b="1">
                <a:solidFill>
                  <a:srgbClr val="006600"/>
                </a:solidFill>
                <a:latin typeface="Calibri" pitchFamily="34" charset="0"/>
              </a:rPr>
              <a:t>http://bioinformatics.psb.ugent.be/plaza/</a:t>
            </a:r>
            <a:endParaRPr lang="nl-BE" sz="1800" b="1">
              <a:solidFill>
                <a:srgbClr val="006600"/>
              </a:solidFill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129338"/>
            <a:ext cx="9144000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 cstate="print"/>
          <a:srcRect t="1234"/>
          <a:stretch>
            <a:fillRect/>
          </a:stretch>
        </p:blipFill>
        <p:spPr bwMode="auto">
          <a:xfrm>
            <a:off x="6775450" y="960438"/>
            <a:ext cx="10128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4775" y="4540250"/>
            <a:ext cx="6653213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1128713"/>
            <a:ext cx="873442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BEC9E6-CC51-482B-AB4A-E480DA0D5FE3}" type="slidenum">
              <a:rPr lang="nl-NL" smtClean="0"/>
              <a:pPr/>
              <a:t>6</a:t>
            </a:fld>
            <a:endParaRPr lang="nl-NL" smtClean="0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AutoShape 4"/>
          <p:cNvSpPr>
            <a:spLocks noChangeArrowheads="1"/>
          </p:cNvSpPr>
          <p:nvPr/>
        </p:nvSpPr>
        <p:spPr bwMode="auto">
          <a:xfrm>
            <a:off x="1508125" y="1069975"/>
            <a:ext cx="7059613" cy="287338"/>
          </a:xfrm>
          <a:prstGeom prst="chevron">
            <a:avLst>
              <a:gd name="adj" fmla="val 47773"/>
            </a:avLst>
          </a:prstGeom>
          <a:gradFill rotWithShape="1">
            <a:gsLst>
              <a:gs pos="0">
                <a:srgbClr val="F5F5F5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i="1">
                <a:solidFill>
                  <a:srgbClr val="4D4D4D"/>
                </a:solidFill>
              </a:rPr>
              <a:t>Gene family analysis</a:t>
            </a:r>
          </a:p>
        </p:txBody>
      </p:sp>
      <p:sp>
        <p:nvSpPr>
          <p:cNvPr id="13318" name="AutoShape 5"/>
          <p:cNvSpPr>
            <a:spLocks noChangeArrowheads="1"/>
          </p:cNvSpPr>
          <p:nvPr/>
        </p:nvSpPr>
        <p:spPr bwMode="auto">
          <a:xfrm rot="5400000">
            <a:off x="-825500" y="3903663"/>
            <a:ext cx="2665413" cy="287337"/>
          </a:xfrm>
          <a:prstGeom prst="chevron">
            <a:avLst>
              <a:gd name="adj" fmla="val 16835"/>
            </a:avLst>
          </a:prstGeom>
          <a:gradFill rotWithShape="1">
            <a:gsLst>
              <a:gs pos="0">
                <a:srgbClr val="F5F5F5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i="1">
                <a:solidFill>
                  <a:srgbClr val="4D4D4D"/>
                </a:solidFill>
              </a:rPr>
              <a:t>Genome analysis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1213" y="5588000"/>
            <a:ext cx="6426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</a:rPr>
              <a:t>More information? Check 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</a:rPr>
              <a:t>Help </a:t>
            </a:r>
            <a:r>
              <a:rPr lang="en-US" sz="1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</a:rPr>
              <a:t>– 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</a:rPr>
              <a:t>Documentation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800" b="1" dirty="0">
                <a:solidFill>
                  <a:schemeClr val="accent2">
                    <a:lumMod val="10000"/>
                  </a:schemeClr>
                </a:solidFill>
                <a:latin typeface="Calibri" pitchFamily="34" charset="0"/>
              </a:rPr>
              <a:t>Data content </a:t>
            </a:r>
            <a:r>
              <a:rPr lang="en-US" sz="1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</a:rPr>
              <a:t>&amp; </a:t>
            </a:r>
            <a:r>
              <a:rPr lang="en-US" sz="1800" b="1" dirty="0">
                <a:solidFill>
                  <a:schemeClr val="accent2">
                    <a:lumMod val="10000"/>
                  </a:schemeClr>
                </a:solidFill>
                <a:latin typeface="Calibri" pitchFamily="34" charset="0"/>
              </a:rPr>
              <a:t>Construction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800" b="1" dirty="0">
                <a:solidFill>
                  <a:schemeClr val="accent2">
                    <a:lumMod val="10000"/>
                  </a:schemeClr>
                </a:solidFill>
                <a:latin typeface="Calibri" pitchFamily="34" charset="0"/>
              </a:rPr>
              <a:t>Tools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800" b="1" dirty="0">
                <a:solidFill>
                  <a:schemeClr val="accent2">
                    <a:lumMod val="10000"/>
                  </a:schemeClr>
                </a:solidFill>
                <a:latin typeface="Calibri" pitchFamily="34" charset="0"/>
              </a:rPr>
              <a:t>Tutorial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677150" y="6537325"/>
            <a:ext cx="1431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Proost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et al., 2009</a:t>
            </a:r>
            <a:endParaRPr lang="en-GB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439CEB-D28F-4684-AC90-38BBF9723FA2}" type="slidenum">
              <a:rPr lang="nl-NL" smtClean="0"/>
              <a:pPr/>
              <a:t>7</a:t>
            </a:fld>
            <a:endParaRPr lang="nl-NL" smtClean="0"/>
          </a:p>
        </p:txBody>
      </p:sp>
      <p:pic>
        <p:nvPicPr>
          <p:cNvPr id="15363" name="Picture 8"/>
          <p:cNvPicPr>
            <a:picLocks noChangeAspect="1" noChangeArrowheads="1"/>
          </p:cNvPicPr>
          <p:nvPr/>
        </p:nvPicPr>
        <p:blipFill>
          <a:blip r:embed="rId2" cstate="print"/>
          <a:srcRect b="24725"/>
          <a:stretch>
            <a:fillRect/>
          </a:stretch>
        </p:blipFill>
        <p:spPr bwMode="auto">
          <a:xfrm>
            <a:off x="1395413" y="4256088"/>
            <a:ext cx="6900862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5413" y="33338"/>
            <a:ext cx="6853237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4113" y="2625725"/>
            <a:ext cx="190817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 family page</a:t>
            </a:r>
            <a:endParaRPr lang="nl-BE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EFEC13-17C7-4DD8-B104-360BC74C736F}" type="slidenum">
              <a:rPr lang="nl-NL" smtClean="0"/>
              <a:pPr/>
              <a:t>8</a:t>
            </a:fld>
            <a:endParaRPr lang="nl-NL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4463" y="4451350"/>
            <a:ext cx="721042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3988" y="69850"/>
            <a:ext cx="7310437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 family similarity heat map, multiple sequence alignment &amp; phylogenetic trees</a:t>
            </a:r>
            <a:endParaRPr lang="nl-BE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101EB5-3E4A-4C7A-9F77-699A18A05EA1}" type="slidenum">
              <a:rPr lang="nl-NL" smtClean="0"/>
              <a:pPr/>
              <a:t>9</a:t>
            </a:fld>
            <a:endParaRPr lang="nl-NL" smtClean="0"/>
          </a:p>
        </p:txBody>
      </p:sp>
      <p:pic>
        <p:nvPicPr>
          <p:cNvPr id="17412" name="Picture 4" descr="jal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0825" y="3954463"/>
            <a:ext cx="4418013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igure_2.tif"/>
          <p:cNvPicPr>
            <a:picLocks noChangeAspect="1"/>
          </p:cNvPicPr>
          <p:nvPr/>
        </p:nvPicPr>
        <p:blipFill>
          <a:blip r:embed="rId3" cstate="print"/>
          <a:srcRect r="59779"/>
          <a:stretch>
            <a:fillRect/>
          </a:stretch>
        </p:blipFill>
        <p:spPr>
          <a:xfrm>
            <a:off x="1395413" y="3903663"/>
            <a:ext cx="2263775" cy="2738437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9225" y="1349375"/>
            <a:ext cx="2700338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8900" y="1347788"/>
            <a:ext cx="2957513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ircular Arrow 10"/>
          <p:cNvSpPr/>
          <p:nvPr/>
        </p:nvSpPr>
        <p:spPr>
          <a:xfrm rot="3961685">
            <a:off x="3739356" y="2728120"/>
            <a:ext cx="1577975" cy="1839912"/>
          </a:xfrm>
          <a:prstGeom prst="circularArrow">
            <a:avLst>
              <a:gd name="adj1" fmla="val 12500"/>
              <a:gd name="adj2" fmla="val 1668044"/>
              <a:gd name="adj3" fmla="val 20457681"/>
              <a:gd name="adj4" fmla="val 10800000"/>
              <a:gd name="adj5" fmla="val 12500"/>
            </a:avLst>
          </a:prstGeom>
          <a:solidFill>
            <a:srgbClr val="00CC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Standaardontwerp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10628</TotalTime>
  <Words>1021</Words>
  <Application>Microsoft Office PowerPoint</Application>
  <PresentationFormat>On-screen Show (4:3)</PresentationFormat>
  <Paragraphs>266</Paragraphs>
  <Slides>33</Slides>
  <Notes>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Standaardontwerp</vt:lpstr>
      <vt:lpstr>PLAZA 2.5 – a resource for plant comparative genomics</vt:lpstr>
      <vt:lpstr>Publicly available plant genomes</vt:lpstr>
      <vt:lpstr>Exploiting cross-species genome information</vt:lpstr>
      <vt:lpstr>What can we learn from Comparative Genomics?</vt:lpstr>
      <vt:lpstr>PLAZA, a resource for plant comparative genomics</vt:lpstr>
      <vt:lpstr>Slide 6</vt:lpstr>
      <vt:lpstr>Slide 7</vt:lpstr>
      <vt:lpstr>Gene family page</vt:lpstr>
      <vt:lpstr>Gene family similarity heat map, multiple sequence alignment &amp; phylogenetic trees</vt:lpstr>
      <vt:lpstr>Gene Ontology annotation</vt:lpstr>
      <vt:lpstr>Slide 11</vt:lpstr>
      <vt:lpstr>WGDotplot applet</vt:lpstr>
      <vt:lpstr>Whole-genome Circular Dotplot</vt:lpstr>
      <vt:lpstr>Slide 14</vt:lpstr>
      <vt:lpstr>Workbench data import</vt:lpstr>
      <vt:lpstr>Slide 16</vt:lpstr>
      <vt:lpstr>Slide 17</vt:lpstr>
      <vt:lpstr>Detection of orthologous plant genes</vt:lpstr>
      <vt:lpstr>How do we measure orthology?</vt:lpstr>
      <vt:lpstr>BLAST-based approaches</vt:lpstr>
      <vt:lpstr>Protein clustering</vt:lpstr>
      <vt:lpstr>Genome conservation</vt:lpstr>
      <vt:lpstr>Integration of 4 orthologous data types</vt:lpstr>
      <vt:lpstr>AT3G11670  - DGD1 (DIGALACTOSYL DIACYLGLYCEROL DEFICIENT 1)</vt:lpstr>
      <vt:lpstr>Slide 25</vt:lpstr>
      <vt:lpstr>AT1G15570 – CYCA3;2</vt:lpstr>
      <vt:lpstr>Slide 27</vt:lpstr>
      <vt:lpstr>The quest for single-copy orthologs…</vt:lpstr>
      <vt:lpstr>Conclusions</vt:lpstr>
      <vt:lpstr>Acknowledgments</vt:lpstr>
      <vt:lpstr>PLAZA 2.5 gene content</vt:lpstr>
      <vt:lpstr>Sequencing in progress</vt:lpstr>
      <vt:lpstr>Tool navigation table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mibel</cp:lastModifiedBy>
  <cp:revision>601</cp:revision>
  <cp:lastPrinted>1601-01-01T00:00:00Z</cp:lastPrinted>
  <dcterms:created xsi:type="dcterms:W3CDTF">1601-01-01T00:00:00Z</dcterms:created>
  <dcterms:modified xsi:type="dcterms:W3CDTF">2012-03-05T12:40:20Z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