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262" r:id="rId4"/>
    <p:sldId id="264" r:id="rId5"/>
    <p:sldId id="282" r:id="rId6"/>
    <p:sldId id="266" r:id="rId7"/>
    <p:sldId id="267" r:id="rId8"/>
    <p:sldId id="277" r:id="rId9"/>
    <p:sldId id="283" r:id="rId10"/>
    <p:sldId id="278" r:id="rId11"/>
    <p:sldId id="279" r:id="rId12"/>
    <p:sldId id="280" r:id="rId13"/>
    <p:sldId id="281" r:id="rId14"/>
    <p:sldId id="263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B2DFC-EF30-4871-A0BB-4B8FD1135DE2}" type="datetimeFigureOut">
              <a:rPr lang="nl-BE" smtClean="0"/>
              <a:t>23/02/2012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76B41-6BBB-40D8-B3C6-F61A7D6CC749}" type="slidenum">
              <a:rPr lang="nl-BE" smtClean="0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MAS5</a:t>
            </a:r>
          </a:p>
          <a:p>
            <a:pPr eaLnBrk="1" hangingPunct="1"/>
            <a:r>
              <a:rPr lang="en-US" smtClean="0"/>
              <a:t>RMA</a:t>
            </a:r>
          </a:p>
          <a:p>
            <a:pPr eaLnBrk="1" hangingPunct="1"/>
            <a:r>
              <a:rPr lang="en-US" smtClean="0"/>
              <a:t>gcRMA</a:t>
            </a:r>
          </a:p>
          <a:p>
            <a:pPr eaLnBrk="1" hangingPunct="1"/>
            <a:endParaRPr lang="nl-BE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D557FD6-AB08-47CC-8D64-AAAEA9EAF1D7}" type="slidenum">
              <a:rPr lang="nl-BE" smtClean="0"/>
              <a:pPr>
                <a:defRPr/>
              </a:pPr>
              <a:t>5</a:t>
            </a:fld>
            <a:endParaRPr lang="nl-B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SSC is more robust to outliers</a:t>
            </a:r>
            <a:endParaRPr lang="nl-BE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AAB0F8-8A56-423D-B07B-16774DB01D10}" type="slidenum">
              <a:rPr lang="nl-BE"/>
              <a:pPr/>
              <a:t>6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B54C-BF18-4DF4-9863-B3F3E98B9A1A}" type="datetimeFigureOut">
              <a:rPr lang="nl-BE" smtClean="0"/>
              <a:t>23/02/2012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2362-14E3-430E-A872-5ECA1FC671AA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B54C-BF18-4DF4-9863-B3F3E98B9A1A}" type="datetimeFigureOut">
              <a:rPr lang="nl-BE" smtClean="0"/>
              <a:t>23/02/2012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2362-14E3-430E-A872-5ECA1FC671AA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B54C-BF18-4DF4-9863-B3F3E98B9A1A}" type="datetimeFigureOut">
              <a:rPr lang="nl-BE" smtClean="0"/>
              <a:t>23/02/2012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2362-14E3-430E-A872-5ECA1FC671AA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B54C-BF18-4DF4-9863-B3F3E98B9A1A}" type="datetimeFigureOut">
              <a:rPr lang="nl-BE" smtClean="0"/>
              <a:t>23/02/2012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2362-14E3-430E-A872-5ECA1FC671AA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B54C-BF18-4DF4-9863-B3F3E98B9A1A}" type="datetimeFigureOut">
              <a:rPr lang="nl-BE" smtClean="0"/>
              <a:t>23/02/2012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2362-14E3-430E-A872-5ECA1FC671AA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B54C-BF18-4DF4-9863-B3F3E98B9A1A}" type="datetimeFigureOut">
              <a:rPr lang="nl-BE" smtClean="0"/>
              <a:t>23/02/2012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2362-14E3-430E-A872-5ECA1FC671AA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B54C-BF18-4DF4-9863-B3F3E98B9A1A}" type="datetimeFigureOut">
              <a:rPr lang="nl-BE" smtClean="0"/>
              <a:t>23/02/2012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2362-14E3-430E-A872-5ECA1FC671AA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B54C-BF18-4DF4-9863-B3F3E98B9A1A}" type="datetimeFigureOut">
              <a:rPr lang="nl-BE" smtClean="0"/>
              <a:t>23/02/2012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2362-14E3-430E-A872-5ECA1FC671AA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B54C-BF18-4DF4-9863-B3F3E98B9A1A}" type="datetimeFigureOut">
              <a:rPr lang="nl-BE" smtClean="0"/>
              <a:t>23/02/2012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2362-14E3-430E-A872-5ECA1FC671AA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B54C-BF18-4DF4-9863-B3F3E98B9A1A}" type="datetimeFigureOut">
              <a:rPr lang="nl-BE" smtClean="0"/>
              <a:t>23/02/2012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2362-14E3-430E-A872-5ECA1FC671AA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B54C-BF18-4DF4-9863-B3F3E98B9A1A}" type="datetimeFigureOut">
              <a:rPr lang="nl-BE" smtClean="0"/>
              <a:t>23/02/2012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2362-14E3-430E-A872-5ECA1FC671AA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7B54C-BF18-4DF4-9863-B3F3E98B9A1A}" type="datetimeFigureOut">
              <a:rPr lang="nl-BE" smtClean="0"/>
              <a:t>23/02/2012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82362-14E3-430E-A872-5ECA1FC671AA}" type="slidenum">
              <a:rPr lang="nl-BE" smtClean="0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bioinformatics.psb.ugent.be/cor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880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Network construction and exploration using CORNET and Cytoscape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SPICY WORKSHOP</a:t>
            </a:r>
          </a:p>
          <a:p>
            <a:r>
              <a:rPr lang="en-US" dirty="0" smtClean="0"/>
              <a:t>Wageningen, March 8</a:t>
            </a:r>
            <a:r>
              <a:rPr lang="en-US" baseline="30000" dirty="0" smtClean="0"/>
              <a:t>th</a:t>
            </a:r>
            <a:r>
              <a:rPr lang="en-US" dirty="0" smtClean="0"/>
              <a:t> 2012</a:t>
            </a:r>
          </a:p>
          <a:p>
            <a:endParaRPr lang="en-US" dirty="0" smtClean="0"/>
          </a:p>
          <a:p>
            <a:r>
              <a:rPr lang="en-US" dirty="0" smtClean="0"/>
              <a:t>Stefanie De Bodt</a:t>
            </a:r>
            <a:endParaRPr lang="nl-B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1719" t="10986" r="13281" b="5517"/>
          <a:stretch>
            <a:fillRect/>
          </a:stretch>
        </p:blipFill>
        <p:spPr bwMode="auto">
          <a:xfrm>
            <a:off x="0" y="0"/>
            <a:ext cx="9144064" cy="814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1133" t="10986" r="13281" b="18702"/>
          <a:stretch>
            <a:fillRect/>
          </a:stretch>
        </p:blipFill>
        <p:spPr bwMode="auto">
          <a:xfrm>
            <a:off x="0" y="0"/>
            <a:ext cx="92155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14350"/>
            <a:ext cx="809625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"/>
            <a:ext cx="95250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/>
          <a:srcRect b="2556"/>
          <a:stretch>
            <a:fillRect/>
          </a:stretch>
        </p:blipFill>
        <p:spPr bwMode="auto">
          <a:xfrm>
            <a:off x="107950" y="0"/>
            <a:ext cx="882015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52388" y="214313"/>
            <a:ext cx="554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mbria" pitchFamily="18" charset="0"/>
              </a:rPr>
              <a:t>Network exploration in Cytoscape</a:t>
            </a:r>
            <a:endParaRPr lang="nl-BE" sz="2800">
              <a:latin typeface="Cambria" pitchFamily="18" charset="0"/>
            </a:endParaRP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214313" y="1071563"/>
            <a:ext cx="4864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/>
              <a:t> Node and edge attribute browser</a:t>
            </a:r>
          </a:p>
          <a:p>
            <a:pPr>
              <a:buFont typeface="Arial" charset="0"/>
              <a:buChar char="•"/>
            </a:pPr>
            <a:r>
              <a:rPr lang="en-US" sz="2400"/>
              <a:t> Cytoscape LinkOut</a:t>
            </a:r>
          </a:p>
          <a:p>
            <a:pPr>
              <a:buFont typeface="Arial" charset="0"/>
              <a:buChar char="•"/>
            </a:pPr>
            <a:r>
              <a:rPr lang="en-US" sz="2400"/>
              <a:t> VizMapper</a:t>
            </a:r>
            <a:endParaRPr lang="nl-BE" sz="240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 l="2344" t="20508" r="68359" b="12840"/>
          <a:stretch>
            <a:fillRect/>
          </a:stretch>
        </p:blipFill>
        <p:spPr bwMode="auto">
          <a:xfrm>
            <a:off x="5500688" y="142875"/>
            <a:ext cx="3571875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 cstate="print"/>
          <a:srcRect l="2539" t="30957" r="68750" b="30225"/>
          <a:stretch>
            <a:fillRect/>
          </a:stretch>
        </p:blipFill>
        <p:spPr bwMode="auto">
          <a:xfrm>
            <a:off x="1857375" y="2928938"/>
            <a:ext cx="350043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b="3082"/>
          <a:stretch>
            <a:fillRect/>
          </a:stretch>
        </p:blipFill>
        <p:spPr bwMode="auto">
          <a:xfrm>
            <a:off x="-55563" y="0"/>
            <a:ext cx="919956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5620" t="68944" r="33749" b="3082"/>
          <a:stretch>
            <a:fillRect/>
          </a:stretch>
        </p:blipFill>
        <p:spPr bwMode="auto">
          <a:xfrm>
            <a:off x="428625" y="3700463"/>
            <a:ext cx="9144000" cy="31575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00813" y="1214438"/>
            <a:ext cx="2322512" cy="3698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NODE ATTRIBUTES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6146" t="23582" r="3229" b="5167"/>
          <a:stretch>
            <a:fillRect/>
          </a:stretch>
        </p:blipFill>
        <p:spPr bwMode="auto">
          <a:xfrm>
            <a:off x="2786063" y="357188"/>
            <a:ext cx="5786437" cy="63420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26313" y="5929313"/>
            <a:ext cx="1246187" cy="46196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LinkOut</a:t>
            </a:r>
            <a:endParaRPr lang="nl-B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b="3004"/>
          <a:stretch>
            <a:fillRect/>
          </a:stretch>
        </p:blipFill>
        <p:spPr bwMode="auto">
          <a:xfrm>
            <a:off x="0" y="0"/>
            <a:ext cx="91916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3990" t="68228" r="13811" b="3004"/>
          <a:stretch>
            <a:fillRect/>
          </a:stretch>
        </p:blipFill>
        <p:spPr bwMode="auto">
          <a:xfrm>
            <a:off x="0" y="4214813"/>
            <a:ext cx="9144000" cy="26431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34188" y="928688"/>
            <a:ext cx="2309812" cy="6461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CO-EXPRESSION</a:t>
            </a:r>
          </a:p>
          <a:p>
            <a:pPr>
              <a:defRPr/>
            </a:pPr>
            <a:r>
              <a:rPr lang="en-US" dirty="0"/>
              <a:t>EDGE ATTRIBUTES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b="3497"/>
          <a:stretch>
            <a:fillRect/>
          </a:stretch>
        </p:blipFill>
        <p:spPr bwMode="auto">
          <a:xfrm>
            <a:off x="0" y="0"/>
            <a:ext cx="9120188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9478" t="67509" r="8459" b="3665"/>
          <a:stretch>
            <a:fillRect/>
          </a:stretch>
        </p:blipFill>
        <p:spPr bwMode="auto">
          <a:xfrm>
            <a:off x="0" y="4357688"/>
            <a:ext cx="9144000" cy="228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256338" y="844550"/>
            <a:ext cx="2744787" cy="3698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PPI EDGE ATTRIBUTES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date-Fig1_cornetsche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75736"/>
            <a:ext cx="4337651" cy="656797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t="10313" r="2733" b="3436"/>
          <a:stretch>
            <a:fillRect/>
          </a:stretch>
        </p:blipFill>
        <p:spPr bwMode="auto">
          <a:xfrm>
            <a:off x="0" y="355600"/>
            <a:ext cx="9155113" cy="5073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 t="10313" r="75391" b="4375"/>
          <a:stretch>
            <a:fillRect/>
          </a:stretch>
        </p:blipFill>
        <p:spPr bwMode="auto">
          <a:xfrm>
            <a:off x="0" y="357188"/>
            <a:ext cx="3000375" cy="65008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429500" y="714375"/>
            <a:ext cx="1517650" cy="3698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VIZMAPPER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493713" y="444500"/>
            <a:ext cx="850741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latin typeface="Cambria" pitchFamily="18" charset="0"/>
              </a:rPr>
              <a:t>Acknowledgements</a:t>
            </a:r>
          </a:p>
          <a:p>
            <a:endParaRPr lang="en-US" sz="2000" dirty="0"/>
          </a:p>
          <a:p>
            <a:r>
              <a:rPr lang="en-US" b="1" dirty="0"/>
              <a:t>Stefanie De Bodt</a:t>
            </a:r>
          </a:p>
          <a:p>
            <a:r>
              <a:rPr lang="en-US" b="1" dirty="0"/>
              <a:t>Jens Hollunder</a:t>
            </a:r>
          </a:p>
          <a:p>
            <a:r>
              <a:rPr lang="en-US" b="1" dirty="0"/>
              <a:t>Nick Meulemeester</a:t>
            </a:r>
          </a:p>
          <a:p>
            <a:r>
              <a:rPr lang="en-US" dirty="0"/>
              <a:t>Hilde Nelissen</a:t>
            </a:r>
          </a:p>
          <a:p>
            <a:r>
              <a:rPr lang="en-US" dirty="0"/>
              <a:t>Thomas Van Parys</a:t>
            </a:r>
          </a:p>
          <a:p>
            <a:r>
              <a:rPr lang="en-US" dirty="0"/>
              <a:t>Michiel Van Bel</a:t>
            </a:r>
          </a:p>
          <a:p>
            <a:r>
              <a:rPr lang="en-US" dirty="0"/>
              <a:t>Klaas Vandepoele</a:t>
            </a:r>
          </a:p>
          <a:p>
            <a:r>
              <a:rPr lang="en-US" dirty="0"/>
              <a:t>Yves Van de Peer</a:t>
            </a:r>
          </a:p>
          <a:p>
            <a:r>
              <a:rPr lang="en-US" b="1" dirty="0"/>
              <a:t>Dirk Inzé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Published version: </a:t>
            </a:r>
            <a:r>
              <a:rPr lang="en-US" sz="2000" b="1" dirty="0">
                <a:hlinkClick r:id="rId2"/>
              </a:rPr>
              <a:t>http://bioinformatics.psb.ugent.be/cornet</a:t>
            </a:r>
            <a:endParaRPr lang="en-US" sz="2000" b="1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nl-BE" sz="2000" dirty="0"/>
              <a:t>De Bodt, S., Carvajal, D., Hollunder, J., Van den Cruyce, J., Movahedi, S., Inzé, D. (2010) CORNET: a user-friendly tool for data mining and integration. Plant Physiology 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215063" y="642938"/>
            <a:ext cx="2571750" cy="1643062"/>
            <a:chOff x="6357950" y="428625"/>
            <a:chExt cx="2571738" cy="1643053"/>
          </a:xfrm>
        </p:grpSpPr>
        <p:pic>
          <p:nvPicPr>
            <p:cNvPr id="5018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00826" y="1428736"/>
              <a:ext cx="706335" cy="500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1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43691" y="571505"/>
              <a:ext cx="433035" cy="5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2" name="Picture 4" descr="psb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86631" y="500065"/>
              <a:ext cx="1571633" cy="592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 bwMode="auto">
            <a:xfrm>
              <a:off x="6357950" y="428625"/>
              <a:ext cx="2571738" cy="1643053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pic>
          <p:nvPicPr>
            <p:cNvPr id="50184" name="Picture 8" descr="logoBEG_groen.t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58082" y="1357298"/>
              <a:ext cx="1337199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71500" y="928688"/>
          <a:ext cx="8001058" cy="5286416"/>
        </p:xfrm>
        <a:graphic>
          <a:graphicData uri="http://schemas.openxmlformats.org/drawingml/2006/table">
            <a:tbl>
              <a:tblPr/>
              <a:tblGrid>
                <a:gridCol w="4855939"/>
                <a:gridCol w="1287701"/>
                <a:gridCol w="1857418"/>
              </a:tblGrid>
              <a:tr h="2770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</a:rPr>
                        <a:t>Microarray</a:t>
                      </a:r>
                      <a:endParaRPr lang="nl-BE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CORNET 1.0</a:t>
                      </a:r>
                      <a:endParaRPr lang="nl-BE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CORNET 2.0</a:t>
                      </a:r>
                      <a:endParaRPr lang="nl-BE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Number of arrays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3055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3055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3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Number of experiments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1209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1209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Number of series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200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200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Number of experiments with 2 replicates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634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634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Number of experiments with more than 2 replicates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575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575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Protein-protein interactions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Vidal - Number of experimentally identified PPIs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-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6205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3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MIND0.5 – Number of experimentally identified PPIs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-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17856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Other – Number of experimentally identified PPIs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-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10353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Number of experimentally identified PPIs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4302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34269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</a:rPr>
                        <a:t>Number of computationally predicted PPIs</a:t>
                      </a:r>
                      <a:endParaRPr lang="nl-BE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89181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88642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Total number of PPIs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93109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121999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</a:rPr>
                        <a:t>Regulatory interactions</a:t>
                      </a:r>
                      <a:endParaRPr lang="nl-BE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</a:rPr>
                        <a:t>Number of confirmed AGRIS interactions</a:t>
                      </a:r>
                      <a:endParaRPr lang="nl-BE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</a:rPr>
                        <a:t>-</a:t>
                      </a:r>
                      <a:endParaRPr lang="nl-BE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574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70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Number of unconfirmed AGRIS interactions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</a:rPr>
                        <a:t>-</a:t>
                      </a:r>
                      <a:endParaRPr lang="nl-BE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</a:rPr>
                        <a:t>12464</a:t>
                      </a:r>
                      <a:endParaRPr lang="nl-BE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0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Number of gene-target relations (genetic_modification)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-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</a:rPr>
                        <a:t>156563</a:t>
                      </a:r>
                      <a:endParaRPr lang="nl-BE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0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Total number of regulatory interactions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-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</a:rPr>
                        <a:t>168651</a:t>
                      </a:r>
                      <a:endParaRPr lang="nl-BE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Gene-gene associations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AraNet – Total number of associations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-</a:t>
                      </a:r>
                      <a:endParaRPr lang="nl-BE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</a:rPr>
                        <a:t>1062222</a:t>
                      </a:r>
                      <a:endParaRPr lang="nl-BE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2296" name="TextBox 2"/>
          <p:cNvSpPr txBox="1">
            <a:spLocks noChangeArrowheads="1"/>
          </p:cNvSpPr>
          <p:nvPr/>
        </p:nvSpPr>
        <p:spPr bwMode="auto">
          <a:xfrm>
            <a:off x="2928938" y="214313"/>
            <a:ext cx="3170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CORNET statistics</a:t>
            </a:r>
            <a:endParaRPr lang="nl-BE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cornet_coexpressio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260350"/>
            <a:ext cx="8964612" cy="632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715375" cy="1143000"/>
          </a:xfrm>
        </p:spPr>
        <p:txBody>
          <a:bodyPr>
            <a:normAutofit fontScale="90000"/>
          </a:bodyPr>
          <a:lstStyle/>
          <a:p>
            <a:r>
              <a:rPr lang="en-US" sz="3600" smtClean="0">
                <a:latin typeface="Cambria" pitchFamily="18" charset="0"/>
              </a:rPr>
              <a:t>Need for co-expression studies</a:t>
            </a:r>
            <a:r>
              <a:rPr lang="en-US" sz="4000" smtClean="0">
                <a:latin typeface="Cambria" pitchFamily="18" charset="0"/>
              </a:rPr>
              <a:t/>
            </a:r>
            <a:br>
              <a:rPr lang="en-US" sz="4000" smtClean="0">
                <a:latin typeface="Cambria" pitchFamily="18" charset="0"/>
              </a:rPr>
            </a:br>
            <a:endParaRPr lang="nl-BE" sz="4000" smtClean="0">
              <a:latin typeface="Cambria" pitchFamily="18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2400" smtClean="0"/>
              <a:t>Measure of expression similarity</a:t>
            </a:r>
          </a:p>
          <a:p>
            <a:pPr>
              <a:spcBef>
                <a:spcPct val="50000"/>
              </a:spcBef>
            </a:pPr>
            <a:r>
              <a:rPr lang="en-US" sz="2400" smtClean="0"/>
              <a:t>Guilt-by-association: similarity in regulation, function</a:t>
            </a:r>
          </a:p>
          <a:p>
            <a:pPr>
              <a:spcBef>
                <a:spcPct val="50000"/>
              </a:spcBef>
            </a:pPr>
            <a:r>
              <a:rPr lang="en-US" sz="2400" smtClean="0"/>
              <a:t>When and where are genes expressed?</a:t>
            </a:r>
          </a:p>
          <a:p>
            <a:pPr>
              <a:spcBef>
                <a:spcPct val="50000"/>
              </a:spcBef>
            </a:pPr>
            <a:r>
              <a:rPr lang="en-US" sz="2400" smtClean="0"/>
              <a:t>Which genes show similar expression?</a:t>
            </a:r>
          </a:p>
          <a:p>
            <a:pPr>
              <a:spcBef>
                <a:spcPct val="50000"/>
              </a:spcBef>
            </a:pPr>
            <a:r>
              <a:rPr lang="en-US" sz="2400" smtClean="0"/>
              <a:t>Which known genes co-express with unknown genes?</a:t>
            </a:r>
          </a:p>
          <a:p>
            <a:pPr>
              <a:spcBef>
                <a:spcPct val="50000"/>
              </a:spcBef>
            </a:pPr>
            <a:r>
              <a:rPr lang="en-US" sz="2400" smtClean="0"/>
              <a:t>Spatial and temporal behavior of networks</a:t>
            </a:r>
          </a:p>
          <a:p>
            <a:pPr>
              <a:spcBef>
                <a:spcPct val="50000"/>
              </a:spcBef>
            </a:pPr>
            <a:r>
              <a:rPr lang="en-US" sz="2400" smtClean="0"/>
              <a:t>Dynamics of protein-protein interactions</a:t>
            </a:r>
          </a:p>
          <a:p>
            <a:pPr>
              <a:buFont typeface="Wingdings" pitchFamily="2" charset="2"/>
              <a:buChar char="§"/>
            </a:pPr>
            <a:endParaRPr lang="nl-BE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Preprocessing of microarray data</a:t>
            </a:r>
            <a:endParaRPr lang="nl-BE" smtClean="0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143000" y="1500188"/>
            <a:ext cx="6429375" cy="4830762"/>
            <a:chOff x="1143000" y="1500188"/>
            <a:chExt cx="6429375" cy="4830762"/>
          </a:xfrm>
        </p:grpSpPr>
        <p:pic>
          <p:nvPicPr>
            <p:cNvPr id="1024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t="8910" r="58688" b="54819"/>
            <a:stretch>
              <a:fillRect/>
            </a:stretch>
          </p:blipFill>
          <p:spPr bwMode="auto">
            <a:xfrm>
              <a:off x="4643438" y="1500188"/>
              <a:ext cx="2928937" cy="171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t="51811" r="58688" b="12500"/>
            <a:stretch>
              <a:fillRect/>
            </a:stretch>
          </p:blipFill>
          <p:spPr bwMode="auto">
            <a:xfrm>
              <a:off x="4643438" y="4643783"/>
              <a:ext cx="2928937" cy="1687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Striped Right Arrow 17"/>
            <p:cNvSpPr/>
            <p:nvPr/>
          </p:nvSpPr>
          <p:spPr bwMode="auto">
            <a:xfrm rot="5400000">
              <a:off x="5673725" y="3714750"/>
              <a:ext cx="1143000" cy="285750"/>
            </a:xfrm>
            <a:prstGeom prst="stripedRightArrow">
              <a:avLst/>
            </a:prstGeom>
            <a:solidFill>
              <a:srgbClr val="BBE0E3"/>
            </a:solidFill>
            <a:ln w="6350">
              <a:solidFill>
                <a:srgbClr val="89A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5245100" y="3643313"/>
              <a:ext cx="1970088" cy="3381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PREPROCESSING</a:t>
              </a:r>
              <a:endParaRPr lang="nl-BE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Round Diagonal Corner Rectangle 19"/>
            <p:cNvSpPr/>
            <p:nvPr/>
          </p:nvSpPr>
          <p:spPr>
            <a:xfrm>
              <a:off x="1143000" y="1571625"/>
              <a:ext cx="3000375" cy="609600"/>
            </a:xfrm>
            <a:prstGeom prst="round2Diag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89A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Raw microarray data</a:t>
              </a:r>
              <a:endParaRPr lang="nl-BE" dirty="0"/>
            </a:p>
          </p:txBody>
        </p:sp>
        <p:sp>
          <p:nvSpPr>
            <p:cNvPr id="21" name="Round Diagonal Corner Rectangle 20"/>
            <p:cNvSpPr/>
            <p:nvPr/>
          </p:nvSpPr>
          <p:spPr>
            <a:xfrm>
              <a:off x="1143000" y="2560638"/>
              <a:ext cx="3000375" cy="609600"/>
            </a:xfrm>
            <a:prstGeom prst="round2DiagRect">
              <a:avLst/>
            </a:prstGeom>
            <a:solidFill>
              <a:srgbClr val="BBE0E3"/>
            </a:solidFill>
            <a:ln>
              <a:solidFill>
                <a:srgbClr val="89A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Background correction</a:t>
              </a:r>
              <a:endParaRPr lang="nl-BE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 Diagonal Corner Rectangle 21"/>
            <p:cNvSpPr/>
            <p:nvPr/>
          </p:nvSpPr>
          <p:spPr>
            <a:xfrm>
              <a:off x="1143000" y="3551238"/>
              <a:ext cx="3000375" cy="608012"/>
            </a:xfrm>
            <a:prstGeom prst="round2DiagRect">
              <a:avLst/>
            </a:prstGeom>
            <a:solidFill>
              <a:srgbClr val="BBE0E3"/>
            </a:solidFill>
            <a:ln>
              <a:solidFill>
                <a:srgbClr val="89A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Normalization</a:t>
              </a:r>
              <a:endParaRPr lang="nl-BE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 Diagonal Corner Rectangle 22"/>
            <p:cNvSpPr/>
            <p:nvPr/>
          </p:nvSpPr>
          <p:spPr>
            <a:xfrm>
              <a:off x="1143000" y="4540250"/>
              <a:ext cx="3000375" cy="609600"/>
            </a:xfrm>
            <a:prstGeom prst="round2DiagRect">
              <a:avLst/>
            </a:prstGeom>
            <a:solidFill>
              <a:srgbClr val="BBE0E3"/>
            </a:solidFill>
            <a:ln>
              <a:solidFill>
                <a:srgbClr val="89A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Summarization</a:t>
              </a:r>
              <a:endParaRPr lang="nl-BE" dirty="0">
                <a:solidFill>
                  <a:schemeClr val="tx1"/>
                </a:solidFill>
              </a:endParaRPr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2554288" y="2257425"/>
              <a:ext cx="177800" cy="227013"/>
            </a:xfrm>
            <a:prstGeom prst="downArrow">
              <a:avLst/>
            </a:prstGeom>
            <a:solidFill>
              <a:srgbClr val="BBE0E3"/>
            </a:solidFill>
            <a:ln>
              <a:solidFill>
                <a:srgbClr val="89A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2554288" y="3246438"/>
              <a:ext cx="177800" cy="228600"/>
            </a:xfrm>
            <a:prstGeom prst="downArrow">
              <a:avLst/>
            </a:prstGeom>
            <a:solidFill>
              <a:srgbClr val="BBE0E3"/>
            </a:solidFill>
            <a:ln>
              <a:solidFill>
                <a:srgbClr val="89A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2554288" y="4235450"/>
              <a:ext cx="177800" cy="228600"/>
            </a:xfrm>
            <a:prstGeom prst="downArrow">
              <a:avLst/>
            </a:prstGeom>
            <a:solidFill>
              <a:srgbClr val="BBE0E3"/>
            </a:solidFill>
            <a:ln>
              <a:solidFill>
                <a:srgbClr val="89A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2554288" y="5226050"/>
              <a:ext cx="177800" cy="228600"/>
            </a:xfrm>
            <a:prstGeom prst="downArrow">
              <a:avLst/>
            </a:prstGeom>
            <a:solidFill>
              <a:srgbClr val="BBE0E3"/>
            </a:solidFill>
            <a:ln>
              <a:solidFill>
                <a:srgbClr val="89A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28" name="Round Diagonal Corner Rectangle 27"/>
            <p:cNvSpPr/>
            <p:nvPr/>
          </p:nvSpPr>
          <p:spPr>
            <a:xfrm>
              <a:off x="1143000" y="5605463"/>
              <a:ext cx="3000375" cy="609600"/>
            </a:xfrm>
            <a:prstGeom prst="round2Diag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89A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Log2 absolute expression values</a:t>
              </a:r>
              <a:endParaRPr lang="nl-BE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857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kern="0" dirty="0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rPr>
              <a:t>Co-expression</a:t>
            </a:r>
            <a:endParaRPr lang="en-US" sz="4400" kern="0" dirty="0">
              <a:solidFill>
                <a:schemeClr val="tx2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2205038"/>
            <a:ext cx="8147050" cy="452596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311275" y="4475163"/>
            <a:ext cx="2886075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High correlation coefficient</a:t>
            </a:r>
          </a:p>
        </p:txBody>
      </p:sp>
      <p:pic>
        <p:nvPicPr>
          <p:cNvPr id="11269" name="Picture 13" descr="PC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913" y="1617663"/>
            <a:ext cx="3457575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14"/>
          <p:cNvSpPr txBox="1">
            <a:spLocks noChangeArrowheads="1"/>
          </p:cNvSpPr>
          <p:nvPr/>
        </p:nvSpPr>
        <p:spPr bwMode="auto">
          <a:xfrm rot="-5400000">
            <a:off x="61119" y="2672556"/>
            <a:ext cx="1339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Expression value</a:t>
            </a:r>
          </a:p>
        </p:txBody>
      </p:sp>
      <p:pic>
        <p:nvPicPr>
          <p:cNvPr id="11271" name="Picture 20" descr="PCC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5825" y="1635125"/>
            <a:ext cx="3448050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21"/>
          <p:cNvSpPr txBox="1">
            <a:spLocks noChangeArrowheads="1"/>
          </p:cNvSpPr>
          <p:nvPr/>
        </p:nvSpPr>
        <p:spPr bwMode="auto">
          <a:xfrm>
            <a:off x="5122863" y="4481513"/>
            <a:ext cx="2835275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 correlation coefficient</a:t>
            </a:r>
          </a:p>
        </p:txBody>
      </p:sp>
      <p:sp>
        <p:nvSpPr>
          <p:cNvPr id="11273" name="Text Box 22"/>
          <p:cNvSpPr txBox="1">
            <a:spLocks noChangeArrowheads="1"/>
          </p:cNvSpPr>
          <p:nvPr/>
        </p:nvSpPr>
        <p:spPr bwMode="auto">
          <a:xfrm>
            <a:off x="3543300" y="1779588"/>
            <a:ext cx="627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80C5CA"/>
                </a:solidFill>
              </a:rPr>
              <a:t>Gene A</a:t>
            </a:r>
          </a:p>
          <a:p>
            <a:r>
              <a:rPr lang="en-US" sz="1000" b="1">
                <a:solidFill>
                  <a:srgbClr val="FC1C04"/>
                </a:solidFill>
              </a:rPr>
              <a:t>Gene B</a:t>
            </a:r>
          </a:p>
        </p:txBody>
      </p:sp>
      <p:sp>
        <p:nvSpPr>
          <p:cNvPr id="11274" name="Text Box 23"/>
          <p:cNvSpPr txBox="1">
            <a:spLocks noChangeArrowheads="1"/>
          </p:cNvSpPr>
          <p:nvPr/>
        </p:nvSpPr>
        <p:spPr bwMode="auto">
          <a:xfrm>
            <a:off x="7315200" y="1779588"/>
            <a:ext cx="627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80C5CA"/>
                </a:solidFill>
              </a:rPr>
              <a:t>Gene A</a:t>
            </a:r>
          </a:p>
          <a:p>
            <a:r>
              <a:rPr lang="en-US" sz="1000" b="1">
                <a:solidFill>
                  <a:srgbClr val="FC1C04"/>
                </a:solidFill>
              </a:rPr>
              <a:t>Gene C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14375" y="5429250"/>
            <a:ext cx="7429500" cy="1143000"/>
            <a:chOff x="714348" y="5500702"/>
            <a:chExt cx="7429552" cy="1143008"/>
          </a:xfrm>
        </p:grpSpPr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857275" y="5500702"/>
              <a:ext cx="7286625" cy="1143000"/>
              <a:chOff x="428647" y="1000108"/>
              <a:chExt cx="7286625" cy="1143000"/>
            </a:xfrm>
          </p:grpSpPr>
          <p:pic>
            <p:nvPicPr>
              <p:cNvPr id="11278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000522" y="1000108"/>
                <a:ext cx="3714750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79" name="TextBox 3"/>
              <p:cNvSpPr txBox="1">
                <a:spLocks noChangeArrowheads="1"/>
              </p:cNvSpPr>
              <p:nvPr/>
            </p:nvSpPr>
            <p:spPr bwMode="auto">
              <a:xfrm>
                <a:off x="428647" y="1357295"/>
                <a:ext cx="3348032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Pearson correlation coefficient:</a:t>
                </a:r>
              </a:p>
              <a:p>
                <a:r>
                  <a:rPr lang="en-US" sz="1400"/>
                  <a:t>	(range: -1,0,1)</a:t>
                </a:r>
                <a:endParaRPr lang="nl-BE" sz="1400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714348" y="5572141"/>
              <a:ext cx="7429552" cy="107156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285750" y="214313"/>
            <a:ext cx="8572500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Predefined microarray expression compendia </a:t>
            </a:r>
            <a:endParaRPr lang="en-US"/>
          </a:p>
          <a:p>
            <a:pPr>
              <a:buFont typeface="Wingdings" pitchFamily="2" charset="2"/>
              <a:buChar char="§"/>
            </a:pPr>
            <a:r>
              <a:rPr lang="en-US"/>
              <a:t> Compendium 1 (bias towards cell cycle, growth, development)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Compendium 2 (no bias, no redundancy in experiments)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AtGenExpress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Abiotic stress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Biotic stress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Stress (abiotic + biotic)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Hormone treatment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Genetic modification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Development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Flower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Leaf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Root 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Seed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Whole plant</a:t>
            </a:r>
          </a:p>
          <a:p>
            <a:endParaRPr lang="en-US"/>
          </a:p>
          <a:p>
            <a:r>
              <a:rPr lang="en-US" sz="2400"/>
              <a:t>User-defined microarray expression compendia</a:t>
            </a:r>
            <a:endParaRPr lang="en-US"/>
          </a:p>
          <a:p>
            <a:pPr>
              <a:buFont typeface="Wingdings" pitchFamily="2" charset="2"/>
              <a:buChar char="§"/>
            </a:pPr>
            <a:r>
              <a:rPr lang="en-US"/>
              <a:t> Compilation of public microarrays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Compilation of private microarrays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Compilation of public and private microarrays</a:t>
            </a:r>
            <a:endParaRPr lang="nl-BE"/>
          </a:p>
          <a:p>
            <a:endParaRPr lang="en-US" sz="2000"/>
          </a:p>
          <a:p>
            <a:r>
              <a:rPr lang="en-US" sz="2400"/>
              <a:t>Multiple microarray expression compendia simultaneously</a:t>
            </a:r>
            <a:endParaRPr lang="nl-BE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 descr="Fig4__new_DELLA_comb_colorecompII_PCC06_PPI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492125"/>
            <a:ext cx="4414837" cy="6294438"/>
          </a:xfrm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6000750" y="4643438"/>
            <a:ext cx="2928938" cy="20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Expression compendia</a:t>
            </a:r>
          </a:p>
          <a:p>
            <a:endParaRPr lang="en-US"/>
          </a:p>
          <a:p>
            <a:r>
              <a:rPr lang="en-US"/>
              <a:t>Leaf compendium</a:t>
            </a:r>
          </a:p>
          <a:p>
            <a:r>
              <a:rPr lang="en-US"/>
              <a:t>Seed compendium</a:t>
            </a:r>
          </a:p>
          <a:p>
            <a:endParaRPr lang="en-US"/>
          </a:p>
          <a:p>
            <a:r>
              <a:rPr lang="en-US"/>
              <a:t>Abiotic stress compendium</a:t>
            </a:r>
          </a:p>
          <a:p>
            <a:r>
              <a:rPr lang="en-US"/>
              <a:t>Hormone compendium</a:t>
            </a:r>
            <a:endParaRPr lang="nl-BE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57188" y="0"/>
            <a:ext cx="8229601" cy="511175"/>
          </a:xfrm>
          <a:prstGeom prst="rect">
            <a:avLst/>
          </a:prstGeom>
        </p:spPr>
        <p:txBody>
          <a:bodyPr/>
          <a:lstStyle/>
          <a:p>
            <a:pPr marL="0" lvl="1" algn="ctr" eaLnBrk="0" hangingPunct="0">
              <a:defRPr/>
            </a:pPr>
            <a:r>
              <a:rPr lang="en-US" sz="2800" kern="0" dirty="0">
                <a:solidFill>
                  <a:schemeClr val="tx2"/>
                </a:solidFill>
              </a:rPr>
              <a:t>Co-expression in multiple datasets is important</a:t>
            </a:r>
            <a:endParaRPr lang="nl-BE" sz="2800" kern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11461" b="5214"/>
          <a:stretch>
            <a:fillRect/>
          </a:stretch>
        </p:blipFill>
        <p:spPr bwMode="auto">
          <a:xfrm>
            <a:off x="0" y="0"/>
            <a:ext cx="9144000" cy="645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859338" y="4329113"/>
            <a:ext cx="4032250" cy="1743075"/>
            <a:chOff x="3061" y="2659"/>
            <a:chExt cx="2540" cy="1098"/>
          </a:xfrm>
        </p:grpSpPr>
        <p:sp>
          <p:nvSpPr>
            <p:cNvPr id="10277" name="Rectangle 12"/>
            <p:cNvSpPr>
              <a:spLocks noChangeArrowheads="1"/>
            </p:cNvSpPr>
            <p:nvPr/>
          </p:nvSpPr>
          <p:spPr bwMode="auto">
            <a:xfrm>
              <a:off x="3061" y="2659"/>
              <a:ext cx="2540" cy="1090"/>
            </a:xfrm>
            <a:prstGeom prst="rect">
              <a:avLst/>
            </a:prstGeom>
            <a:noFill/>
            <a:ln w="1587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0278" name="Line 13"/>
            <p:cNvSpPr>
              <a:spLocks noChangeShapeType="1"/>
            </p:cNvSpPr>
            <p:nvPr/>
          </p:nvSpPr>
          <p:spPr bwMode="auto">
            <a:xfrm>
              <a:off x="4241" y="2659"/>
              <a:ext cx="15" cy="1098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pic>
          <p:nvPicPr>
            <p:cNvPr id="10279" name="Picture 14" descr="cornet_coexpression"/>
            <p:cNvPicPr>
              <a:picLocks noChangeAspect="1" noChangeArrowheads="1"/>
            </p:cNvPicPr>
            <p:nvPr/>
          </p:nvPicPr>
          <p:blipFill>
            <a:blip r:embed="rId3" cstate="print"/>
            <a:srcRect l="3654" r="58121" b="56813"/>
            <a:stretch>
              <a:fillRect/>
            </a:stretch>
          </p:blipFill>
          <p:spPr bwMode="auto">
            <a:xfrm>
              <a:off x="3107" y="2867"/>
              <a:ext cx="1134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0" name="Picture 15" descr="cornet_coexpression"/>
            <p:cNvPicPr>
              <a:picLocks noChangeAspect="1" noChangeArrowheads="1"/>
            </p:cNvPicPr>
            <p:nvPr/>
          </p:nvPicPr>
          <p:blipFill>
            <a:blip r:embed="rId4" cstate="print"/>
            <a:srcRect t="40932" r="55069"/>
            <a:stretch>
              <a:fillRect/>
            </a:stretch>
          </p:blipFill>
          <p:spPr bwMode="auto">
            <a:xfrm>
              <a:off x="4286" y="2683"/>
              <a:ext cx="1270" cy="1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843213" y="5084763"/>
            <a:ext cx="287337" cy="274637"/>
            <a:chOff x="1791" y="3203"/>
            <a:chExt cx="181" cy="173"/>
          </a:xfrm>
        </p:grpSpPr>
        <p:sp>
          <p:nvSpPr>
            <p:cNvPr id="10275" name="Oval 19"/>
            <p:cNvSpPr>
              <a:spLocks noChangeAspect="1" noChangeArrowheads="1"/>
            </p:cNvSpPr>
            <p:nvPr/>
          </p:nvSpPr>
          <p:spPr bwMode="auto">
            <a:xfrm>
              <a:off x="1804" y="3220"/>
              <a:ext cx="145" cy="1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8450" name="Text Box 18"/>
            <p:cNvSpPr txBox="1">
              <a:spLocks noChangeArrowheads="1"/>
            </p:cNvSpPr>
            <p:nvPr/>
          </p:nvSpPr>
          <p:spPr bwMode="auto">
            <a:xfrm flipH="1">
              <a:off x="1791" y="3203"/>
              <a:ext cx="1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5437188" y="4575175"/>
            <a:ext cx="287337" cy="274638"/>
            <a:chOff x="1791" y="3203"/>
            <a:chExt cx="181" cy="173"/>
          </a:xfrm>
        </p:grpSpPr>
        <p:sp>
          <p:nvSpPr>
            <p:cNvPr id="10273" name="Oval 26"/>
            <p:cNvSpPr>
              <a:spLocks noChangeAspect="1" noChangeArrowheads="1"/>
            </p:cNvSpPr>
            <p:nvPr/>
          </p:nvSpPr>
          <p:spPr bwMode="auto">
            <a:xfrm>
              <a:off x="1804" y="3220"/>
              <a:ext cx="145" cy="1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8459" name="Text Box 27"/>
            <p:cNvSpPr txBox="1">
              <a:spLocks noChangeArrowheads="1"/>
            </p:cNvSpPr>
            <p:nvPr/>
          </p:nvSpPr>
          <p:spPr bwMode="auto">
            <a:xfrm flipH="1">
              <a:off x="1791" y="3203"/>
              <a:ext cx="1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197100" y="5238750"/>
            <a:ext cx="287338" cy="274638"/>
            <a:chOff x="3288" y="4020"/>
            <a:chExt cx="181" cy="173"/>
          </a:xfrm>
        </p:grpSpPr>
        <p:sp>
          <p:nvSpPr>
            <p:cNvPr id="10271" name="Oval 32"/>
            <p:cNvSpPr>
              <a:spLocks noChangeAspect="1" noChangeArrowheads="1"/>
            </p:cNvSpPr>
            <p:nvPr/>
          </p:nvSpPr>
          <p:spPr bwMode="auto">
            <a:xfrm>
              <a:off x="3301" y="4037"/>
              <a:ext cx="145" cy="1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8465" name="Text Box 33"/>
            <p:cNvSpPr txBox="1">
              <a:spLocks noChangeArrowheads="1"/>
            </p:cNvSpPr>
            <p:nvPr/>
          </p:nvSpPr>
          <p:spPr bwMode="auto">
            <a:xfrm flipH="1">
              <a:off x="3288" y="4020"/>
              <a:ext cx="1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5435600" y="5543550"/>
            <a:ext cx="287338" cy="274638"/>
            <a:chOff x="3288" y="4020"/>
            <a:chExt cx="181" cy="173"/>
          </a:xfrm>
        </p:grpSpPr>
        <p:sp>
          <p:nvSpPr>
            <p:cNvPr id="10269" name="Oval 36"/>
            <p:cNvSpPr>
              <a:spLocks noChangeAspect="1" noChangeArrowheads="1"/>
            </p:cNvSpPr>
            <p:nvPr/>
          </p:nvSpPr>
          <p:spPr bwMode="auto">
            <a:xfrm>
              <a:off x="3301" y="4037"/>
              <a:ext cx="145" cy="1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8469" name="Text Box 37"/>
            <p:cNvSpPr txBox="1">
              <a:spLocks noChangeArrowheads="1"/>
            </p:cNvSpPr>
            <p:nvPr/>
          </p:nvSpPr>
          <p:spPr bwMode="auto">
            <a:xfrm flipH="1">
              <a:off x="3288" y="4020"/>
              <a:ext cx="1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5435600" y="5268913"/>
            <a:ext cx="287338" cy="274637"/>
            <a:chOff x="1791" y="3203"/>
            <a:chExt cx="181" cy="173"/>
          </a:xfrm>
        </p:grpSpPr>
        <p:sp>
          <p:nvSpPr>
            <p:cNvPr id="10267" name="Oval 39"/>
            <p:cNvSpPr>
              <a:spLocks noChangeAspect="1" noChangeArrowheads="1"/>
            </p:cNvSpPr>
            <p:nvPr/>
          </p:nvSpPr>
          <p:spPr bwMode="auto">
            <a:xfrm>
              <a:off x="1804" y="3220"/>
              <a:ext cx="145" cy="1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8472" name="Text Box 40"/>
            <p:cNvSpPr txBox="1">
              <a:spLocks noChangeArrowheads="1"/>
            </p:cNvSpPr>
            <p:nvPr/>
          </p:nvSpPr>
          <p:spPr bwMode="auto">
            <a:xfrm flipH="1">
              <a:off x="1791" y="3203"/>
              <a:ext cx="1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1619250" y="4922838"/>
            <a:ext cx="287338" cy="274637"/>
            <a:chOff x="3560" y="3983"/>
            <a:chExt cx="181" cy="173"/>
          </a:xfrm>
        </p:grpSpPr>
        <p:sp>
          <p:nvSpPr>
            <p:cNvPr id="10265" name="Oval 42"/>
            <p:cNvSpPr>
              <a:spLocks noChangeAspect="1" noChangeArrowheads="1"/>
            </p:cNvSpPr>
            <p:nvPr/>
          </p:nvSpPr>
          <p:spPr bwMode="auto">
            <a:xfrm>
              <a:off x="3573" y="4000"/>
              <a:ext cx="145" cy="1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8475" name="Text Box 43"/>
            <p:cNvSpPr txBox="1">
              <a:spLocks noChangeArrowheads="1"/>
            </p:cNvSpPr>
            <p:nvPr/>
          </p:nvSpPr>
          <p:spPr bwMode="auto">
            <a:xfrm flipH="1">
              <a:off x="3560" y="3983"/>
              <a:ext cx="1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7451725" y="4464050"/>
            <a:ext cx="287338" cy="274638"/>
            <a:chOff x="3560" y="3983"/>
            <a:chExt cx="181" cy="173"/>
          </a:xfrm>
        </p:grpSpPr>
        <p:sp>
          <p:nvSpPr>
            <p:cNvPr id="10263" name="Oval 46"/>
            <p:cNvSpPr>
              <a:spLocks noChangeAspect="1" noChangeArrowheads="1"/>
            </p:cNvSpPr>
            <p:nvPr/>
          </p:nvSpPr>
          <p:spPr bwMode="auto">
            <a:xfrm>
              <a:off x="3573" y="4000"/>
              <a:ext cx="145" cy="1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8479" name="Text Box 47"/>
            <p:cNvSpPr txBox="1">
              <a:spLocks noChangeArrowheads="1"/>
            </p:cNvSpPr>
            <p:nvPr/>
          </p:nvSpPr>
          <p:spPr bwMode="auto">
            <a:xfrm flipH="1">
              <a:off x="3560" y="3983"/>
              <a:ext cx="1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7451725" y="5592763"/>
            <a:ext cx="287338" cy="274637"/>
            <a:chOff x="3560" y="3983"/>
            <a:chExt cx="181" cy="173"/>
          </a:xfrm>
        </p:grpSpPr>
        <p:sp>
          <p:nvSpPr>
            <p:cNvPr id="10261" name="Oval 49"/>
            <p:cNvSpPr>
              <a:spLocks noChangeAspect="1" noChangeArrowheads="1"/>
            </p:cNvSpPr>
            <p:nvPr/>
          </p:nvSpPr>
          <p:spPr bwMode="auto">
            <a:xfrm>
              <a:off x="3573" y="4000"/>
              <a:ext cx="145" cy="1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8482" name="Text Box 50"/>
            <p:cNvSpPr txBox="1">
              <a:spLocks noChangeArrowheads="1"/>
            </p:cNvSpPr>
            <p:nvPr/>
          </p:nvSpPr>
          <p:spPr bwMode="auto">
            <a:xfrm flipH="1">
              <a:off x="3560" y="3983"/>
              <a:ext cx="1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7451725" y="5291138"/>
            <a:ext cx="287338" cy="274637"/>
            <a:chOff x="1791" y="3203"/>
            <a:chExt cx="181" cy="173"/>
          </a:xfrm>
        </p:grpSpPr>
        <p:sp>
          <p:nvSpPr>
            <p:cNvPr id="10259" name="Oval 55"/>
            <p:cNvSpPr>
              <a:spLocks noChangeAspect="1" noChangeArrowheads="1"/>
            </p:cNvSpPr>
            <p:nvPr/>
          </p:nvSpPr>
          <p:spPr bwMode="auto">
            <a:xfrm>
              <a:off x="1804" y="3220"/>
              <a:ext cx="145" cy="1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8488" name="Text Box 56"/>
            <p:cNvSpPr txBox="1">
              <a:spLocks noChangeArrowheads="1"/>
            </p:cNvSpPr>
            <p:nvPr/>
          </p:nvSpPr>
          <p:spPr bwMode="auto">
            <a:xfrm flipH="1">
              <a:off x="1791" y="3203"/>
              <a:ext cx="1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</p:grpSp>
      <p:pic>
        <p:nvPicPr>
          <p:cNvPr id="10253" name="Picture 5"/>
          <p:cNvPicPr>
            <a:picLocks noChangeAspect="1" noChangeArrowheads="1"/>
          </p:cNvPicPr>
          <p:nvPr/>
        </p:nvPicPr>
        <p:blipFill>
          <a:blip r:embed="rId5" cstate="print"/>
          <a:srcRect l="50391" t="35625" r="3906" b="8124"/>
          <a:stretch>
            <a:fillRect/>
          </a:stretch>
        </p:blipFill>
        <p:spPr bwMode="auto">
          <a:xfrm>
            <a:off x="4643438" y="1401763"/>
            <a:ext cx="36576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4" name="TextBox 5"/>
          <p:cNvSpPr txBox="1">
            <a:spLocks noChangeArrowheads="1"/>
          </p:cNvSpPr>
          <p:nvPr/>
        </p:nvSpPr>
        <p:spPr bwMode="auto">
          <a:xfrm>
            <a:off x="7643813" y="3929063"/>
            <a:ext cx="71437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B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456</Words>
  <Application>Microsoft Office PowerPoint</Application>
  <PresentationFormat>On-screen Show (4:3)</PresentationFormat>
  <Paragraphs>158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Network construction and exploration using CORNET and Cytoscape</vt:lpstr>
      <vt:lpstr>Slide 2</vt:lpstr>
      <vt:lpstr>Slide 3</vt:lpstr>
      <vt:lpstr>Need for co-expression studies </vt:lpstr>
      <vt:lpstr>Preprocessing of microarray data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Plant Systems Biology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construction and exploration using CORNET and Cytoscape</dc:title>
  <dc:creator>stbod</dc:creator>
  <cp:lastModifiedBy>stbod</cp:lastModifiedBy>
  <cp:revision>6</cp:revision>
  <dcterms:created xsi:type="dcterms:W3CDTF">2012-02-23T09:27:31Z</dcterms:created>
  <dcterms:modified xsi:type="dcterms:W3CDTF">2012-02-23T09:49:53Z</dcterms:modified>
</cp:coreProperties>
</file>